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63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3184" autoAdjust="0"/>
  </p:normalViewPr>
  <p:slideViewPr>
    <p:cSldViewPr snapToGrid="0">
      <p:cViewPr varScale="1">
        <p:scale>
          <a:sx n="82" d="100"/>
          <a:sy n="82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s Cartiano" userId="dfb52387b72ea997" providerId="LiveId" clId="{91DEEA45-8BB2-429B-AD13-019975A5D8F7}"/>
    <pc:docChg chg="undo custSel modSld">
      <pc:chgData name="Thais Cartiano" userId="dfb52387b72ea997" providerId="LiveId" clId="{91DEEA45-8BB2-429B-AD13-019975A5D8F7}" dt="2023-04-02T22:28:47.016" v="58" actId="12385"/>
      <pc:docMkLst>
        <pc:docMk/>
      </pc:docMkLst>
      <pc:sldChg chg="modSp mod">
        <pc:chgData name="Thais Cartiano" userId="dfb52387b72ea997" providerId="LiveId" clId="{91DEEA45-8BB2-429B-AD13-019975A5D8F7}" dt="2023-04-02T22:28:06.435" v="54" actId="12385"/>
        <pc:sldMkLst>
          <pc:docMk/>
          <pc:sldMk cId="3015528700" sldId="267"/>
        </pc:sldMkLst>
        <pc:graphicFrameChg chg="modGraphic">
          <ac:chgData name="Thais Cartiano" userId="dfb52387b72ea997" providerId="LiveId" clId="{91DEEA45-8BB2-429B-AD13-019975A5D8F7}" dt="2023-04-02T22:28:06.435" v="54" actId="12385"/>
          <ac:graphicFrameMkLst>
            <pc:docMk/>
            <pc:sldMk cId="3015528700" sldId="267"/>
            <ac:graphicFrameMk id="3" creationId="{9F0254C6-BF98-3E5D-4B5E-B227C36EE4F4}"/>
          </ac:graphicFrameMkLst>
        </pc:graphicFrameChg>
      </pc:sldChg>
      <pc:sldChg chg="addSp delSp modSp mod">
        <pc:chgData name="Thais Cartiano" userId="dfb52387b72ea997" providerId="LiveId" clId="{91DEEA45-8BB2-429B-AD13-019975A5D8F7}" dt="2023-04-02T22:28:38.405" v="57" actId="12385"/>
        <pc:sldMkLst>
          <pc:docMk/>
          <pc:sldMk cId="52029160" sldId="268"/>
        </pc:sldMkLst>
        <pc:graphicFrameChg chg="add mod modGraphic">
          <ac:chgData name="Thais Cartiano" userId="dfb52387b72ea997" providerId="LiveId" clId="{91DEEA45-8BB2-429B-AD13-019975A5D8F7}" dt="2023-04-02T22:28:38.405" v="57" actId="12385"/>
          <ac:graphicFrameMkLst>
            <pc:docMk/>
            <pc:sldMk cId="52029160" sldId="268"/>
            <ac:graphicFrameMk id="12" creationId="{4B1FEAB8-AE08-44D5-B6B3-03BC5B2C6740}"/>
          </ac:graphicFrameMkLst>
        </pc:graphicFrameChg>
        <pc:graphicFrameChg chg="del">
          <ac:chgData name="Thais Cartiano" userId="dfb52387b72ea997" providerId="LiveId" clId="{91DEEA45-8BB2-429B-AD13-019975A5D8F7}" dt="2023-04-02T22:24:40.246" v="18" actId="478"/>
          <ac:graphicFrameMkLst>
            <pc:docMk/>
            <pc:sldMk cId="52029160" sldId="268"/>
            <ac:graphicFrameMk id="13" creationId="{9161EE04-9AD5-2A4B-30D8-5EE0D68F038C}"/>
          </ac:graphicFrameMkLst>
        </pc:graphicFrameChg>
      </pc:sldChg>
      <pc:sldChg chg="addSp delSp modSp mod">
        <pc:chgData name="Thais Cartiano" userId="dfb52387b72ea997" providerId="LiveId" clId="{91DEEA45-8BB2-429B-AD13-019975A5D8F7}" dt="2023-04-02T22:28:47.016" v="58" actId="12385"/>
        <pc:sldMkLst>
          <pc:docMk/>
          <pc:sldMk cId="688540397" sldId="269"/>
        </pc:sldMkLst>
        <pc:spChg chg="del mod">
          <ac:chgData name="Thais Cartiano" userId="dfb52387b72ea997" providerId="LiveId" clId="{91DEEA45-8BB2-429B-AD13-019975A5D8F7}" dt="2023-04-02T22:25:26.083" v="33" actId="478"/>
          <ac:spMkLst>
            <pc:docMk/>
            <pc:sldMk cId="688540397" sldId="269"/>
            <ac:spMk id="3" creationId="{9D8D5B74-95FF-074C-AD85-2A1E010C3601}"/>
          </ac:spMkLst>
        </pc:spChg>
        <pc:graphicFrameChg chg="add mod modGraphic">
          <ac:chgData name="Thais Cartiano" userId="dfb52387b72ea997" providerId="LiveId" clId="{91DEEA45-8BB2-429B-AD13-019975A5D8F7}" dt="2023-04-02T22:28:47.016" v="58" actId="12385"/>
          <ac:graphicFrameMkLst>
            <pc:docMk/>
            <pc:sldMk cId="688540397" sldId="269"/>
            <ac:graphicFrameMk id="9" creationId="{998CA1EF-B0DB-2D22-7B0E-23F4ED23C600}"/>
          </ac:graphicFrameMkLst>
        </pc:graphicFrameChg>
      </pc:sldChg>
      <pc:sldChg chg="addSp delSp modSp mod">
        <pc:chgData name="Thais Cartiano" userId="dfb52387b72ea997" providerId="LiveId" clId="{91DEEA45-8BB2-429B-AD13-019975A5D8F7}" dt="2023-04-02T22:28:24.944" v="56" actId="12385"/>
        <pc:sldMkLst>
          <pc:docMk/>
          <pc:sldMk cId="2980088864" sldId="270"/>
        </pc:sldMkLst>
        <pc:graphicFrameChg chg="del">
          <ac:chgData name="Thais Cartiano" userId="dfb52387b72ea997" providerId="LiveId" clId="{91DEEA45-8BB2-429B-AD13-019975A5D8F7}" dt="2023-04-02T22:23:28.666" v="0" actId="478"/>
          <ac:graphicFrameMkLst>
            <pc:docMk/>
            <pc:sldMk cId="2980088864" sldId="270"/>
            <ac:graphicFrameMk id="2" creationId="{CE8CC5B3-F791-15D1-8591-B52096188283}"/>
          </ac:graphicFrameMkLst>
        </pc:graphicFrameChg>
        <pc:graphicFrameChg chg="add mod modGraphic">
          <ac:chgData name="Thais Cartiano" userId="dfb52387b72ea997" providerId="LiveId" clId="{91DEEA45-8BB2-429B-AD13-019975A5D8F7}" dt="2023-04-02T22:28:24.944" v="56" actId="12385"/>
          <ac:graphicFrameMkLst>
            <pc:docMk/>
            <pc:sldMk cId="2980088864" sldId="270"/>
            <ac:graphicFrameMk id="12" creationId="{88419A92-6B09-BA57-BFED-1B969B85790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89B3B0-61BD-4FCD-9D9D-69CD79521D6C}" type="datetime1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35EFE-F7A3-4452-9435-86301A6D8E3E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2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3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62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80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2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9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4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4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5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4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09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6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DDC9-C9F7-4542-8991-DCFF81BE97EC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7E103-426E-405A-86A9-E49164FF2F32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A009-9455-4588-AE9E-12F482899920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C4F48-6E59-4E8C-8F23-F29D829BA7F6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4D7B2-0D20-4B30-9673-B073AA16C214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A317A-DEC3-4A4E-9651-C52D538DA21F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67BCB-A08F-4ED0-97C8-59D69F8D800F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DEBB1-B3CA-442B-B542-F975980FF683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A63A9-66F9-4AF2-AEF7-67FFAA00F9E3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BCB8271-A17A-4B61-9991-C69FA41BA2E3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2.svg"/><Relationship Id="rId4" Type="http://schemas.openxmlformats.org/officeDocument/2006/relationships/image" Target="../media/image11.svg"/><Relationship Id="rId9" Type="http://schemas.openxmlformats.org/officeDocument/2006/relationships/image" Target="../media/image2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7000" dirty="0">
                <a:solidFill>
                  <a:schemeClr val="bg1"/>
                </a:solidFill>
                <a:latin typeface="Rockwell" panose="02060603020205020403" pitchFamily="18" charset="0"/>
              </a:rPr>
              <a:t>Biotech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658" y="5292521"/>
            <a:ext cx="5434013" cy="165576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 solução começa aqui!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58098-6F8C-23C1-6A4F-14E2A599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1" y="260803"/>
            <a:ext cx="9821659" cy="48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E7A0B42-1645-22F5-9528-93AF60F7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3697">
            <a:off x="-223083" y="3651242"/>
            <a:ext cx="3245427" cy="324542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EB834AD-78BF-6183-C95E-03F8D6ED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259897" y="1757064"/>
            <a:ext cx="2684499" cy="268449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F991F4A-92BB-DFD6-CFB9-DE94060ED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9652516" y="1687612"/>
            <a:ext cx="3005286" cy="300528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535EE6F3-003D-CE26-CD3A-542287B47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9631772" y="4518780"/>
            <a:ext cx="2453456" cy="24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Personas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631202" y="0"/>
            <a:ext cx="2560798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97A3E79-7E12-466E-00B2-B1EAC8CD7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1" t="10668" r="23800" b="15603"/>
          <a:stretch/>
        </p:blipFill>
        <p:spPr bwMode="auto">
          <a:xfrm>
            <a:off x="206554" y="1690688"/>
            <a:ext cx="8864815" cy="4919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Elemento gráfico 10" descr="Frasco">
            <a:extLst>
              <a:ext uri="{FF2B5EF4-FFF2-40B4-BE49-F238E27FC236}">
                <a16:creationId xmlns:a16="http://schemas.microsoft.com/office/drawing/2014/main" id="{D448E4A5-8F17-1FF9-54BE-A4B4E8F45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6098" y="2956456"/>
            <a:ext cx="3901544" cy="39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185998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Histórias de Usuários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44138" y="0"/>
            <a:ext cx="2005013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 descr="Tubos de ensai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graphicFrame>
        <p:nvGraphicFramePr>
          <p:cNvPr id="3" name="Tabela 8">
            <a:extLst>
              <a:ext uri="{FF2B5EF4-FFF2-40B4-BE49-F238E27FC236}">
                <a16:creationId xmlns:a16="http://schemas.microsoft.com/office/drawing/2014/main" id="{9F0254C6-BF98-3E5D-4B5E-B227C36EE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47705"/>
              </p:ext>
            </p:extLst>
          </p:nvPr>
        </p:nvGraphicFramePr>
        <p:xfrm>
          <a:off x="521284" y="1223010"/>
          <a:ext cx="9337092" cy="544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364">
                  <a:extLst>
                    <a:ext uri="{9D8B030D-6E8A-4147-A177-3AD203B41FA5}">
                      <a16:colId xmlns:a16="http://schemas.microsoft.com/office/drawing/2014/main" val="3764563193"/>
                    </a:ext>
                  </a:extLst>
                </a:gridCol>
                <a:gridCol w="3112364">
                  <a:extLst>
                    <a:ext uri="{9D8B030D-6E8A-4147-A177-3AD203B41FA5}">
                      <a16:colId xmlns:a16="http://schemas.microsoft.com/office/drawing/2014/main" val="3349238795"/>
                    </a:ext>
                  </a:extLst>
                </a:gridCol>
                <a:gridCol w="3112364">
                  <a:extLst>
                    <a:ext uri="{9D8B030D-6E8A-4147-A177-3AD203B41FA5}">
                      <a16:colId xmlns:a16="http://schemas.microsoft.com/office/drawing/2014/main" val="180168564"/>
                    </a:ext>
                  </a:extLst>
                </a:gridCol>
              </a:tblGrid>
              <a:tr h="77070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n-lt"/>
                        </a:rPr>
                        <a:t>Eu como(Persona)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.....quero desejo (o que).....</a:t>
                      </a:r>
                      <a:r>
                        <a:rPr lang="pt-BR" dirty="0">
                          <a:effectLst/>
                          <a:latin typeface="+mn-lt"/>
                        </a:rPr>
                        <a:t> 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 para (por que)</a:t>
                      </a:r>
                      <a:r>
                        <a:rPr lang="pt-BR" dirty="0">
                          <a:effectLst/>
                          <a:latin typeface="+mn-lt"/>
                        </a:rPr>
                        <a:t> 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88671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Ferreira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Ferramentas de dupla checagem de exames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 que resultados sejam liberados de forma errada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76894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Victor Almeida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 tempo para receber orientações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a entrada de materiais de forma correta</a:t>
                      </a:r>
                      <a:r>
                        <a:rPr lang="pt-BR" sz="1600" b="0" dirty="0">
                          <a:effectLst/>
                          <a:latin typeface="+mn-lt"/>
                        </a:rPr>
                        <a:t> </a:t>
                      </a:r>
                      <a:endParaRPr lang="pt-BR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58406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Gabriela Isidoro</a:t>
                      </a:r>
                      <a:endParaRPr lang="pt-BR" sz="16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Questionários digitados</a:t>
                      </a:r>
                      <a:endParaRPr lang="pt-BR" sz="16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Melhor interpretação da caligrafia</a:t>
                      </a:r>
                      <a:endParaRPr lang="pt-BR" sz="16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350209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Laura Ferreira</a:t>
                      </a:r>
                      <a:endParaRPr lang="pt-BR" sz="16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Pastas individualizadas de pacientes com os documentos pertinentes</a:t>
                      </a:r>
                      <a:endParaRPr lang="pt-BR" sz="16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Conferir todas as informações antes de liberar um resultado</a:t>
                      </a:r>
                      <a:endParaRPr lang="pt-BR" sz="1600" b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342846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Victor Almeida</a:t>
                      </a:r>
                      <a:endParaRPr lang="pt-BR" sz="1600" b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Programas de treinamento</a:t>
                      </a:r>
                      <a:endParaRPr lang="pt-BR" sz="1600" b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Vídeo aulas disponíveis em plataformas para aprender o fluxo da empresa</a:t>
                      </a:r>
                      <a:endParaRPr lang="pt-BR" sz="1600" b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7749284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Gabriela Isidoro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Conferência de emissão de etiquetas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Não correr o risco de trocar as amostras de pacientes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07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2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781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AE67249A-17C5-8F19-3119-5A01DE25CF10}"/>
              </a:ext>
            </a:extLst>
          </p:cNvPr>
          <p:cNvSpPr txBox="1">
            <a:spLocks/>
          </p:cNvSpPr>
          <p:nvPr/>
        </p:nvSpPr>
        <p:spPr>
          <a:xfrm>
            <a:off x="84864" y="79171"/>
            <a:ext cx="907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Requisitos Funcionais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88419A92-6B09-BA57-BFED-1B969B857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50252"/>
              </p:ext>
            </p:extLst>
          </p:nvPr>
        </p:nvGraphicFramePr>
        <p:xfrm>
          <a:off x="218144" y="1401626"/>
          <a:ext cx="8813356" cy="544273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34350">
                  <a:extLst>
                    <a:ext uri="{9D8B030D-6E8A-4147-A177-3AD203B41FA5}">
                      <a16:colId xmlns:a16="http://schemas.microsoft.com/office/drawing/2014/main" val="1238841281"/>
                    </a:ext>
                  </a:extLst>
                </a:gridCol>
                <a:gridCol w="6526121">
                  <a:extLst>
                    <a:ext uri="{9D8B030D-6E8A-4147-A177-3AD203B41FA5}">
                      <a16:colId xmlns:a16="http://schemas.microsoft.com/office/drawing/2014/main" val="472497299"/>
                    </a:ext>
                  </a:extLst>
                </a:gridCol>
                <a:gridCol w="1352885">
                  <a:extLst>
                    <a:ext uri="{9D8B030D-6E8A-4147-A177-3AD203B41FA5}">
                      <a16:colId xmlns:a16="http://schemas.microsoft.com/office/drawing/2014/main" val="2748517079"/>
                    </a:ext>
                  </a:extLst>
                </a:gridCol>
              </a:tblGrid>
              <a:tr h="223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1" dirty="0">
                          <a:effectLst/>
                        </a:rPr>
                        <a:t>ID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1" dirty="0">
                          <a:effectLst/>
                        </a:rPr>
                        <a:t>Descrição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600" b="1" dirty="0">
                          <a:effectLst/>
                        </a:rPr>
                        <a:t>Prioridade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extLst>
                  <a:ext uri="{0D108BD9-81ED-4DB2-BD59-A6C34878D82A}">
                    <a16:rowId xmlns:a16="http://schemas.microsoft.com/office/drawing/2014/main" val="4128381079"/>
                  </a:ext>
                </a:extLst>
              </a:tr>
              <a:tr h="2237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>
                          <a:effectLst/>
                        </a:rPr>
                        <a:t>Registro de pacientes; registrar informações de pacientes.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MÉDIO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2573157916"/>
                  </a:ext>
                </a:extLst>
              </a:tr>
              <a:tr h="3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>
                          <a:effectLst/>
                        </a:rPr>
                        <a:t>RF-02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Solicitação de exames; solicitar exames laboratoriais para pacientes e registrar as informações.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>
                          <a:effectLst/>
                        </a:rPr>
                        <a:t>MÉDIO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3445774498"/>
                  </a:ext>
                </a:extLst>
              </a:tr>
              <a:tr h="518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Coleta de amostras; O sistema deve permitir o registro da coleta de amostras, incluindo o local da coleta e o horário da coleta.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MÉDIO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4158717477"/>
                  </a:ext>
                </a:extLst>
              </a:tr>
              <a:tr h="518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>
                          <a:effectLst/>
                        </a:rPr>
                        <a:t>Análise de amostras; permitir o registro de informações sobre a análise de amostras, tipo de teste realizado, data da análise, resultados e observações.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>
                          <a:effectLst/>
                        </a:rPr>
                        <a:t>ALTO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4061238255"/>
                  </a:ext>
                </a:extLst>
              </a:tr>
              <a:tr h="518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Armazenamento de resultados; O sistema deve ser capaz de armazenar os resultados dos testes e permitir o acesso aos resultados pelos profissionais de saúde autorizados.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ALTO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2837697190"/>
                  </a:ext>
                </a:extLst>
              </a:tr>
              <a:tr h="518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Comunicação de resultados; permitir a comunicação e compartilhamento de resultados de exames aos pacientes e/ou profissionais autorizados. 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>
                          <a:effectLst/>
                        </a:rPr>
                        <a:t>ALTO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3998443"/>
                  </a:ext>
                </a:extLst>
              </a:tr>
              <a:tr h="3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Geração de relatórios; gerar de relatórios de exames para pacientes, médicos e outros profissionais de saúde.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BAIXO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1425232691"/>
                  </a:ext>
                </a:extLst>
              </a:tr>
              <a:tr h="518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Segurança e privacidade; O sistema deve garantir a segurança e privacidade das informações do paciente e dos resultados de exames.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>
                          <a:effectLst/>
                        </a:rPr>
                        <a:t>ALTO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1218131013"/>
                  </a:ext>
                </a:extLst>
              </a:tr>
              <a:tr h="3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RF-09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Integração; O sistema deve ser capaz de se integrar com outros sistemas de saúde. 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BAIXO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506501830"/>
                  </a:ext>
                </a:extLst>
              </a:tr>
              <a:tr h="2237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RF-10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Tela de buscas; pesquisa por exames e termos específicos.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>
                          <a:effectLst/>
                        </a:rPr>
                        <a:t>ALTO</a:t>
                      </a:r>
                      <a:endParaRPr lang="pt-BR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extLst>
                  <a:ext uri="{0D108BD9-81ED-4DB2-BD59-A6C34878D82A}">
                    <a16:rowId xmlns:a16="http://schemas.microsoft.com/office/drawing/2014/main" val="2121905258"/>
                  </a:ext>
                </a:extLst>
              </a:tr>
              <a:tr h="3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RF-11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Digitalização; A plataforma permitirá salvar pedidos médicos scaneados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MÉDIO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extLst>
                  <a:ext uri="{0D108BD9-81ED-4DB2-BD59-A6C34878D82A}">
                    <a16:rowId xmlns:a16="http://schemas.microsoft.com/office/drawing/2014/main" val="1569489644"/>
                  </a:ext>
                </a:extLst>
              </a:tr>
              <a:tr h="371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RF-12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200">
                          <a:effectLst/>
                        </a:rPr>
                        <a:t>Rastreabilidade; Alertas para atraso em alguma etapa nos exames.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200" b="1" dirty="0">
                          <a:effectLst/>
                        </a:rPr>
                        <a:t>ALTO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94" marR="37894" marT="37894" marB="37894"/>
                </a:tc>
                <a:extLst>
                  <a:ext uri="{0D108BD9-81ED-4DB2-BD59-A6C34878D82A}">
                    <a16:rowId xmlns:a16="http://schemas.microsoft.com/office/drawing/2014/main" val="69402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0" y="0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Requisitos Não Funcionais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82439" y="0"/>
            <a:ext cx="3395664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AE67249A-17C5-8F19-3119-5A01DE25CF10}"/>
              </a:ext>
            </a:extLst>
          </p:cNvPr>
          <p:cNvSpPr txBox="1">
            <a:spLocks/>
          </p:cNvSpPr>
          <p:nvPr/>
        </p:nvSpPr>
        <p:spPr>
          <a:xfrm>
            <a:off x="84864" y="79171"/>
            <a:ext cx="907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spc="-3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B1FEAB8-AE08-44D5-B6B3-03BC5B2C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65962"/>
              </p:ext>
            </p:extLst>
          </p:nvPr>
        </p:nvGraphicFramePr>
        <p:xfrm>
          <a:off x="467457" y="1880019"/>
          <a:ext cx="8160727" cy="479041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5162">
                  <a:extLst>
                    <a:ext uri="{9D8B030D-6E8A-4147-A177-3AD203B41FA5}">
                      <a16:colId xmlns:a16="http://schemas.microsoft.com/office/drawing/2014/main" val="3044080529"/>
                    </a:ext>
                  </a:extLst>
                </a:gridCol>
                <a:gridCol w="6034436">
                  <a:extLst>
                    <a:ext uri="{9D8B030D-6E8A-4147-A177-3AD203B41FA5}">
                      <a16:colId xmlns:a16="http://schemas.microsoft.com/office/drawing/2014/main" val="2098274776"/>
                    </a:ext>
                  </a:extLst>
                </a:gridCol>
                <a:gridCol w="1261129">
                  <a:extLst>
                    <a:ext uri="{9D8B030D-6E8A-4147-A177-3AD203B41FA5}">
                      <a16:colId xmlns:a16="http://schemas.microsoft.com/office/drawing/2014/main" val="2704211977"/>
                    </a:ext>
                  </a:extLst>
                </a:gridCol>
              </a:tblGrid>
              <a:tr h="5758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effectLst/>
                        </a:rPr>
                        <a:t>ID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effectLst/>
                        </a:rPr>
                        <a:t>Descrição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effectLst/>
                        </a:rPr>
                        <a:t>Prioridade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54952889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</a:rPr>
                        <a:t>RF-01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Possibilitar a utilização das informações cadastrais em modo online e off-line.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</a:rPr>
                        <a:t>ALTO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55674744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RF-02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O sistema deve ser implementado na linguagem de marcação HTML e CSS e na linguagem de programação Javascript.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</a:rPr>
                        <a:t>ALTO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96149643"/>
                  </a:ext>
                </a:extLst>
              </a:tr>
              <a:tr h="6065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RF-03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Executável em navegadores Chrome,Firefox e Edge.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</a:rPr>
                        <a:t>MEDIO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55245383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RF-04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O sistema deverá ter recursos habilitados ou limitados de acordo com a necessidade do usuário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</a:rPr>
                        <a:t>BAIXO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84760681"/>
                  </a:ext>
                </a:extLst>
              </a:tr>
              <a:tr h="6065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RF-05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Gerar relatórios gerais ou detalhados.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</a:rPr>
                        <a:t>MEDIO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5804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91" y="45164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Restrições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2" name="Elemento gráfico 12" descr="Béquer">
            <a:extLst>
              <a:ext uri="{FF2B5EF4-FFF2-40B4-BE49-F238E27FC236}">
                <a16:creationId xmlns:a16="http://schemas.microsoft.com/office/drawing/2014/main" id="{2DABB070-983E-E8F2-D5EE-771C4A98F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9813" y="2973678"/>
            <a:ext cx="3884322" cy="3884322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98CA1EF-B0DB-2D22-7B0E-23F4ED23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58686"/>
              </p:ext>
            </p:extLst>
          </p:nvPr>
        </p:nvGraphicFramePr>
        <p:xfrm>
          <a:off x="854618" y="2349326"/>
          <a:ext cx="7589427" cy="198101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5527">
                  <a:extLst>
                    <a:ext uri="{9D8B030D-6E8A-4147-A177-3AD203B41FA5}">
                      <a16:colId xmlns:a16="http://schemas.microsoft.com/office/drawing/2014/main" val="1190450863"/>
                    </a:ext>
                  </a:extLst>
                </a:gridCol>
                <a:gridCol w="6643900">
                  <a:extLst>
                    <a:ext uri="{9D8B030D-6E8A-4147-A177-3AD203B41FA5}">
                      <a16:colId xmlns:a16="http://schemas.microsoft.com/office/drawing/2014/main" val="2106794276"/>
                    </a:ext>
                  </a:extLst>
                </a:gridCol>
              </a:tblGrid>
              <a:tr h="341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effectLst/>
                        </a:rPr>
                        <a:t>ID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effectLst/>
                        </a:rPr>
                        <a:t>Descrição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25135084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b="1">
                          <a:effectLst/>
                        </a:rPr>
                        <a:t>RE-01</a:t>
                      </a:r>
                      <a:endParaRPr lang="pt-BR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dirty="0">
                          <a:effectLst/>
                        </a:rPr>
                        <a:t>O projeto deverá ser entregue no final do semestre letivo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19507058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b="1">
                          <a:effectLst/>
                        </a:rPr>
                        <a:t>RE-02</a:t>
                      </a:r>
                      <a:endParaRPr lang="pt-BR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dirty="0"/>
                        <a:t>O aplicativo deve se restringir às tecnologias básicas da Web no </a:t>
                      </a:r>
                      <a:r>
                        <a:rPr lang="pt-BR" sz="1600" dirty="0" err="1"/>
                        <a:t>Frontend</a:t>
                      </a:r>
                      <a:endParaRPr lang="pt-BR" sz="16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66141560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b="1">
                          <a:effectLst/>
                        </a:rPr>
                        <a:t>RE-03</a:t>
                      </a:r>
                      <a:endParaRPr lang="pt-BR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dirty="0">
                          <a:effectLst/>
                        </a:rPr>
                        <a:t>A equipe não pode subcontratar o desenvolvimento do trabalho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4770253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b="1" dirty="0">
                          <a:effectLst/>
                        </a:rPr>
                        <a:t>RE-04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600" dirty="0">
                          <a:effectLst/>
                        </a:rPr>
                        <a:t>O projeto deverá ter seu código </a:t>
                      </a:r>
                      <a:r>
                        <a:rPr lang="pt-BR" sz="1600" dirty="0" err="1">
                          <a:effectLst/>
                        </a:rPr>
                        <a:t>versionado</a:t>
                      </a:r>
                      <a:r>
                        <a:rPr lang="pt-BR" sz="1600" dirty="0">
                          <a:effectLst/>
                        </a:rPr>
                        <a:t> utilizando </a:t>
                      </a:r>
                      <a:r>
                        <a:rPr lang="pt-BR" sz="1600" dirty="0" err="1">
                          <a:effectLst/>
                        </a:rPr>
                        <a:t>git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4369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4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EEA413D-9DF0-7915-BBE1-B7D3E0764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897" y="2177625"/>
            <a:ext cx="5434013" cy="1655762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t-BR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79" y="96966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Integrantes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-126027" y="1710124"/>
            <a:ext cx="37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 Clara de Oliveira Ferreira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5056412" y="1636009"/>
            <a:ext cx="360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Daniel Soares Martins</a:t>
            </a:r>
          </a:p>
        </p:txBody>
      </p:sp>
      <p:sp>
        <p:nvSpPr>
          <p:cNvPr id="20" name="Caixa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-271141" y="2262695"/>
            <a:ext cx="370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Felipe de Araújo Feliciano</a:t>
            </a:r>
          </a:p>
        </p:txBody>
      </p:sp>
      <p:sp>
        <p:nvSpPr>
          <p:cNvPr id="23" name="Caixa de texto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5200649" y="2264684"/>
            <a:ext cx="294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Paulo Isidoro de Oliveira</a:t>
            </a:r>
            <a:b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-83163" y="2840439"/>
            <a:ext cx="427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Leander de Almeida da Silva Santos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5172097" y="2810840"/>
            <a:ext cx="268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Thais Lopes Cartiano</a:t>
            </a:r>
          </a:p>
          <a:p>
            <a:pPr algn="ctr"/>
            <a:b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207336" y="0"/>
            <a:ext cx="198466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6172DFAA-48B7-3EA3-3A9B-8EC247933326}"/>
              </a:ext>
            </a:extLst>
          </p:cNvPr>
          <p:cNvSpPr txBox="1">
            <a:spLocks/>
          </p:cNvSpPr>
          <p:nvPr/>
        </p:nvSpPr>
        <p:spPr>
          <a:xfrm>
            <a:off x="117021" y="4120217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Orientadora</a:t>
            </a:r>
          </a:p>
        </p:txBody>
      </p:sp>
      <p:sp>
        <p:nvSpPr>
          <p:cNvPr id="11" name="Caixa de texto 20">
            <a:extLst>
              <a:ext uri="{FF2B5EF4-FFF2-40B4-BE49-F238E27FC236}">
                <a16:creationId xmlns:a16="http://schemas.microsoft.com/office/drawing/2014/main" id="{0710B471-6D89-0A83-8D23-B692CDF87B66}"/>
              </a:ext>
            </a:extLst>
          </p:cNvPr>
          <p:cNvSpPr txBox="1"/>
          <p:nvPr/>
        </p:nvSpPr>
        <p:spPr>
          <a:xfrm>
            <a:off x="374979" y="5260678"/>
            <a:ext cx="3537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Simone Alves Nogueira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Documentação do contexto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81745" y="0"/>
            <a:ext cx="3296358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636F61-1979-8F6F-9914-2E42C6AD9A6C}"/>
              </a:ext>
            </a:extLst>
          </p:cNvPr>
          <p:cNvSpPr txBox="1"/>
          <p:nvPr/>
        </p:nvSpPr>
        <p:spPr>
          <a:xfrm>
            <a:off x="301828" y="1690688"/>
            <a:ext cx="861384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A liberação de laudos laboratoriais incorretos pode ter um impacto significativo na saúde dos pacientes e na reputação da empresa.</a:t>
            </a:r>
          </a:p>
          <a:p>
            <a:pPr algn="l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A produção de resultados errôneos pode levar a aumento de custos, consumo de recursos e diminuição da produtividade.</a:t>
            </a:r>
          </a:p>
          <a:p>
            <a:pPr algn="l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Erros laboratoriais são mais comuns nas fases pré-analítica e pós-analítica, onde há sobrecarga de trabalho e falta de atenção.</a:t>
            </a:r>
          </a:p>
          <a:p>
            <a:pPr algn="l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Trocas de amostras e diagnósticos falsos são possíveis quando informações cruciais do paciente não são preenchidas corretamente.</a:t>
            </a:r>
          </a:p>
          <a:p>
            <a:pPr algn="l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Medidas e mecanismos para garantir o preenchimento completo e correto das informações do paciente devem ser implementados para minimizar erros e garantir a precisão dos resultados laboratoriais.</a:t>
            </a:r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Problemas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  <p:pic>
          <p:nvPicPr>
            <p:cNvPr id="13" name="Elemento gráfico 12" descr="Béqu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D4ECD2-D385-E8E9-5E74-6CB2231D6D5A}"/>
              </a:ext>
            </a:extLst>
          </p:cNvPr>
          <p:cNvSpPr txBox="1"/>
          <p:nvPr/>
        </p:nvSpPr>
        <p:spPr>
          <a:xfrm>
            <a:off x="263100" y="2046238"/>
            <a:ext cx="83785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Resultados errados em laboratórios podem prejudicar a saúde dos pacientes e a reputação da instituição.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Diversos fatores podem causar resultados imprecisos, como falhas no processo de coleta, armazenamento e análise de amostras.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Além das consequências para a saúde dos pacientes, os erros laboratoriais também podem afetar a questão financeira do laboratório.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0" y="170815"/>
            <a:ext cx="8607044" cy="915035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Objetivo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  <p:pic>
          <p:nvPicPr>
            <p:cNvPr id="11" name="Elemento gráfico 10" descr="Frasco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CF9AA2-57E8-5F9B-1D62-24E048F12D41}"/>
              </a:ext>
            </a:extLst>
          </p:cNvPr>
          <p:cNvSpPr txBox="1"/>
          <p:nvPr/>
        </p:nvSpPr>
        <p:spPr>
          <a:xfrm>
            <a:off x="41309" y="1370107"/>
            <a:ext cx="8920850" cy="132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geral deste projeto é a criação de um software ou website que auxilia, facilita e poupa tempo para o profissional de saúde na prática de sua profissão. 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651A3D-5E6A-E773-8686-0474BFF6D076}"/>
              </a:ext>
            </a:extLst>
          </p:cNvPr>
          <p:cNvSpPr txBox="1"/>
          <p:nvPr/>
        </p:nvSpPr>
        <p:spPr>
          <a:xfrm>
            <a:off x="72740" y="3916309"/>
            <a:ext cx="9055675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Os objetivos específicos deste projeto são:</a:t>
            </a:r>
          </a:p>
          <a:p>
            <a:pPr algn="just">
              <a:lnSpc>
                <a:spcPct val="115000"/>
              </a:lnSpc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Criar normas e padrões na realização de exames laboratoriais através do website.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Digitalizar, tabular e organizar dados de acordo com as novas normas e padrões.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Agilizar os processos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Facilitar o compartilhamento de informações e resultados para os profissionais assim como para os pacientes.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2" y="27368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Justificativa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 descr="Tubos de ensai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A32157-111B-3CF1-CD5F-73CA32A1E990}"/>
              </a:ext>
            </a:extLst>
          </p:cNvPr>
          <p:cNvSpPr txBox="1"/>
          <p:nvPr/>
        </p:nvSpPr>
        <p:spPr>
          <a:xfrm>
            <a:off x="73742" y="2230436"/>
            <a:ext cx="8710699" cy="385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2000" b="0" i="0" dirty="0">
                <a:effectLst/>
                <a:latin typeface="Söhne"/>
              </a:rPr>
              <a:t>Variáveis pré-analíticas têm grande impacto em exames laboratoriais, segundo a Revista Brasileira de Análises Clínicas (2022).</a:t>
            </a:r>
          </a:p>
          <a:p>
            <a:pPr algn="just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70,8% dos pedidos de nova coleta foram devido a erros na fase pré-analítica, seguida por 27,79% na fase pós-analítica e 1,41% na fase analítica.</a:t>
            </a:r>
          </a:p>
          <a:p>
            <a:pPr algn="just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A implementação de medidas tecnológicas para corrigir falhas na fase pré-analítica pode melhorar a experiência do cliente e a segurança do colaborador.</a:t>
            </a:r>
          </a:p>
          <a:p>
            <a:pPr algn="just">
              <a:buFont typeface="+mj-lt"/>
              <a:buAutoNum type="arabicPeriod"/>
            </a:pPr>
            <a:endParaRPr lang="pt-BR" sz="2000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 A pesquisa destaca a importância de se minimizar os erros na coleta de amostras biológicas para evitar interpretações equivocadas.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97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Público Alvo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Microscó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AC2B71-3016-8438-ECCC-656484EF77D8}"/>
              </a:ext>
            </a:extLst>
          </p:cNvPr>
          <p:cNvSpPr txBox="1"/>
          <p:nvPr/>
        </p:nvSpPr>
        <p:spPr>
          <a:xfrm>
            <a:off x="185303" y="2344133"/>
            <a:ext cx="8591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Söhne"/>
              </a:rPr>
              <a:t>Projeto busca reduzir erros pré-analíticos em serviços de saúde, especialmente entre profissionais da área, após pesquisa com 26 profissionais da saúde revelar que 61,5% já liberaram resultados incorretos.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Personas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D4487CB-463D-6E9E-33E0-EC79CD301E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1" t="11793" r="23448" b="13722"/>
          <a:stretch/>
        </p:blipFill>
        <p:spPr bwMode="auto">
          <a:xfrm>
            <a:off x="653072" y="1690688"/>
            <a:ext cx="8051360" cy="5022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28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28" y="365125"/>
            <a:ext cx="9079917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Personas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799806B-3D88-49DA-D40D-89C7A74AB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3" t="10667" r="23800" b="16231"/>
          <a:stretch/>
        </p:blipFill>
        <p:spPr bwMode="auto">
          <a:xfrm>
            <a:off x="64396" y="1690688"/>
            <a:ext cx="8897763" cy="4910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Elemento gráfico 12" descr="Béquer">
            <a:extLst>
              <a:ext uri="{FF2B5EF4-FFF2-40B4-BE49-F238E27FC236}">
                <a16:creationId xmlns:a16="http://schemas.microsoft.com/office/drawing/2014/main" id="{2DABB070-983E-E8F2-D5EE-771C4A98F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813" y="2973678"/>
            <a:ext cx="3884322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2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621_TF33787325_Win32" id="{1C1A72DF-068F-46D8-A91D-CAFDCEC7976C}" vid="{1AE25A75-8162-48BE-81DF-E0434A4658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Segurança no laboratório</Template>
  <TotalTime>131</TotalTime>
  <Words>932</Words>
  <Application>Microsoft Office PowerPoint</Application>
  <PresentationFormat>Widescreen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Söhne</vt:lpstr>
      <vt:lpstr>Tahoma</vt:lpstr>
      <vt:lpstr>Tema do Office</vt:lpstr>
      <vt:lpstr>Biotech</vt:lpstr>
      <vt:lpstr>Integrantes</vt:lpstr>
      <vt:lpstr>Documentação do contexto</vt:lpstr>
      <vt:lpstr>Problemas</vt:lpstr>
      <vt:lpstr>Objetivo</vt:lpstr>
      <vt:lpstr>Justificativa</vt:lpstr>
      <vt:lpstr>Público Alvo</vt:lpstr>
      <vt:lpstr>Personas</vt:lpstr>
      <vt:lpstr>Personas</vt:lpstr>
      <vt:lpstr>Personas</vt:lpstr>
      <vt:lpstr>Histórias de Usuários</vt:lpstr>
      <vt:lpstr>Apresentação do PowerPoint</vt:lpstr>
      <vt:lpstr>Requisitos Não Funcionais</vt:lpstr>
      <vt:lpstr>Restrições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</dc:title>
  <dc:creator>Thais Cartiano</dc:creator>
  <cp:lastModifiedBy>Thais Cartiano</cp:lastModifiedBy>
  <cp:revision>3</cp:revision>
  <dcterms:created xsi:type="dcterms:W3CDTF">2023-03-21T21:44:06Z</dcterms:created>
  <dcterms:modified xsi:type="dcterms:W3CDTF">2023-04-02T22:28:53Z</dcterms:modified>
</cp:coreProperties>
</file>