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9A0F1C-A069-424C-8C83-C851F9937B04}">
  <a:tblStyle styleId="{B89A0F1C-A069-424C-8C83-C851F9937B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1e1eda164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1e1eda164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20s</a:t>
            </a:r>
            <a:endParaRPr/>
          </a:p>
          <a:p>
            <a:pPr indent="0" lvl="0" marL="0" rtl="0" algn="l">
              <a:spcBef>
                <a:spcPts val="0"/>
              </a:spcBef>
              <a:spcAft>
                <a:spcPts val="0"/>
              </a:spcAft>
              <a:buNone/>
            </a:pPr>
            <a:r>
              <a:rPr lang="zh-CN"/>
              <a:t>here is our functions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in our system, there are three major parts: nodes management, keys management and node stabilization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user can control these models to do the actions in this list.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solidFill>
                  <a:schemeClr val="dk1"/>
                </a:solidFill>
              </a:rPr>
              <a:t>and then</a:t>
            </a:r>
            <a:r>
              <a:rPr lang="zh-CN">
                <a:solidFill>
                  <a:schemeClr val="dk1"/>
                </a:solidFill>
              </a:rPr>
              <a:t> let me introduce you some core functions of the chord system.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1e1eda16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1e1eda16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30s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first one is Find keys or get location </a:t>
            </a:r>
            <a:endParaRPr/>
          </a:p>
          <a:p>
            <a:pPr indent="0" lvl="0" marL="0" rtl="0" algn="l">
              <a:spcBef>
                <a:spcPts val="0"/>
              </a:spcBef>
              <a:spcAft>
                <a:spcPts val="0"/>
              </a:spcAft>
              <a:buNone/>
            </a:pPr>
            <a:r>
              <a:rPr lang="zh-CN"/>
              <a:t>in this function</a:t>
            </a:r>
            <a:endParaRPr/>
          </a:p>
          <a:p>
            <a:pPr indent="-298450" lvl="0" marL="457200" rtl="0" algn="l">
              <a:lnSpc>
                <a:spcPct val="115000"/>
              </a:lnSpc>
              <a:spcBef>
                <a:spcPts val="1100"/>
              </a:spcBef>
              <a:spcAft>
                <a:spcPts val="0"/>
              </a:spcAft>
              <a:buClr>
                <a:schemeClr val="dk1"/>
              </a:buClr>
              <a:buSzPts val="1100"/>
              <a:buChar char="●"/>
            </a:pPr>
            <a:r>
              <a:rPr lang="zh-CN" sz="1400">
                <a:solidFill>
                  <a:srgbClr val="595959"/>
                </a:solidFill>
                <a:latin typeface="Lato"/>
                <a:ea typeface="Lato"/>
                <a:cs typeface="Lato"/>
                <a:sym typeface="Lato"/>
              </a:rPr>
              <a:t>the node pass the query to the closest successor or check the finger table to its predecessor</a:t>
            </a:r>
            <a:endParaRPr sz="1400">
              <a:solidFill>
                <a:srgbClr val="595959"/>
              </a:solidFill>
              <a:latin typeface="Lato"/>
              <a:ea typeface="Lato"/>
              <a:cs typeface="Lato"/>
              <a:sym typeface="Lato"/>
            </a:endParaRPr>
          </a:p>
          <a:p>
            <a:pPr indent="-298450" lvl="0" marL="457200" rtl="0" algn="l">
              <a:lnSpc>
                <a:spcPct val="115000"/>
              </a:lnSpc>
              <a:spcBef>
                <a:spcPts val="0"/>
              </a:spcBef>
              <a:spcAft>
                <a:spcPts val="0"/>
              </a:spcAft>
              <a:buClr>
                <a:schemeClr val="dk1"/>
              </a:buClr>
              <a:buSzPts val="1100"/>
              <a:buChar char="●"/>
            </a:pPr>
            <a:r>
              <a:rPr lang="zh-CN" sz="1400">
                <a:solidFill>
                  <a:srgbClr val="595959"/>
                </a:solidFill>
                <a:latin typeface="Lato"/>
                <a:ea typeface="Lato"/>
                <a:cs typeface="Lato"/>
                <a:sym typeface="Lato"/>
              </a:rPr>
              <a:t>then it find the k with the "largest" one on the circle whose ID is smaller than k</a:t>
            </a:r>
            <a:endParaRPr sz="1400">
              <a:solidFill>
                <a:srgbClr val="595959"/>
              </a:solidFill>
              <a:latin typeface="Lato"/>
              <a:ea typeface="Lato"/>
              <a:cs typeface="Lato"/>
              <a:sym typeface="Lato"/>
            </a:endParaRPr>
          </a:p>
          <a:p>
            <a:pPr indent="-298450" lvl="0" marL="457200" rtl="0" algn="l">
              <a:lnSpc>
                <a:spcPct val="115000"/>
              </a:lnSpc>
              <a:spcBef>
                <a:spcPts val="0"/>
              </a:spcBef>
              <a:spcAft>
                <a:spcPts val="0"/>
              </a:spcAft>
              <a:buClr>
                <a:schemeClr val="dk1"/>
              </a:buClr>
              <a:buSzPts val="1100"/>
              <a:buChar char="●"/>
            </a:pPr>
            <a:r>
              <a:rPr lang="zh-CN" sz="1400">
                <a:solidFill>
                  <a:srgbClr val="595959"/>
                </a:solidFill>
                <a:latin typeface="Lato"/>
                <a:ea typeface="Lato"/>
                <a:cs typeface="Lato"/>
                <a:sym typeface="Lato"/>
              </a:rPr>
              <a:t> we repeat these process until a node finds out the key that stored in its immediate successor.</a:t>
            </a:r>
            <a:endParaRPr/>
          </a:p>
          <a:p>
            <a:pPr indent="0" lvl="0" marL="457200" rtl="0" algn="l">
              <a:lnSpc>
                <a:spcPct val="115000"/>
              </a:lnSpc>
              <a:spcBef>
                <a:spcPts val="1100"/>
              </a:spcBef>
              <a:spcAft>
                <a:spcPts val="0"/>
              </a:spcAft>
              <a:buNone/>
            </a:pPr>
            <a:r>
              <a:rPr lang="zh-CN"/>
              <a:t>the time cost is O(logN), N is the number of machines in this ring.</a:t>
            </a:r>
            <a:endParaRPr/>
          </a:p>
          <a:p>
            <a:pPr indent="0" lvl="0" marL="0" rtl="0" algn="l">
              <a:spcBef>
                <a:spcPts val="1100"/>
              </a:spcBef>
              <a:spcAft>
                <a:spcPts val="0"/>
              </a:spcAft>
              <a:buNone/>
            </a:pPr>
            <a:r>
              <a:t/>
            </a:r>
            <a:endParaRPr/>
          </a:p>
          <a:p>
            <a:pPr indent="0" lvl="0" marL="0" rtl="0" algn="l">
              <a:spcBef>
                <a:spcPts val="0"/>
              </a:spcBef>
              <a:spcAft>
                <a:spcPts val="0"/>
              </a:spcAft>
              <a:buNone/>
            </a:pPr>
            <a:r>
              <a:rPr lang="zh-C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1e1eda164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1e1eda164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300">
                <a:solidFill>
                  <a:srgbClr val="595959"/>
                </a:solidFill>
                <a:latin typeface="Lato"/>
                <a:ea typeface="Lato"/>
                <a:cs typeface="Lato"/>
                <a:sym typeface="Lato"/>
              </a:rPr>
              <a:t>36 s</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zh-CN" sz="1300">
                <a:solidFill>
                  <a:srgbClr val="595959"/>
                </a:solidFill>
                <a:latin typeface="Lato"/>
                <a:ea typeface="Lato"/>
                <a:cs typeface="Lato"/>
                <a:sym typeface="Lato"/>
              </a:rPr>
              <a:t>another core function is Add new nodes</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zh-CN" sz="1300">
                <a:solidFill>
                  <a:srgbClr val="595959"/>
                </a:solidFill>
                <a:latin typeface="Lato"/>
                <a:ea typeface="Lato"/>
                <a:cs typeface="Lato"/>
                <a:sym typeface="Lato"/>
              </a:rPr>
              <a:t>after node join, 3 objects update</a:t>
            </a:r>
            <a:endParaRPr/>
          </a:p>
          <a:p>
            <a:pPr indent="-298450" lvl="1" marL="914400" rtl="0" algn="l">
              <a:lnSpc>
                <a:spcPct val="115000"/>
              </a:lnSpc>
              <a:spcBef>
                <a:spcPts val="1600"/>
              </a:spcBef>
              <a:spcAft>
                <a:spcPts val="0"/>
              </a:spcAft>
              <a:buClr>
                <a:schemeClr val="dk1"/>
              </a:buClr>
              <a:buSzPts val="1100"/>
              <a:buAutoNum type="alphaLcPeriod"/>
            </a:pPr>
            <a:r>
              <a:rPr lang="zh-CN"/>
              <a:t>first </a:t>
            </a:r>
            <a:r>
              <a:rPr lang="zh-CN"/>
              <a:t>each node's successor points to its immediate successor correctly</a:t>
            </a:r>
            <a:endParaRPr/>
          </a:p>
          <a:p>
            <a:pPr indent="-298450" lvl="1" marL="914400" rtl="0" algn="l">
              <a:lnSpc>
                <a:spcPct val="115000"/>
              </a:lnSpc>
              <a:spcBef>
                <a:spcPts val="0"/>
              </a:spcBef>
              <a:spcAft>
                <a:spcPts val="0"/>
              </a:spcAft>
              <a:buClr>
                <a:schemeClr val="dk1"/>
              </a:buClr>
              <a:buSzPts val="1100"/>
              <a:buAutoNum type="alphaLcPeriod"/>
            </a:pPr>
            <a:r>
              <a:rPr lang="zh-CN"/>
              <a:t>second, each key is stored in successor(k)</a:t>
            </a:r>
            <a:endParaRPr/>
          </a:p>
          <a:p>
            <a:pPr indent="-298450" lvl="1" marL="914400" rtl="0" algn="l">
              <a:lnSpc>
                <a:spcPct val="115000"/>
              </a:lnSpc>
              <a:spcBef>
                <a:spcPts val="0"/>
              </a:spcBef>
              <a:spcAft>
                <a:spcPts val="0"/>
              </a:spcAft>
              <a:buClr>
                <a:schemeClr val="dk1"/>
              </a:buClr>
              <a:buSzPts val="1100"/>
              <a:buAutoNum type="alphaLcPeriod"/>
            </a:pPr>
            <a:r>
              <a:rPr lang="zh-CN"/>
              <a:t>and each node's finger table should be correct.</a:t>
            </a:r>
            <a:endParaRPr/>
          </a:p>
          <a:p>
            <a:pPr indent="0" lvl="0" marL="0" rtl="0" algn="l">
              <a:lnSpc>
                <a:spcPct val="115000"/>
              </a:lnSpc>
              <a:spcBef>
                <a:spcPts val="1100"/>
              </a:spcBef>
              <a:spcAft>
                <a:spcPts val="0"/>
              </a:spcAft>
              <a:buNone/>
            </a:pPr>
            <a:r>
              <a:rPr lang="zh-CN"/>
              <a:t>and also some tasks need to be done </a:t>
            </a:r>
            <a:endParaRPr/>
          </a:p>
          <a:p>
            <a:pPr indent="-298450" lvl="1" marL="914400" rtl="0" algn="l">
              <a:lnSpc>
                <a:spcPct val="115000"/>
              </a:lnSpc>
              <a:spcBef>
                <a:spcPts val="1100"/>
              </a:spcBef>
              <a:spcAft>
                <a:spcPts val="0"/>
              </a:spcAft>
              <a:buClr>
                <a:schemeClr val="dk1"/>
              </a:buClr>
              <a:buSzPts val="1100"/>
              <a:buAutoNum type="alphaLcPeriod"/>
            </a:pPr>
            <a:r>
              <a:rPr lang="zh-CN"/>
              <a:t>firstly to Initialize node n</a:t>
            </a:r>
            <a:endParaRPr/>
          </a:p>
          <a:p>
            <a:pPr indent="-298450" lvl="1" marL="914400" rtl="0" algn="l">
              <a:lnSpc>
                <a:spcPct val="115000"/>
              </a:lnSpc>
              <a:spcBef>
                <a:spcPts val="0"/>
              </a:spcBef>
              <a:spcAft>
                <a:spcPts val="0"/>
              </a:spcAft>
              <a:buClr>
                <a:schemeClr val="dk1"/>
              </a:buClr>
              <a:buSzPts val="1100"/>
              <a:buAutoNum type="alphaLcPeriod"/>
            </a:pPr>
            <a:r>
              <a:rPr lang="zh-CN"/>
              <a:t>it will Notify other nodes to update their predecessors and finger tables.</a:t>
            </a:r>
            <a:endParaRPr/>
          </a:p>
          <a:p>
            <a:pPr indent="-298450" lvl="1" marL="914400" rtl="0" algn="l">
              <a:lnSpc>
                <a:spcPct val="115000"/>
              </a:lnSpc>
              <a:spcBef>
                <a:spcPts val="0"/>
              </a:spcBef>
              <a:spcAft>
                <a:spcPts val="0"/>
              </a:spcAft>
              <a:buClr>
                <a:schemeClr val="dk1"/>
              </a:buClr>
              <a:buSzPts val="1100"/>
              <a:buAutoNum type="alphaLcPeriod"/>
            </a:pPr>
            <a:r>
              <a:rPr lang="zh-CN"/>
              <a:t>then, The new node takes over its responsible keys from its successor.</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spcBef>
                <a:spcPts val="11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e1eda164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1e1eda164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40s</a:t>
            </a:r>
            <a:endParaRPr/>
          </a:p>
          <a:p>
            <a:pPr indent="0" lvl="0" marL="0" rtl="0" algn="l">
              <a:spcBef>
                <a:spcPts val="0"/>
              </a:spcBef>
              <a:spcAft>
                <a:spcPts val="0"/>
              </a:spcAft>
              <a:buNone/>
            </a:pPr>
            <a:r>
              <a:rPr lang="zh-CN"/>
              <a:t>to ensure the reliability of our system, all nodes need to automatically update their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therefore, this stabilization function is running periodically in the background.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some functions are:</a:t>
            </a:r>
            <a:endParaRPr/>
          </a:p>
          <a:p>
            <a:pPr indent="-298450" lvl="0" marL="457200" rtl="0" algn="l">
              <a:lnSpc>
                <a:spcPct val="115000"/>
              </a:lnSpc>
              <a:spcBef>
                <a:spcPts val="1100"/>
              </a:spcBef>
              <a:spcAft>
                <a:spcPts val="0"/>
              </a:spcAft>
              <a:buClr>
                <a:schemeClr val="dk1"/>
              </a:buClr>
              <a:buSzPts val="1100"/>
              <a:buChar char="●"/>
            </a:pPr>
            <a:r>
              <a:rPr lang="zh-CN"/>
              <a:t>Stabilize(): in this function, node n check its successor’s predcessor</a:t>
            </a:r>
            <a:endParaRPr/>
          </a:p>
          <a:p>
            <a:pPr indent="-298450" lvl="0" marL="457200" rtl="0" algn="l">
              <a:lnSpc>
                <a:spcPct val="115000"/>
              </a:lnSpc>
              <a:spcBef>
                <a:spcPts val="0"/>
              </a:spcBef>
              <a:spcAft>
                <a:spcPts val="0"/>
              </a:spcAft>
              <a:buClr>
                <a:schemeClr val="dk1"/>
              </a:buClr>
              <a:buSzPts val="1100"/>
              <a:buChar char="●"/>
            </a:pPr>
            <a:r>
              <a:rPr lang="zh-CN"/>
              <a:t>Inform(): which notifies node n‘s successor of its existence, and change its predecessor to n</a:t>
            </a:r>
            <a:endParaRPr/>
          </a:p>
          <a:p>
            <a:pPr indent="-298450" lvl="0" marL="457200" rtl="0" algn="l">
              <a:lnSpc>
                <a:spcPct val="115000"/>
              </a:lnSpc>
              <a:spcBef>
                <a:spcPts val="0"/>
              </a:spcBef>
              <a:spcAft>
                <a:spcPts val="0"/>
              </a:spcAft>
              <a:buClr>
                <a:schemeClr val="dk1"/>
              </a:buClr>
              <a:buSzPts val="1100"/>
              <a:buChar char="●"/>
            </a:pPr>
            <a:r>
              <a:rPr lang="zh-CN"/>
              <a:t>findNextFinger(): which updates finger tables</a:t>
            </a:r>
            <a:endParaRPr/>
          </a:p>
          <a:p>
            <a:pPr indent="-298450" lvl="0" marL="457200" rtl="0" algn="l">
              <a:lnSpc>
                <a:spcPct val="115000"/>
              </a:lnSpc>
              <a:spcBef>
                <a:spcPts val="0"/>
              </a:spcBef>
              <a:spcAft>
                <a:spcPts val="0"/>
              </a:spcAft>
              <a:buClr>
                <a:schemeClr val="dk1"/>
              </a:buClr>
              <a:buSzPts val="1100"/>
              <a:buChar char="●"/>
            </a:pPr>
            <a:r>
              <a:rPr lang="zh-CN"/>
              <a:t>checkPreNode(): Periodically checks if its’ predecessor is alive</a:t>
            </a:r>
            <a:endParaRPr/>
          </a:p>
          <a:p>
            <a:pPr indent="0" lvl="0" marL="0" rtl="0" algn="l">
              <a:spcBef>
                <a:spcPts val="11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1e1eda164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1e1eda164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1.5 </a:t>
            </a:r>
            <a:r>
              <a:rPr lang="zh-CN"/>
              <a:t>min</a:t>
            </a:r>
            <a:endParaRPr/>
          </a:p>
          <a:p>
            <a:pPr indent="0" lvl="0" marL="0" rtl="0" algn="l">
              <a:spcBef>
                <a:spcPts val="0"/>
              </a:spcBef>
              <a:spcAft>
                <a:spcPts val="0"/>
              </a:spcAft>
              <a:buNone/>
            </a:pPr>
            <a:r>
              <a:rPr lang="zh-CN"/>
              <a:t>except challenges we mentioned before, we still have these challenges, all we have a good design to solve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first chanllenge we meet is Autonomy and decentralization:</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zh-CN"/>
              <a:t> In </a:t>
            </a:r>
            <a:r>
              <a:rPr lang="zh-CN" sz="1200">
                <a:solidFill>
                  <a:srgbClr val="24292E"/>
                </a:solidFill>
                <a:highlight>
                  <a:srgbClr val="FFFFFF"/>
                </a:highlight>
              </a:rPr>
              <a:t>our design, our system has no central coordination </a:t>
            </a:r>
            <a:endParaRPr sz="1200">
              <a:solidFill>
                <a:srgbClr val="24292E"/>
              </a:solidFill>
              <a:highlight>
                <a:srgbClr val="FFFFFF"/>
              </a:highlight>
            </a:endParaRPr>
          </a:p>
          <a:p>
            <a:pPr indent="0" lvl="0" marL="457200" rtl="0" algn="l">
              <a:spcBef>
                <a:spcPts val="0"/>
              </a:spcBef>
              <a:spcAft>
                <a:spcPts val="0"/>
              </a:spcAft>
              <a:buNone/>
            </a:pPr>
            <a:r>
              <a:t/>
            </a:r>
            <a:endParaRPr sz="1200">
              <a:solidFill>
                <a:srgbClr val="24292E"/>
              </a:solidFill>
              <a:highlight>
                <a:srgbClr val="FFFFFF"/>
              </a:highlight>
            </a:endParaRPr>
          </a:p>
          <a:p>
            <a:pPr indent="0" lvl="0" marL="457200" rtl="0" algn="l">
              <a:spcBef>
                <a:spcPts val="0"/>
              </a:spcBef>
              <a:spcAft>
                <a:spcPts val="0"/>
              </a:spcAft>
              <a:buNone/>
            </a:pPr>
            <a:r>
              <a:rPr lang="zh-CN" sz="1200">
                <a:solidFill>
                  <a:srgbClr val="24292E"/>
                </a:solidFill>
                <a:highlight>
                  <a:srgbClr val="FFFFFF"/>
                </a:highlight>
              </a:rPr>
              <a:t>and For each node server in our project, the node responsible for the object can be reachable through a short routing path.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zh-CN" sz="1200">
                <a:solidFill>
                  <a:srgbClr val="24292E"/>
                </a:solidFill>
                <a:highlight>
                  <a:srgbClr val="FFFFFF"/>
                </a:highlight>
              </a:rPr>
              <a:t>and our system are well load balance because of chord ring design.</a:t>
            </a:r>
            <a:endParaRPr sz="1200">
              <a:solidFill>
                <a:srgbClr val="24292E"/>
              </a:solidFill>
              <a:highlight>
                <a:srgbClr val="FFFFFF"/>
              </a:highlight>
            </a:endParaRPr>
          </a:p>
          <a:p>
            <a:pPr indent="0" lvl="0" marL="45720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zh-CN" sz="1200">
                <a:solidFill>
                  <a:srgbClr val="24292E"/>
                </a:solidFill>
                <a:highlight>
                  <a:srgbClr val="FFFFFF"/>
                </a:highlight>
              </a:rPr>
              <a:t>the third one is Fault tolerance:</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457200" lvl="0" marL="0" rtl="0" algn="l">
              <a:spcBef>
                <a:spcPts val="0"/>
              </a:spcBef>
              <a:spcAft>
                <a:spcPts val="0"/>
              </a:spcAft>
              <a:buNone/>
            </a:pPr>
            <a:r>
              <a:rPr lang="zh-CN" sz="1200">
                <a:solidFill>
                  <a:srgbClr val="24292E"/>
                </a:solidFill>
                <a:highlight>
                  <a:srgbClr val="FFFFFF"/>
                </a:highlight>
              </a:rPr>
              <a:t>In this project, we used channel to send message between  nodes. when one node shutdown accidentally, the channel will notify the predecessor and successor of this node that shutdown and safely exit. </a:t>
            </a:r>
            <a:endParaRPr sz="1200">
              <a:solidFill>
                <a:srgbClr val="24292E"/>
              </a:solidFill>
              <a:highlight>
                <a:srgbClr val="FFFFFF"/>
              </a:highlight>
            </a:endParaRPr>
          </a:p>
          <a:p>
            <a:pPr indent="45720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zh-CN" sz="1200">
                <a:solidFill>
                  <a:srgbClr val="24292E"/>
                </a:solidFill>
                <a:highlight>
                  <a:srgbClr val="FFFFFF"/>
                </a:highlight>
              </a:rPr>
              <a:t>the last one is Scalability:</a:t>
            </a:r>
            <a:endParaRPr sz="1200">
              <a:solidFill>
                <a:srgbClr val="24292E"/>
              </a:solidFill>
              <a:highlight>
                <a:srgbClr val="FFFFFF"/>
              </a:highlight>
            </a:endParaRPr>
          </a:p>
          <a:p>
            <a:pPr indent="0" lvl="0" marL="0" rtl="0" algn="l">
              <a:spcBef>
                <a:spcPts val="0"/>
              </a:spcBef>
              <a:spcAft>
                <a:spcPts val="0"/>
              </a:spcAft>
              <a:buNone/>
            </a:pPr>
            <a:r>
              <a:rPr lang="zh-CN" sz="1200">
                <a:solidFill>
                  <a:srgbClr val="24292E"/>
                </a:solidFill>
                <a:highlight>
                  <a:srgbClr val="FFFFFF"/>
                </a:highlight>
              </a:rPr>
              <a:t>	For this problem, Our product is able to handle a growing amount of nodes be added to the current system. as design methods which showed before in Add nodes :</a:t>
            </a:r>
            <a:endParaRPr sz="1200">
              <a:solidFill>
                <a:srgbClr val="24292E"/>
              </a:solidFill>
              <a:highlight>
                <a:srgbClr val="FFFFFF"/>
              </a:highlight>
            </a:endParaRPr>
          </a:p>
          <a:p>
            <a:pPr indent="0" lvl="0" marL="0" rtl="0" algn="l">
              <a:spcBef>
                <a:spcPts val="0"/>
              </a:spcBef>
              <a:spcAft>
                <a:spcPts val="0"/>
              </a:spcAft>
              <a:buNone/>
            </a:pPr>
            <a:r>
              <a:rPr lang="zh-CN" sz="1200">
                <a:solidFill>
                  <a:srgbClr val="24292E"/>
                </a:solidFill>
                <a:highlight>
                  <a:srgbClr val="FFFFFF"/>
                </a:highlight>
              </a:rPr>
              <a:t>	our project </a:t>
            </a:r>
            <a:endParaRPr sz="1200">
              <a:solidFill>
                <a:srgbClr val="24292E"/>
              </a:solidFill>
              <a:highlight>
                <a:srgbClr val="FFFFFF"/>
              </a:highlight>
            </a:endParaRPr>
          </a:p>
          <a:p>
            <a:pPr indent="-304800" lvl="0" marL="914400" rtl="0" algn="l">
              <a:lnSpc>
                <a:spcPct val="115000"/>
              </a:lnSpc>
              <a:spcBef>
                <a:spcPts val="300"/>
              </a:spcBef>
              <a:spcAft>
                <a:spcPts val="0"/>
              </a:spcAft>
              <a:buClr>
                <a:srgbClr val="24292E"/>
              </a:buClr>
              <a:buSzPts val="1200"/>
              <a:buChar char="●"/>
            </a:pPr>
            <a:r>
              <a:rPr lang="zh-CN" sz="1200">
                <a:solidFill>
                  <a:srgbClr val="24292E"/>
                </a:solidFill>
                <a:highlight>
                  <a:srgbClr val="FFFFFF"/>
                </a:highlight>
              </a:rPr>
              <a:t>make sure finger tables for each nodes are correctly.</a:t>
            </a:r>
            <a:endParaRPr sz="1200">
              <a:solidFill>
                <a:srgbClr val="24292E"/>
              </a:solidFill>
              <a:highlight>
                <a:srgbClr val="FFFFFF"/>
              </a:highlight>
            </a:endParaRPr>
          </a:p>
          <a:p>
            <a:pPr indent="-304800" lvl="0" marL="914400" rtl="0" algn="l">
              <a:lnSpc>
                <a:spcPct val="115000"/>
              </a:lnSpc>
              <a:spcBef>
                <a:spcPts val="0"/>
              </a:spcBef>
              <a:spcAft>
                <a:spcPts val="0"/>
              </a:spcAft>
              <a:buClr>
                <a:srgbClr val="24292E"/>
              </a:buClr>
              <a:buSzPts val="1200"/>
              <a:buChar char="●"/>
            </a:pPr>
            <a:r>
              <a:rPr lang="zh-CN" sz="1200">
                <a:solidFill>
                  <a:srgbClr val="24292E"/>
                </a:solidFill>
                <a:highlight>
                  <a:srgbClr val="FFFFFF"/>
                </a:highlight>
              </a:rPr>
              <a:t>each key stored correctly</a:t>
            </a:r>
            <a:endParaRPr sz="1200">
              <a:solidFill>
                <a:srgbClr val="24292E"/>
              </a:solidFill>
              <a:highlight>
                <a:srgbClr val="FFFFFF"/>
              </a:highlight>
            </a:endParaRPr>
          </a:p>
          <a:p>
            <a:pPr indent="-304800" lvl="0" marL="914400" rtl="0" algn="l">
              <a:lnSpc>
                <a:spcPct val="115000"/>
              </a:lnSpc>
              <a:spcBef>
                <a:spcPts val="0"/>
              </a:spcBef>
              <a:spcAft>
                <a:spcPts val="0"/>
              </a:spcAft>
              <a:buClr>
                <a:srgbClr val="24292E"/>
              </a:buClr>
              <a:buSzPts val="1200"/>
              <a:buChar char="●"/>
            </a:pPr>
            <a:r>
              <a:rPr lang="zh-CN" sz="1200">
                <a:solidFill>
                  <a:srgbClr val="24292E"/>
                </a:solidFill>
                <a:highlight>
                  <a:srgbClr val="FFFFFF"/>
                </a:highlight>
              </a:rPr>
              <a:t>the successor correctly point to its’ predecessor.</a:t>
            </a:r>
            <a:endParaRPr sz="1200">
              <a:solidFill>
                <a:srgbClr val="24292E"/>
              </a:solidFill>
              <a:highlight>
                <a:srgbClr val="FFFFFF"/>
              </a:highlight>
            </a:endParaRPr>
          </a:p>
          <a:p>
            <a:pPr indent="0" lvl="0" marL="457200" rtl="0" algn="l">
              <a:lnSpc>
                <a:spcPct val="115000"/>
              </a:lnSpc>
              <a:spcBef>
                <a:spcPts val="300"/>
              </a:spcBef>
              <a:spcAft>
                <a:spcPts val="0"/>
              </a:spcAft>
              <a:buNone/>
            </a:pPr>
            <a:r>
              <a:rPr lang="zh-CN" sz="1200">
                <a:solidFill>
                  <a:srgbClr val="24292E"/>
                </a:solidFill>
                <a:highlight>
                  <a:srgbClr val="FFFFFF"/>
                </a:highlight>
              </a:rPr>
              <a:t>therefore, our system can extend safely.</a:t>
            </a:r>
            <a:endParaRPr sz="1200">
              <a:solidFill>
                <a:srgbClr val="24292E"/>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1e1eda16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1e1eda16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and then, my teammate Xuzheng and Xiaoyu will present our project Demo and code part.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1e1eda16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1e1eda16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1e1eda164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1e1eda164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30 s</a:t>
            </a:r>
            <a:endParaRPr/>
          </a:p>
          <a:p>
            <a:pPr indent="0" lvl="0" marL="0" rtl="0" algn="l">
              <a:spcBef>
                <a:spcPts val="0"/>
              </a:spcBef>
              <a:spcAft>
                <a:spcPts val="0"/>
              </a:spcAft>
              <a:buNone/>
            </a:pPr>
            <a:r>
              <a:rPr lang="zh-CN"/>
              <a:t>Here are overall impacts of our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design of DHT firstly solved Single point of failure (spof) for the </a:t>
            </a:r>
            <a:r>
              <a:rPr lang="zh-CN"/>
              <a:t>centralized system like napster.</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zh-CN"/>
              <a:t>In our design, we don’t have a central node to occur SPOF problem. and  we use GRPC and channels to ensure the connections between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then, the  BroadCast Storm </a:t>
            </a:r>
            <a:r>
              <a:rPr lang="zh-CN" sz="1050">
                <a:solidFill>
                  <a:srgbClr val="4D5156"/>
                </a:solidFill>
                <a:highlight>
                  <a:srgbClr val="FFFFFF"/>
                </a:highlight>
              </a:rPr>
              <a:t>is the accumulation of broadcast and multicast traffic on a</a:t>
            </a:r>
            <a:r>
              <a:rPr lang="zh-CN"/>
              <a:t> structured p2p system.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zh-CN"/>
              <a:t>Chord system avoid this porblem by efficiently searching and storing keys in the chord ring.</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and last is Files store,  compare traditional </a:t>
            </a:r>
            <a:endParaRPr/>
          </a:p>
          <a:p>
            <a:pPr indent="0" lvl="0" marL="0" rtl="0" algn="l">
              <a:spcBef>
                <a:spcPts val="0"/>
              </a:spcBef>
              <a:spcAft>
                <a:spcPts val="0"/>
              </a:spcAft>
              <a:buNone/>
            </a:pPr>
            <a:r>
              <a:rPr lang="zh-CN"/>
              <a:t>	</a:t>
            </a:r>
            <a:endParaRPr/>
          </a:p>
          <a:p>
            <a:pPr indent="0" lvl="0" marL="0" rtl="0" algn="l">
              <a:spcBef>
                <a:spcPts val="0"/>
              </a:spcBef>
              <a:spcAft>
                <a:spcPts val="0"/>
              </a:spcAft>
              <a:buNone/>
            </a:pPr>
            <a:r>
              <a:rPr lang="zh-CN"/>
              <a:t>	in our product each node only maintain partial files and these files are well balanced in whole system.</a:t>
            </a:r>
            <a:endParaRPr/>
          </a:p>
          <a:p>
            <a:pPr indent="0" lvl="0" marL="0" rtl="0" algn="l">
              <a:spcBef>
                <a:spcPts val="0"/>
              </a:spcBef>
              <a:spcAft>
                <a:spcPts val="0"/>
              </a:spcAft>
              <a:buNone/>
            </a:pPr>
            <a:r>
              <a:rPr lang="zh-C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1e1eda164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1e1eda164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CN"/>
              <a:t>To conclude, we implemented a DHT system, and we designed the user interface for management for the nodes and keys.</a:t>
            </a:r>
            <a:endParaRPr/>
          </a:p>
          <a:p>
            <a:pPr indent="0" lvl="0" marL="0" rtl="0" algn="l">
              <a:spcBef>
                <a:spcPts val="0"/>
              </a:spcBef>
              <a:spcAft>
                <a:spcPts val="0"/>
              </a:spcAft>
              <a:buNone/>
            </a:pPr>
            <a:r>
              <a:rPr lang="zh-CN"/>
              <a:t>We also solved the challenges of the DHT system.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1e1eda164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1e1eda164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the future, we wanna bring the </a:t>
            </a:r>
            <a:r>
              <a:rPr lang="zh-CN"/>
              <a:t>initialization</a:t>
            </a:r>
            <a:r>
              <a:rPr lang="zh-CN"/>
              <a:t> fault tolerance to the system so that we don’t need to wait for nodes to initialize.</a:t>
            </a:r>
            <a:endParaRPr/>
          </a:p>
          <a:p>
            <a:pPr indent="0" lvl="0" marL="0" rtl="0" algn="l">
              <a:spcBef>
                <a:spcPts val="0"/>
              </a:spcBef>
              <a:spcAft>
                <a:spcPts val="0"/>
              </a:spcAft>
              <a:buNone/>
            </a:pPr>
            <a:r>
              <a:rPr lang="zh-CN"/>
              <a:t>Also, RPC deadline exceeded errors should be solved.</a:t>
            </a:r>
            <a:endParaRPr/>
          </a:p>
          <a:p>
            <a:pPr indent="0" lvl="0" marL="0" rtl="0" algn="l">
              <a:spcBef>
                <a:spcPts val="0"/>
              </a:spcBef>
              <a:spcAft>
                <a:spcPts val="0"/>
              </a:spcAft>
              <a:buNone/>
            </a:pPr>
            <a:r>
              <a:rPr lang="zh-CN"/>
              <a:t>So far our testing is performed locally, and in the future we can test our system on clusters.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e1eda1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e1eda1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a895f81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a895f81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1e1eda16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1e1eda16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1e1eda16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1e1eda16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 distributed hash table (DHT) is a protocol for structured peer-to-peer (p2p) networks used. Each node in the network follows a specific rule to divide and store the large file index hash 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"peer to peer" means that the function of each node is equal, and each node is connected with others via the internet. In this network, files are transported between nodes. the most important feature for peer to peer is to efficiently locate data items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DHT entries should be the form: (key, value) pairs. The key is the hash value of the file, and the value is the IP address where the file is stored.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solidFill>
                  <a:schemeClr val="dk1"/>
                </a:solidFill>
              </a:rPr>
              <a:t>In this graph, the data from left side has been translate by hash function to the key. and then it stores in the peers node in distributed network. Follow this rules, we can easily to find and return value/address from the query node.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zh-CN"/>
              <a:t>In this project, we implement a DHT system to store the keys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1e1eda164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1e1eda164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1e1eda16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1e1eda16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1e1eda164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1e1eda164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e1eda16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1e1eda16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1e1eda164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1e1eda164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 min </a:t>
            </a:r>
            <a:endParaRPr/>
          </a:p>
          <a:p>
            <a:pPr indent="0" lvl="0" marL="0" rtl="0" algn="l">
              <a:spcBef>
                <a:spcPts val="0"/>
              </a:spcBef>
              <a:spcAft>
                <a:spcPts val="0"/>
              </a:spcAft>
              <a:buNone/>
            </a:pPr>
            <a:r>
              <a:rPr lang="zh-CN"/>
              <a:t>thanks for guanyuan’s introduction, I will introduce the chord system</a:t>
            </a:r>
            <a:endParaRPr/>
          </a:p>
          <a:p>
            <a:pPr indent="0" lvl="0" marL="0" rtl="0" algn="l">
              <a:spcBef>
                <a:spcPts val="0"/>
              </a:spcBef>
              <a:spcAft>
                <a:spcPts val="0"/>
              </a:spcAft>
              <a:buNone/>
            </a:pPr>
            <a:r>
              <a:rPr lang="zh-CN"/>
              <a:t>Here is structure graph of chord, </a:t>
            </a:r>
            <a:endParaRPr/>
          </a:p>
          <a:p>
            <a:pPr indent="0" lvl="0" marL="0" rtl="0" algn="l">
              <a:spcBef>
                <a:spcPts val="0"/>
              </a:spcBef>
              <a:spcAft>
                <a:spcPts val="0"/>
              </a:spcAft>
              <a:buNone/>
            </a:pPr>
            <a:r>
              <a:rPr lang="zh-CN"/>
              <a:t>In this graph we have some important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first, NID and KID are getted by SHA 1 which is a hash algorithm from IP address of node machine and files.</a:t>
            </a:r>
            <a:endParaRPr/>
          </a:p>
          <a:p>
            <a:pPr indent="0" lvl="0" marL="0" rtl="0" algn="l">
              <a:lnSpc>
                <a:spcPct val="115000"/>
              </a:lnSpc>
              <a:spcBef>
                <a:spcPts val="1100"/>
              </a:spcBef>
              <a:spcAft>
                <a:spcPts val="0"/>
              </a:spcAft>
              <a:buNone/>
            </a:pPr>
            <a:r>
              <a:rPr lang="zh-CN"/>
              <a:t> they are allocated on a chord ring for key distribution, node distribution, and key location. </a:t>
            </a:r>
            <a:endParaRPr/>
          </a:p>
          <a:p>
            <a:pPr indent="0" lvl="0" marL="0" rtl="0" algn="l">
              <a:lnSpc>
                <a:spcPct val="115000"/>
              </a:lnSpc>
              <a:spcBef>
                <a:spcPts val="1100"/>
              </a:spcBef>
              <a:spcAft>
                <a:spcPts val="0"/>
              </a:spcAft>
              <a:buNone/>
            </a:pPr>
            <a:r>
              <a:rPr lang="zh-CN"/>
              <a:t>The key is allocated to the node with NID&gt;=KID. </a:t>
            </a:r>
            <a:endParaRPr/>
          </a:p>
          <a:p>
            <a:pPr indent="0" lvl="0" marL="0" rtl="0" algn="l">
              <a:lnSpc>
                <a:spcPct val="115000"/>
              </a:lnSpc>
              <a:spcBef>
                <a:spcPts val="1100"/>
              </a:spcBef>
              <a:spcAft>
                <a:spcPts val="0"/>
              </a:spcAft>
              <a:buClr>
                <a:schemeClr val="dk1"/>
              </a:buClr>
              <a:buSzPts val="1100"/>
              <a:buFont typeface="Arial"/>
              <a:buNone/>
            </a:pPr>
            <a:r>
              <a:rPr lang="zh-CN"/>
              <a:t>and in the chord ring, the nodes are placed on it from large to small by NID in the clockwise direction </a:t>
            </a:r>
            <a:endParaRPr/>
          </a:p>
          <a:p>
            <a:pPr indent="-298450" lvl="0" marL="457200" rtl="0" algn="l">
              <a:lnSpc>
                <a:spcPct val="115000"/>
              </a:lnSpc>
              <a:spcBef>
                <a:spcPts val="1100"/>
              </a:spcBef>
              <a:spcAft>
                <a:spcPts val="0"/>
              </a:spcAft>
              <a:buClr>
                <a:schemeClr val="dk1"/>
              </a:buClr>
              <a:buSzPts val="1100"/>
              <a:buChar char="●"/>
            </a:pPr>
            <a:r>
              <a:rPr lang="zh-CN"/>
              <a:t>then the Finger table:</a:t>
            </a:r>
            <a:endParaRPr/>
          </a:p>
          <a:p>
            <a:pPr indent="-298450" lvl="1" marL="914400" rtl="0" algn="l">
              <a:lnSpc>
                <a:spcPct val="115000"/>
              </a:lnSpc>
              <a:spcBef>
                <a:spcPts val="0"/>
              </a:spcBef>
              <a:spcAft>
                <a:spcPts val="0"/>
              </a:spcAft>
              <a:buClr>
                <a:schemeClr val="dk1"/>
              </a:buClr>
              <a:buSzPts val="1100"/>
              <a:buChar char="○"/>
            </a:pPr>
            <a:r>
              <a:rPr lang="zh-CN"/>
              <a:t>it contains up to m entries, each entry points to one node, and each node holds more information about their closest nodes.</a:t>
            </a:r>
            <a:endParaRPr/>
          </a:p>
          <a:p>
            <a:pPr indent="-298450" lvl="0" marL="457200" rtl="0" algn="l">
              <a:lnSpc>
                <a:spcPct val="115000"/>
              </a:lnSpc>
              <a:spcBef>
                <a:spcPts val="0"/>
              </a:spcBef>
              <a:spcAft>
                <a:spcPts val="0"/>
              </a:spcAft>
              <a:buClr>
                <a:schemeClr val="dk1"/>
              </a:buClr>
              <a:buSzPts val="1100"/>
              <a:buChar char="●"/>
            </a:pPr>
            <a:r>
              <a:rPr lang="zh-CN"/>
              <a:t>and for all the nodes, we use GRPC service as our connection</a:t>
            </a:r>
            <a:r>
              <a:rPr lang="zh-CN"/>
              <a:t>s.</a:t>
            </a:r>
            <a:endParaRPr/>
          </a:p>
          <a:p>
            <a:pPr indent="0" lvl="0" marL="0" rtl="0" algn="l">
              <a:lnSpc>
                <a:spcPct val="115000"/>
              </a:lnSpc>
              <a:spcBef>
                <a:spcPts val="1100"/>
              </a:spcBef>
              <a:spcAft>
                <a:spcPts val="0"/>
              </a:spcAft>
              <a:buNone/>
            </a:pPr>
            <a:r>
              <a:rPr lang="zh-CN"/>
              <a:t>Then I will introduce funcitons design.</a:t>
            </a:r>
            <a:endParaRPr/>
          </a:p>
          <a:p>
            <a:pPr indent="0" lvl="0" marL="0" rtl="0" algn="l">
              <a:spcBef>
                <a:spcPts val="11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eeksforgeeks.org/raft-consensus-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Distributed Hash Table</a:t>
            </a:r>
            <a:endParaRPr/>
          </a:p>
          <a:p>
            <a:pPr indent="0" lvl="0" marL="0" rtl="0" algn="ctr">
              <a:spcBef>
                <a:spcPts val="0"/>
              </a:spcBef>
              <a:spcAft>
                <a:spcPts val="0"/>
              </a:spcAft>
              <a:buNone/>
            </a:pPr>
            <a:r>
              <a:rPr lang="zh-CN" sz="2500"/>
              <a:t>(Implementation Focused)</a:t>
            </a:r>
            <a:endParaRPr sz="2500"/>
          </a:p>
        </p:txBody>
      </p:sp>
      <p:sp>
        <p:nvSpPr>
          <p:cNvPr id="87" name="Google Shape;87;p13"/>
          <p:cNvSpPr txBox="1"/>
          <p:nvPr>
            <p:ph idx="1" type="subTitle"/>
          </p:nvPr>
        </p:nvSpPr>
        <p:spPr>
          <a:xfrm>
            <a:off x="729625" y="3172900"/>
            <a:ext cx="7688100" cy="13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Team:</a:t>
            </a:r>
            <a:r>
              <a:rPr lang="zh-CN"/>
              <a:t> 			SCHRODINGER</a:t>
            </a:r>
            <a:endParaRPr/>
          </a:p>
          <a:p>
            <a:pPr indent="0" lvl="0" marL="0" rtl="0" algn="l">
              <a:spcBef>
                <a:spcPts val="0"/>
              </a:spcBef>
              <a:spcAft>
                <a:spcPts val="0"/>
              </a:spcAft>
              <a:buNone/>
            </a:pPr>
            <a:r>
              <a:rPr lang="zh-CN"/>
              <a:t>Xuzheng Lu: 	  	 (G34363475)</a:t>
            </a:r>
            <a:endParaRPr/>
          </a:p>
          <a:p>
            <a:pPr indent="0" lvl="0" marL="0" rtl="0" algn="l">
              <a:spcBef>
                <a:spcPts val="0"/>
              </a:spcBef>
              <a:spcAft>
                <a:spcPts val="0"/>
              </a:spcAft>
              <a:buNone/>
            </a:pPr>
            <a:r>
              <a:rPr lang="zh-CN"/>
              <a:t>Xiaoyu Shen:	  	 (G33150730)</a:t>
            </a:r>
            <a:endParaRPr/>
          </a:p>
          <a:p>
            <a:pPr indent="0" lvl="0" marL="0" rtl="0" algn="l">
              <a:spcBef>
                <a:spcPts val="0"/>
              </a:spcBef>
              <a:spcAft>
                <a:spcPts val="0"/>
              </a:spcAft>
              <a:buNone/>
            </a:pPr>
            <a:r>
              <a:rPr lang="zh-CN"/>
              <a:t>Zetian Zheng:	  	 (G36558368)</a:t>
            </a:r>
            <a:endParaRPr/>
          </a:p>
          <a:p>
            <a:pPr indent="0" lvl="0" marL="0" rtl="0" algn="l">
              <a:spcBef>
                <a:spcPts val="0"/>
              </a:spcBef>
              <a:spcAft>
                <a:spcPts val="0"/>
              </a:spcAft>
              <a:buNone/>
            </a:pPr>
            <a:r>
              <a:rPr lang="zh-CN"/>
              <a:t>Guanyuan Shen:	 </a:t>
            </a:r>
            <a:r>
              <a:rPr lang="zh-CN"/>
              <a:t>(</a:t>
            </a:r>
            <a:r>
              <a:rPr lang="zh-CN"/>
              <a:t>G48268794)</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729450" y="1708404"/>
            <a:ext cx="3390300" cy="296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zh-CN" sz="1400"/>
              <a:t>manage nodes</a:t>
            </a:r>
            <a:endParaRPr sz="1400"/>
          </a:p>
          <a:p>
            <a:pPr indent="-317500" lvl="1" marL="914400" rtl="0" algn="l">
              <a:spcBef>
                <a:spcPts val="0"/>
              </a:spcBef>
              <a:spcAft>
                <a:spcPts val="0"/>
              </a:spcAft>
              <a:buSzPts val="1400"/>
              <a:buAutoNum type="alphaLcPeriod"/>
            </a:pPr>
            <a:r>
              <a:rPr lang="zh-CN" sz="1400"/>
              <a:t>add node</a:t>
            </a:r>
            <a:endParaRPr sz="1400"/>
          </a:p>
          <a:p>
            <a:pPr indent="-317500" lvl="1" marL="914400" rtl="0" algn="l">
              <a:spcBef>
                <a:spcPts val="0"/>
              </a:spcBef>
              <a:spcAft>
                <a:spcPts val="0"/>
              </a:spcAft>
              <a:buSzPts val="1400"/>
              <a:buAutoNum type="alphaLcPeriod"/>
            </a:pPr>
            <a:r>
              <a:rPr lang="zh-CN" sz="1400"/>
              <a:t>delete node</a:t>
            </a:r>
            <a:endParaRPr sz="1400"/>
          </a:p>
          <a:p>
            <a:pPr indent="-317500" lvl="1" marL="914400" rtl="0" algn="l">
              <a:spcBef>
                <a:spcPts val="0"/>
              </a:spcBef>
              <a:spcAft>
                <a:spcPts val="0"/>
              </a:spcAft>
              <a:buSzPts val="1400"/>
              <a:buAutoNum type="alphaLcPeriod"/>
            </a:pPr>
            <a:r>
              <a:rPr lang="zh-CN" sz="1400"/>
              <a:t>get finger table</a:t>
            </a:r>
            <a:endParaRPr sz="1400"/>
          </a:p>
          <a:p>
            <a:pPr indent="-317500" lvl="1" marL="914400" rtl="0" algn="l">
              <a:spcBef>
                <a:spcPts val="0"/>
              </a:spcBef>
              <a:spcAft>
                <a:spcPts val="0"/>
              </a:spcAft>
              <a:buSzPts val="1400"/>
              <a:buAutoNum type="alphaLcPeriod"/>
            </a:pPr>
            <a:r>
              <a:rPr lang="zh-CN" sz="1400"/>
              <a:t>shut down system</a:t>
            </a:r>
            <a:endParaRPr sz="1400"/>
          </a:p>
          <a:p>
            <a:pPr indent="-317500" lvl="0" marL="457200" rtl="0" algn="l">
              <a:spcBef>
                <a:spcPts val="0"/>
              </a:spcBef>
              <a:spcAft>
                <a:spcPts val="0"/>
              </a:spcAft>
              <a:buSzPts val="1400"/>
              <a:buAutoNum type="arabicPeriod"/>
            </a:pPr>
            <a:r>
              <a:rPr lang="zh-CN" sz="1400"/>
              <a:t>manage keys</a:t>
            </a:r>
            <a:endParaRPr sz="1400"/>
          </a:p>
          <a:p>
            <a:pPr indent="-317500" lvl="1" marL="914400" rtl="0" algn="l">
              <a:spcBef>
                <a:spcPts val="0"/>
              </a:spcBef>
              <a:spcAft>
                <a:spcPts val="0"/>
              </a:spcAft>
              <a:buSzPts val="1400"/>
              <a:buAutoNum type="alphaLcPeriod"/>
            </a:pPr>
            <a:r>
              <a:rPr lang="zh-CN" sz="1400"/>
              <a:t>add keys</a:t>
            </a:r>
            <a:endParaRPr sz="1400"/>
          </a:p>
          <a:p>
            <a:pPr indent="-317500" lvl="1" marL="914400" rtl="0" algn="l">
              <a:spcBef>
                <a:spcPts val="0"/>
              </a:spcBef>
              <a:spcAft>
                <a:spcPts val="0"/>
              </a:spcAft>
              <a:buSzPts val="1400"/>
              <a:buAutoNum type="alphaLcPeriod"/>
            </a:pPr>
            <a:r>
              <a:rPr lang="zh-CN" sz="1400"/>
              <a:t>find keys (get location)</a:t>
            </a:r>
            <a:endParaRPr sz="1400"/>
          </a:p>
          <a:p>
            <a:pPr indent="-317500" lvl="1" marL="914400" rtl="0" algn="l">
              <a:spcBef>
                <a:spcPts val="0"/>
              </a:spcBef>
              <a:spcAft>
                <a:spcPts val="0"/>
              </a:spcAft>
              <a:buSzPts val="1400"/>
              <a:buAutoNum type="alphaLcPeriod"/>
            </a:pPr>
            <a:r>
              <a:rPr lang="zh-CN" sz="1400"/>
              <a:t>get value</a:t>
            </a:r>
            <a:endParaRPr sz="1400"/>
          </a:p>
          <a:p>
            <a:pPr indent="-317500" lvl="1" marL="914400" rtl="0" algn="l">
              <a:spcBef>
                <a:spcPts val="0"/>
              </a:spcBef>
              <a:spcAft>
                <a:spcPts val="0"/>
              </a:spcAft>
              <a:buSzPts val="1400"/>
              <a:buAutoNum type="alphaLcPeriod"/>
            </a:pPr>
            <a:r>
              <a:rPr lang="zh-CN" sz="1400"/>
              <a:t>delete keys</a:t>
            </a:r>
            <a:endParaRPr sz="1400"/>
          </a:p>
          <a:p>
            <a:pPr indent="-317500" lvl="0" marL="457200" rtl="0" algn="l">
              <a:spcBef>
                <a:spcPts val="0"/>
              </a:spcBef>
              <a:spcAft>
                <a:spcPts val="0"/>
              </a:spcAft>
              <a:buSzPts val="1400"/>
              <a:buAutoNum type="arabicPeriod"/>
            </a:pPr>
            <a:r>
              <a:rPr lang="zh-CN" sz="1400"/>
              <a:t>node stabilization</a:t>
            </a:r>
            <a:endParaRPr sz="1400"/>
          </a:p>
        </p:txBody>
      </p:sp>
      <p:sp>
        <p:nvSpPr>
          <p:cNvPr id="144" name="Google Shape;144;p22"/>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Approaches</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
        <p:nvSpPr>
          <p:cNvPr id="145" name="Google Shape;145;p22"/>
          <p:cNvSpPr txBox="1"/>
          <p:nvPr>
            <p:ph type="title"/>
          </p:nvPr>
        </p:nvSpPr>
        <p:spPr>
          <a:xfrm>
            <a:off x="657950" y="618250"/>
            <a:ext cx="70389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Main Functions</a:t>
            </a:r>
            <a:endParaRPr/>
          </a:p>
        </p:txBody>
      </p:sp>
      <p:pic>
        <p:nvPicPr>
          <p:cNvPr id="146" name="Google Shape;146;p22"/>
          <p:cNvPicPr preferRelativeResize="0"/>
          <p:nvPr/>
        </p:nvPicPr>
        <p:blipFill>
          <a:blip r:embed="rId3">
            <a:alphaModFix/>
          </a:blip>
          <a:stretch>
            <a:fillRect/>
          </a:stretch>
        </p:blipFill>
        <p:spPr>
          <a:xfrm>
            <a:off x="4282550" y="816425"/>
            <a:ext cx="4135600" cy="4045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Find Keys (get location)</a:t>
            </a:r>
            <a:endParaRPr/>
          </a:p>
        </p:txBody>
      </p:sp>
      <p:sp>
        <p:nvSpPr>
          <p:cNvPr id="152" name="Google Shape;152;p23"/>
          <p:cNvSpPr txBox="1"/>
          <p:nvPr>
            <p:ph idx="1" type="body"/>
          </p:nvPr>
        </p:nvSpPr>
        <p:spPr>
          <a:xfrm>
            <a:off x="729450" y="1660325"/>
            <a:ext cx="7688700" cy="2261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100"/>
              </a:spcBef>
              <a:spcAft>
                <a:spcPts val="0"/>
              </a:spcAft>
              <a:buClr>
                <a:srgbClr val="000000"/>
              </a:buClr>
              <a:buSzPts val="1500"/>
              <a:buFont typeface="Arial"/>
              <a:buChar char="●"/>
            </a:pPr>
            <a:r>
              <a:rPr lang="zh-CN" sz="1800"/>
              <a:t>Pass the query to the closest successor or predecessor</a:t>
            </a:r>
            <a:endParaRPr sz="1800"/>
          </a:p>
          <a:p>
            <a:pPr indent="-323850" lvl="0" marL="457200" rtl="0" algn="l">
              <a:lnSpc>
                <a:spcPct val="150000"/>
              </a:lnSpc>
              <a:spcBef>
                <a:spcPts val="0"/>
              </a:spcBef>
              <a:spcAft>
                <a:spcPts val="0"/>
              </a:spcAft>
              <a:buClr>
                <a:srgbClr val="000000"/>
              </a:buClr>
              <a:buSzPts val="1500"/>
              <a:buFont typeface="Arial"/>
              <a:buChar char="●"/>
            </a:pPr>
            <a:r>
              <a:rPr lang="zh-CN" sz="1800"/>
              <a:t>Find the k with the "largest" one on the circle whose node ID is smaller than k</a:t>
            </a:r>
            <a:endParaRPr sz="1800"/>
          </a:p>
          <a:p>
            <a:pPr indent="-323850" lvl="0" marL="457200" rtl="0" algn="l">
              <a:lnSpc>
                <a:spcPct val="150000"/>
              </a:lnSpc>
              <a:spcBef>
                <a:spcPts val="0"/>
              </a:spcBef>
              <a:spcAft>
                <a:spcPts val="0"/>
              </a:spcAft>
              <a:buClr>
                <a:srgbClr val="000000"/>
              </a:buClr>
              <a:buSzPts val="1500"/>
              <a:buFont typeface="Arial"/>
              <a:buChar char="●"/>
            </a:pPr>
            <a:r>
              <a:rPr lang="zh-CN" sz="1800"/>
              <a:t>Until a node finds out the key is stored in its immediate successor.</a:t>
            </a:r>
            <a:endParaRPr sz="1800"/>
          </a:p>
          <a:p>
            <a:pPr indent="0" lvl="0" marL="0" rtl="0" algn="l">
              <a:lnSpc>
                <a:spcPct val="150000"/>
              </a:lnSpc>
              <a:spcBef>
                <a:spcPts val="1100"/>
              </a:spcBef>
              <a:spcAft>
                <a:spcPts val="1600"/>
              </a:spcAft>
              <a:buNone/>
            </a:pPr>
            <a:r>
              <a:t/>
            </a:r>
            <a:endParaRPr sz="1800"/>
          </a:p>
        </p:txBody>
      </p:sp>
      <p:sp>
        <p:nvSpPr>
          <p:cNvPr id="153" name="Google Shape;153;p23"/>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Approaches</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60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Add Node</a:t>
            </a:r>
            <a:endParaRPr/>
          </a:p>
        </p:txBody>
      </p:sp>
      <p:sp>
        <p:nvSpPr>
          <p:cNvPr id="159" name="Google Shape;159;p24"/>
          <p:cNvSpPr txBox="1"/>
          <p:nvPr>
            <p:ph idx="1" type="body"/>
          </p:nvPr>
        </p:nvSpPr>
        <p:spPr>
          <a:xfrm>
            <a:off x="613600" y="144120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zh-CN" sz="1600"/>
              <a:t>After node join, three invariants update</a:t>
            </a:r>
            <a:endParaRPr sz="1600"/>
          </a:p>
          <a:p>
            <a:pPr indent="-317500" lvl="1" marL="914400" rtl="0" algn="l">
              <a:spcBef>
                <a:spcPts val="0"/>
              </a:spcBef>
              <a:spcAft>
                <a:spcPts val="0"/>
              </a:spcAft>
              <a:buClr>
                <a:srgbClr val="000000"/>
              </a:buClr>
              <a:buSzPts val="1400"/>
              <a:buFont typeface="Arial"/>
              <a:buChar char="○"/>
            </a:pPr>
            <a:r>
              <a:rPr lang="zh-CN" sz="1400"/>
              <a:t>successor of each node</a:t>
            </a:r>
            <a:endParaRPr sz="1400"/>
          </a:p>
          <a:p>
            <a:pPr indent="-317500" lvl="1" marL="914400" rtl="0" algn="l">
              <a:spcBef>
                <a:spcPts val="0"/>
              </a:spcBef>
              <a:spcAft>
                <a:spcPts val="0"/>
              </a:spcAft>
              <a:buClr>
                <a:srgbClr val="000000"/>
              </a:buClr>
              <a:buSzPts val="1400"/>
              <a:buFont typeface="Arial"/>
              <a:buChar char="○"/>
            </a:pPr>
            <a:r>
              <a:rPr lang="zh-CN" sz="1400"/>
              <a:t>keys</a:t>
            </a:r>
            <a:endParaRPr sz="1400"/>
          </a:p>
          <a:p>
            <a:pPr indent="-317500" lvl="1" marL="914400" rtl="0" algn="l">
              <a:spcBef>
                <a:spcPts val="0"/>
              </a:spcBef>
              <a:spcAft>
                <a:spcPts val="0"/>
              </a:spcAft>
              <a:buClr>
                <a:srgbClr val="000000"/>
              </a:buClr>
              <a:buSzPts val="1400"/>
              <a:buFont typeface="Arial"/>
              <a:buChar char="○"/>
            </a:pPr>
            <a:r>
              <a:rPr lang="zh-CN" sz="1400"/>
              <a:t>finger table</a:t>
            </a:r>
            <a:endParaRPr sz="1400"/>
          </a:p>
          <a:p>
            <a:pPr indent="-330200" lvl="0" marL="457200" rtl="0" algn="l">
              <a:spcBef>
                <a:spcPts val="0"/>
              </a:spcBef>
              <a:spcAft>
                <a:spcPts val="0"/>
              </a:spcAft>
              <a:buSzPts val="1600"/>
              <a:buChar char="●"/>
            </a:pPr>
            <a:r>
              <a:rPr lang="zh-CN" sz="1600"/>
              <a:t>Tasks need to be done</a:t>
            </a:r>
            <a:endParaRPr sz="1600"/>
          </a:p>
          <a:p>
            <a:pPr indent="-317500" lvl="1" marL="914400" rtl="0" algn="l">
              <a:spcBef>
                <a:spcPts val="0"/>
              </a:spcBef>
              <a:spcAft>
                <a:spcPts val="0"/>
              </a:spcAft>
              <a:buSzPts val="1400"/>
              <a:buChar char="○"/>
            </a:pPr>
            <a:r>
              <a:rPr lang="zh-CN" sz="1400"/>
              <a:t>Initialization </a:t>
            </a:r>
            <a:endParaRPr sz="1400"/>
          </a:p>
          <a:p>
            <a:pPr indent="-317500" lvl="1" marL="914400" rtl="0" algn="l">
              <a:spcBef>
                <a:spcPts val="0"/>
              </a:spcBef>
              <a:spcAft>
                <a:spcPts val="0"/>
              </a:spcAft>
              <a:buSzPts val="1400"/>
              <a:buChar char="○"/>
            </a:pPr>
            <a:r>
              <a:rPr lang="zh-CN" sz="1400"/>
              <a:t>Notify other nodes</a:t>
            </a:r>
            <a:endParaRPr sz="1400"/>
          </a:p>
          <a:p>
            <a:pPr indent="-317500" lvl="1" marL="914400" rtl="0" algn="l">
              <a:spcBef>
                <a:spcPts val="0"/>
              </a:spcBef>
              <a:spcAft>
                <a:spcPts val="0"/>
              </a:spcAft>
              <a:buSzPts val="1400"/>
              <a:buChar char="○"/>
            </a:pPr>
            <a:r>
              <a:rPr lang="zh-CN" sz="1400"/>
              <a:t>new node takes over keys form its successor</a:t>
            </a:r>
            <a:endParaRPr sz="1400"/>
          </a:p>
          <a:p>
            <a:pPr indent="0" lvl="0" marL="914400" rtl="0" algn="l">
              <a:spcBef>
                <a:spcPts val="1600"/>
              </a:spcBef>
              <a:spcAft>
                <a:spcPts val="1600"/>
              </a:spcAft>
              <a:buNone/>
            </a:pPr>
            <a:r>
              <a:t/>
            </a:r>
            <a:endParaRPr/>
          </a:p>
        </p:txBody>
      </p:sp>
      <p:sp>
        <p:nvSpPr>
          <p:cNvPr id="160" name="Google Shape;160;p24"/>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Approaches</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7650" y="60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Stabilization</a:t>
            </a:r>
            <a:endParaRPr/>
          </a:p>
        </p:txBody>
      </p:sp>
      <p:sp>
        <p:nvSpPr>
          <p:cNvPr id="166" name="Google Shape;166;p25"/>
          <p:cNvSpPr txBox="1"/>
          <p:nvPr>
            <p:ph idx="1" type="body"/>
          </p:nvPr>
        </p:nvSpPr>
        <p:spPr>
          <a:xfrm>
            <a:off x="603675" y="1678050"/>
            <a:ext cx="7688700" cy="2261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zh-CN" sz="2000"/>
              <a:t>Stabilize()</a:t>
            </a:r>
            <a:endParaRPr sz="2000"/>
          </a:p>
          <a:p>
            <a:pPr indent="-355600" lvl="0" marL="457200" rtl="0" algn="l">
              <a:lnSpc>
                <a:spcPct val="150000"/>
              </a:lnSpc>
              <a:spcBef>
                <a:spcPts val="0"/>
              </a:spcBef>
              <a:spcAft>
                <a:spcPts val="0"/>
              </a:spcAft>
              <a:buSzPts val="2000"/>
              <a:buChar char="●"/>
            </a:pPr>
            <a:r>
              <a:rPr lang="zh-CN" sz="2000"/>
              <a:t>Inform()</a:t>
            </a:r>
            <a:endParaRPr sz="2000"/>
          </a:p>
          <a:p>
            <a:pPr indent="-355600" lvl="0" marL="457200" rtl="0" algn="l">
              <a:lnSpc>
                <a:spcPct val="150000"/>
              </a:lnSpc>
              <a:spcBef>
                <a:spcPts val="0"/>
              </a:spcBef>
              <a:spcAft>
                <a:spcPts val="0"/>
              </a:spcAft>
              <a:buSzPts val="2000"/>
              <a:buChar char="●"/>
            </a:pPr>
            <a:r>
              <a:rPr lang="zh-CN" sz="2000"/>
              <a:t>findNextFinger()</a:t>
            </a:r>
            <a:endParaRPr sz="2000"/>
          </a:p>
          <a:p>
            <a:pPr indent="-355600" lvl="0" marL="457200" rtl="0" algn="l">
              <a:lnSpc>
                <a:spcPct val="150000"/>
              </a:lnSpc>
              <a:spcBef>
                <a:spcPts val="0"/>
              </a:spcBef>
              <a:spcAft>
                <a:spcPts val="0"/>
              </a:spcAft>
              <a:buSzPts val="2000"/>
              <a:buChar char="●"/>
            </a:pPr>
            <a:r>
              <a:rPr lang="zh-CN" sz="2000"/>
              <a:t>CheckPreNode()</a:t>
            </a:r>
            <a:endParaRPr sz="2000"/>
          </a:p>
        </p:txBody>
      </p:sp>
      <p:sp>
        <p:nvSpPr>
          <p:cNvPr id="167" name="Google Shape;167;p25"/>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Approaches</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657950" y="1819650"/>
            <a:ext cx="7688700" cy="22611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rgbClr val="24292E"/>
              </a:buClr>
              <a:buSzPts val="2000"/>
              <a:buFont typeface="Arial"/>
              <a:buAutoNum type="arabicPeriod"/>
            </a:pPr>
            <a:r>
              <a:rPr lang="zh-CN" sz="2000"/>
              <a:t>Autonomy and decentralization</a:t>
            </a:r>
            <a:endParaRPr sz="2000"/>
          </a:p>
          <a:p>
            <a:pPr indent="-355600" lvl="0" marL="457200" rtl="0" algn="l">
              <a:lnSpc>
                <a:spcPct val="200000"/>
              </a:lnSpc>
              <a:spcBef>
                <a:spcPts val="0"/>
              </a:spcBef>
              <a:spcAft>
                <a:spcPts val="0"/>
              </a:spcAft>
              <a:buSzPts val="2000"/>
              <a:buAutoNum type="arabicPeriod"/>
            </a:pPr>
            <a:r>
              <a:rPr lang="zh-CN" sz="2000"/>
              <a:t>load balance</a:t>
            </a:r>
            <a:endParaRPr sz="2000"/>
          </a:p>
          <a:p>
            <a:pPr indent="-355600" lvl="0" marL="457200" rtl="0" algn="l">
              <a:lnSpc>
                <a:spcPct val="200000"/>
              </a:lnSpc>
              <a:spcBef>
                <a:spcPts val="0"/>
              </a:spcBef>
              <a:spcAft>
                <a:spcPts val="0"/>
              </a:spcAft>
              <a:buClr>
                <a:srgbClr val="24292E"/>
              </a:buClr>
              <a:buSzPts val="2000"/>
              <a:buFont typeface="Arial"/>
              <a:buAutoNum type="arabicPeriod"/>
            </a:pPr>
            <a:r>
              <a:rPr lang="zh-CN" sz="2000"/>
              <a:t>Fault tolerance</a:t>
            </a:r>
            <a:endParaRPr sz="2000"/>
          </a:p>
          <a:p>
            <a:pPr indent="-355600" lvl="0" marL="457200" rtl="0" algn="l">
              <a:lnSpc>
                <a:spcPct val="200000"/>
              </a:lnSpc>
              <a:spcBef>
                <a:spcPts val="0"/>
              </a:spcBef>
              <a:spcAft>
                <a:spcPts val="0"/>
              </a:spcAft>
              <a:buClr>
                <a:srgbClr val="24292E"/>
              </a:buClr>
              <a:buSzPts val="2000"/>
              <a:buFont typeface="Arial"/>
              <a:buAutoNum type="arabicPeriod"/>
            </a:pPr>
            <a:r>
              <a:rPr lang="zh-CN" sz="2000"/>
              <a:t>Scalability</a:t>
            </a:r>
            <a:endParaRPr sz="2000"/>
          </a:p>
        </p:txBody>
      </p:sp>
      <p:sp>
        <p:nvSpPr>
          <p:cNvPr id="173" name="Google Shape;173;p26"/>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Approaches</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
        <p:nvSpPr>
          <p:cNvPr id="174" name="Google Shape;174;p26"/>
          <p:cNvSpPr txBox="1"/>
          <p:nvPr>
            <p:ph type="title"/>
          </p:nvPr>
        </p:nvSpPr>
        <p:spPr>
          <a:xfrm>
            <a:off x="657950" y="618250"/>
            <a:ext cx="70389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Challenges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nvSpPr>
        <p:spPr>
          <a:xfrm>
            <a:off x="3136500" y="1656450"/>
            <a:ext cx="2871000" cy="1231500"/>
          </a:xfrm>
          <a:prstGeom prst="rect">
            <a:avLst/>
          </a:prstGeom>
          <a:noFill/>
          <a:ln>
            <a:noFill/>
          </a:ln>
          <a:effectLst>
            <a:reflection blurRad="0" dir="0" dist="0" endA="0" fadeDir="5400012" kx="0" rotWithShape="0" algn="bl" stA="34000" stPos="0" sy="-100000" ky="0"/>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2900">
                <a:latin typeface="Impact"/>
                <a:ea typeface="Impact"/>
                <a:cs typeface="Impact"/>
                <a:sym typeface="Impact"/>
              </a:rPr>
              <a:t>Product Demo</a:t>
            </a:r>
            <a:endParaRPr sz="2900">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3136500" y="1666275"/>
            <a:ext cx="2871000" cy="852300"/>
          </a:xfrm>
          <a:prstGeom prst="rect">
            <a:avLst/>
          </a:prstGeom>
          <a:noFill/>
          <a:ln>
            <a:noFill/>
          </a:ln>
          <a:effectLst>
            <a:reflection blurRad="0" dir="0" dist="0" endA="0" fadeDir="5400012" kx="0" rotWithShape="0" algn="bl" stA="34000" stPos="0" sy="-100000" ky="0"/>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2900">
                <a:latin typeface="Impact"/>
                <a:ea typeface="Impact"/>
                <a:cs typeface="Impact"/>
                <a:sym typeface="Impact"/>
              </a:rPr>
              <a:t>Summary</a:t>
            </a:r>
            <a:endParaRPr sz="2900">
              <a:latin typeface="Impact"/>
              <a:ea typeface="Impact"/>
              <a:cs typeface="Impact"/>
              <a:sym typeface="Impac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Impact</a:t>
            </a:r>
            <a:endParaRPr/>
          </a:p>
        </p:txBody>
      </p:sp>
      <p:sp>
        <p:nvSpPr>
          <p:cNvPr id="190" name="Google Shape;190;p29"/>
          <p:cNvSpPr txBox="1"/>
          <p:nvPr>
            <p:ph idx="1" type="body"/>
          </p:nvPr>
        </p:nvSpPr>
        <p:spPr>
          <a:xfrm>
            <a:off x="787150" y="1441200"/>
            <a:ext cx="7688700" cy="2261100"/>
          </a:xfrm>
          <a:prstGeom prst="rect">
            <a:avLst/>
          </a:prstGeom>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SzPts val="2000"/>
              <a:buAutoNum type="arabicPeriod"/>
            </a:pPr>
            <a:r>
              <a:rPr lang="zh-CN" sz="2000"/>
              <a:t>Single point of failure (SPOF)</a:t>
            </a:r>
            <a:endParaRPr sz="2000"/>
          </a:p>
          <a:p>
            <a:pPr indent="-355600" lvl="0" marL="457200" marR="0" rtl="0" algn="l">
              <a:lnSpc>
                <a:spcPct val="150000"/>
              </a:lnSpc>
              <a:spcBef>
                <a:spcPts val="0"/>
              </a:spcBef>
              <a:spcAft>
                <a:spcPts val="0"/>
              </a:spcAft>
              <a:buSzPts val="2000"/>
              <a:buAutoNum type="arabicPeriod"/>
            </a:pPr>
            <a:r>
              <a:rPr lang="zh-CN" sz="2000"/>
              <a:t>BroadCast Storm</a:t>
            </a:r>
            <a:endParaRPr sz="2000"/>
          </a:p>
          <a:p>
            <a:pPr indent="-355600" lvl="0" marL="457200" marR="0" rtl="0" algn="l">
              <a:lnSpc>
                <a:spcPct val="150000"/>
              </a:lnSpc>
              <a:spcBef>
                <a:spcPts val="0"/>
              </a:spcBef>
              <a:spcAft>
                <a:spcPts val="0"/>
              </a:spcAft>
              <a:buSzPts val="2000"/>
              <a:buAutoNum type="arabicPeriod"/>
            </a:pPr>
            <a:r>
              <a:rPr lang="zh-CN" sz="2000"/>
              <a:t>FIles Store</a:t>
            </a:r>
            <a:endParaRPr sz="2000"/>
          </a:p>
        </p:txBody>
      </p:sp>
      <p:sp>
        <p:nvSpPr>
          <p:cNvPr id="191" name="Google Shape;191;p29"/>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Summary</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726000" y="1600800"/>
            <a:ext cx="7692000" cy="2603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AutoNum type="arabicPeriod"/>
            </a:pPr>
            <a:r>
              <a:rPr lang="zh-CN" sz="1900"/>
              <a:t>Chord DHT implementation</a:t>
            </a:r>
            <a:endParaRPr sz="1900"/>
          </a:p>
          <a:p>
            <a:pPr indent="-349250" lvl="0" marL="457200" rtl="0" algn="l">
              <a:lnSpc>
                <a:spcPct val="150000"/>
              </a:lnSpc>
              <a:spcBef>
                <a:spcPts val="0"/>
              </a:spcBef>
              <a:spcAft>
                <a:spcPts val="0"/>
              </a:spcAft>
              <a:buSzPts val="1900"/>
              <a:buAutoNum type="arabicPeriod"/>
            </a:pPr>
            <a:r>
              <a:rPr lang="zh-CN" sz="1900"/>
              <a:t>User interface implementation</a:t>
            </a:r>
            <a:endParaRPr sz="1900"/>
          </a:p>
          <a:p>
            <a:pPr indent="-349250" lvl="0" marL="457200" rtl="0" algn="l">
              <a:lnSpc>
                <a:spcPct val="150000"/>
              </a:lnSpc>
              <a:spcBef>
                <a:spcPts val="0"/>
              </a:spcBef>
              <a:spcAft>
                <a:spcPts val="0"/>
              </a:spcAft>
              <a:buSzPts val="1900"/>
              <a:buAutoNum type="arabicPeriod"/>
            </a:pPr>
            <a:r>
              <a:rPr lang="zh-CN" sz="1900"/>
              <a:t>Chanllegens we solved: </a:t>
            </a:r>
            <a:endParaRPr sz="1900"/>
          </a:p>
          <a:p>
            <a:pPr indent="-330200" lvl="1" marL="914400" rtl="0" algn="l">
              <a:lnSpc>
                <a:spcPct val="150000"/>
              </a:lnSpc>
              <a:spcBef>
                <a:spcPts val="0"/>
              </a:spcBef>
              <a:spcAft>
                <a:spcPts val="0"/>
              </a:spcAft>
              <a:buSzPts val="1600"/>
              <a:buChar char="○"/>
            </a:pPr>
            <a:r>
              <a:rPr lang="zh-CN" sz="1600"/>
              <a:t>Fault tolerant</a:t>
            </a:r>
            <a:endParaRPr sz="1600"/>
          </a:p>
          <a:p>
            <a:pPr indent="-330200" lvl="1" marL="914400" rtl="0" algn="l">
              <a:lnSpc>
                <a:spcPct val="150000"/>
              </a:lnSpc>
              <a:spcBef>
                <a:spcPts val="0"/>
              </a:spcBef>
              <a:spcAft>
                <a:spcPts val="0"/>
              </a:spcAft>
              <a:buSzPts val="1600"/>
              <a:buChar char="○"/>
            </a:pPr>
            <a:r>
              <a:rPr lang="zh-CN" sz="1600"/>
              <a:t>Scalability </a:t>
            </a:r>
            <a:endParaRPr sz="1600"/>
          </a:p>
          <a:p>
            <a:pPr indent="-330200" lvl="1" marL="914400" rtl="0" algn="l">
              <a:lnSpc>
                <a:spcPct val="150000"/>
              </a:lnSpc>
              <a:spcBef>
                <a:spcPts val="0"/>
              </a:spcBef>
              <a:spcAft>
                <a:spcPts val="0"/>
              </a:spcAft>
              <a:buSzPts val="1600"/>
              <a:buChar char="○"/>
            </a:pPr>
            <a:r>
              <a:rPr lang="zh-CN" sz="1600"/>
              <a:t>Decentralization</a:t>
            </a:r>
            <a:endParaRPr sz="1600"/>
          </a:p>
          <a:p>
            <a:pPr indent="-330200" lvl="1" marL="914400" rtl="0" algn="l">
              <a:lnSpc>
                <a:spcPct val="150000"/>
              </a:lnSpc>
              <a:spcBef>
                <a:spcPts val="0"/>
              </a:spcBef>
              <a:spcAft>
                <a:spcPts val="0"/>
              </a:spcAft>
              <a:buSzPts val="1600"/>
              <a:buChar char="○"/>
            </a:pPr>
            <a:r>
              <a:rPr lang="zh-CN" sz="1600"/>
              <a:t>Autonomy</a:t>
            </a:r>
            <a:endParaRPr sz="1600"/>
          </a:p>
        </p:txBody>
      </p:sp>
      <p:sp>
        <p:nvSpPr>
          <p:cNvPr id="197" name="Google Shape;197;p30"/>
          <p:cNvSpPr txBox="1"/>
          <p:nvPr>
            <p:ph type="title"/>
          </p:nvPr>
        </p:nvSpPr>
        <p:spPr>
          <a:xfrm>
            <a:off x="657950" y="618250"/>
            <a:ext cx="70389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Summary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Future Work</a:t>
            </a:r>
            <a:endParaRPr/>
          </a:p>
        </p:txBody>
      </p:sp>
      <p:sp>
        <p:nvSpPr>
          <p:cNvPr id="203" name="Google Shape;203;p31"/>
          <p:cNvSpPr txBox="1"/>
          <p:nvPr>
            <p:ph idx="1" type="body"/>
          </p:nvPr>
        </p:nvSpPr>
        <p:spPr>
          <a:xfrm>
            <a:off x="787150" y="1441200"/>
            <a:ext cx="7688700" cy="2261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arabicPeriod"/>
            </a:pPr>
            <a:r>
              <a:rPr lang="zh-CN" sz="2000"/>
              <a:t>Initialization fault tolerance</a:t>
            </a:r>
            <a:endParaRPr sz="2000"/>
          </a:p>
          <a:p>
            <a:pPr indent="-355600" lvl="0" marL="457200" rtl="0" algn="l">
              <a:lnSpc>
                <a:spcPct val="150000"/>
              </a:lnSpc>
              <a:spcBef>
                <a:spcPts val="0"/>
              </a:spcBef>
              <a:spcAft>
                <a:spcPts val="0"/>
              </a:spcAft>
              <a:buSzPts val="2000"/>
              <a:buAutoNum type="arabicPeriod"/>
            </a:pPr>
            <a:r>
              <a:rPr lang="zh-CN" sz="2000"/>
              <a:t>Solve RPC deadline exceeded errors</a:t>
            </a:r>
            <a:endParaRPr sz="2000"/>
          </a:p>
          <a:p>
            <a:pPr indent="-355600" lvl="0" marL="457200" rtl="0" algn="l">
              <a:lnSpc>
                <a:spcPct val="150000"/>
              </a:lnSpc>
              <a:spcBef>
                <a:spcPts val="0"/>
              </a:spcBef>
              <a:spcAft>
                <a:spcPts val="0"/>
              </a:spcAft>
              <a:buSzPts val="2000"/>
              <a:buAutoNum type="arabicPeriod"/>
            </a:pPr>
            <a:r>
              <a:rPr lang="zh-CN" sz="2000"/>
              <a:t>Test on clusters</a:t>
            </a:r>
            <a:endParaRPr sz="2000"/>
          </a:p>
        </p:txBody>
      </p:sp>
      <p:sp>
        <p:nvSpPr>
          <p:cNvPr id="204" name="Google Shape;204;p31"/>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Summary</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11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600"/>
              <a:t>Contents</a:t>
            </a:r>
            <a:endParaRPr sz="2600"/>
          </a:p>
        </p:txBody>
      </p:sp>
      <p:sp>
        <p:nvSpPr>
          <p:cNvPr id="93" name="Google Shape;93;p14"/>
          <p:cNvSpPr txBox="1"/>
          <p:nvPr>
            <p:ph idx="1" type="body"/>
          </p:nvPr>
        </p:nvSpPr>
        <p:spPr>
          <a:xfrm>
            <a:off x="2538450" y="1376800"/>
            <a:ext cx="4067100" cy="2857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zh-CN" sz="2200"/>
              <a:t>Product Introduction</a:t>
            </a:r>
            <a:endParaRPr sz="2200"/>
          </a:p>
          <a:p>
            <a:pPr indent="-368300" lvl="0" marL="457200" rtl="0" algn="l">
              <a:spcBef>
                <a:spcPts val="0"/>
              </a:spcBef>
              <a:spcAft>
                <a:spcPts val="0"/>
              </a:spcAft>
              <a:buSzPts val="2200"/>
              <a:buAutoNum type="arabicPeriod"/>
            </a:pPr>
            <a:r>
              <a:rPr lang="zh-CN" sz="2200"/>
              <a:t>Relat</a:t>
            </a:r>
            <a:r>
              <a:rPr lang="zh-CN" sz="2200"/>
              <a:t>ed Work</a:t>
            </a:r>
            <a:endParaRPr sz="2200"/>
          </a:p>
          <a:p>
            <a:pPr indent="-368300" lvl="0" marL="457200" rtl="0" algn="l">
              <a:spcBef>
                <a:spcPts val="0"/>
              </a:spcBef>
              <a:spcAft>
                <a:spcPts val="0"/>
              </a:spcAft>
              <a:buSzPts val="2200"/>
              <a:buAutoNum type="arabicPeriod"/>
            </a:pPr>
            <a:r>
              <a:rPr lang="zh-CN" sz="2200"/>
              <a:t>Approaches</a:t>
            </a:r>
            <a:endParaRPr sz="2200"/>
          </a:p>
          <a:p>
            <a:pPr indent="-368300" lvl="0" marL="457200" rtl="0" algn="l">
              <a:spcBef>
                <a:spcPts val="0"/>
              </a:spcBef>
              <a:spcAft>
                <a:spcPts val="0"/>
              </a:spcAft>
              <a:buSzPts val="2200"/>
              <a:buAutoNum type="arabicPeriod"/>
            </a:pPr>
            <a:r>
              <a:rPr lang="zh-CN" sz="2200"/>
              <a:t>Product </a:t>
            </a:r>
            <a:r>
              <a:rPr lang="zh-CN" sz="2200"/>
              <a:t>Demo</a:t>
            </a:r>
            <a:endParaRPr sz="2200"/>
          </a:p>
          <a:p>
            <a:pPr indent="-368300" lvl="0" marL="457200" rtl="0" algn="l">
              <a:spcBef>
                <a:spcPts val="0"/>
              </a:spcBef>
              <a:spcAft>
                <a:spcPts val="0"/>
              </a:spcAft>
              <a:buSzPts val="2200"/>
              <a:buAutoNum type="arabicPeriod"/>
            </a:pPr>
            <a:r>
              <a:rPr lang="zh-CN" sz="2200"/>
              <a:t>Summary</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3136500" y="1630000"/>
            <a:ext cx="2871000" cy="1231500"/>
          </a:xfrm>
          <a:prstGeom prst="rect">
            <a:avLst/>
          </a:prstGeom>
          <a:noFill/>
          <a:ln>
            <a:noFill/>
          </a:ln>
          <a:effectLst>
            <a:reflection blurRad="0" dir="0" dist="0" endA="0" fadeDir="5400012" kx="0" rotWithShape="0" algn="bl" stA="35000" stPos="0" sy="-100000" ky="0"/>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2900">
                <a:latin typeface="Impact"/>
                <a:ea typeface="Impact"/>
                <a:cs typeface="Impact"/>
                <a:sym typeface="Impact"/>
              </a:rPr>
              <a:t>Thank you!</a:t>
            </a:r>
            <a:endParaRPr sz="29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3136500" y="1627225"/>
            <a:ext cx="2871000" cy="1231500"/>
          </a:xfrm>
          <a:prstGeom prst="rect">
            <a:avLst/>
          </a:prstGeom>
          <a:noFill/>
          <a:ln>
            <a:noFill/>
          </a:ln>
          <a:effectLst>
            <a:reflection blurRad="0" dir="0" dist="0" endA="0" fadeDir="5400012" kx="0" rotWithShape="0" algn="bl" stA="34000" stPos="0" sy="-100000" ky="0"/>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2900">
                <a:latin typeface="Impact"/>
                <a:ea typeface="Impact"/>
                <a:cs typeface="Impact"/>
                <a:sym typeface="Impact"/>
              </a:rPr>
              <a:t>Product Introduction</a:t>
            </a:r>
            <a:endParaRPr sz="2900">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57950" y="618250"/>
            <a:ext cx="70389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Product Introduction</a:t>
            </a:r>
            <a:endParaRPr/>
          </a:p>
        </p:txBody>
      </p:sp>
      <p:sp>
        <p:nvSpPr>
          <p:cNvPr id="104" name="Google Shape;104;p16"/>
          <p:cNvSpPr txBox="1"/>
          <p:nvPr>
            <p:ph idx="1" type="body"/>
          </p:nvPr>
        </p:nvSpPr>
        <p:spPr>
          <a:xfrm>
            <a:off x="727650" y="1623025"/>
            <a:ext cx="3657300" cy="22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zh-CN" sz="1400"/>
              <a:t>DHT is a protocol for structured peer-to-peer networks.</a:t>
            </a:r>
            <a:endParaRPr sz="1400"/>
          </a:p>
          <a:p>
            <a:pPr indent="-317500" lvl="0" marL="457200" rtl="0" algn="l">
              <a:lnSpc>
                <a:spcPct val="150000"/>
              </a:lnSpc>
              <a:spcBef>
                <a:spcPts val="0"/>
              </a:spcBef>
              <a:spcAft>
                <a:spcPts val="0"/>
              </a:spcAft>
              <a:buSzPts val="1400"/>
              <a:buChar char="●"/>
            </a:pPr>
            <a:r>
              <a:rPr lang="zh-CN" sz="1400"/>
              <a:t>Maintain a huge file index hash table.</a:t>
            </a:r>
            <a:endParaRPr sz="1400"/>
          </a:p>
          <a:p>
            <a:pPr indent="-317500" lvl="0" marL="457200" rtl="0" algn="l">
              <a:lnSpc>
                <a:spcPct val="150000"/>
              </a:lnSpc>
              <a:spcBef>
                <a:spcPts val="0"/>
              </a:spcBef>
              <a:spcAft>
                <a:spcPts val="0"/>
              </a:spcAft>
              <a:buSzPts val="1400"/>
              <a:buChar char="●"/>
            </a:pPr>
            <a:r>
              <a:rPr lang="zh-CN" sz="1400"/>
              <a:t>DHT entries: (key, value) pairs.</a:t>
            </a:r>
            <a:endParaRPr sz="1400"/>
          </a:p>
          <a:p>
            <a:pPr indent="-317500" lvl="0" marL="457200" rtl="0" algn="l">
              <a:lnSpc>
                <a:spcPct val="150000"/>
              </a:lnSpc>
              <a:spcBef>
                <a:spcPts val="0"/>
              </a:spcBef>
              <a:spcAft>
                <a:spcPts val="0"/>
              </a:spcAft>
              <a:buSzPts val="1400"/>
              <a:buChar char="●"/>
            </a:pPr>
            <a:r>
              <a:rPr lang="zh-CN" sz="1400"/>
              <a:t>Key is hash value of the ficle.</a:t>
            </a:r>
            <a:endParaRPr sz="1400"/>
          </a:p>
          <a:p>
            <a:pPr indent="-317500" lvl="0" marL="457200" rtl="0" algn="l">
              <a:lnSpc>
                <a:spcPct val="150000"/>
              </a:lnSpc>
              <a:spcBef>
                <a:spcPts val="0"/>
              </a:spcBef>
              <a:spcAft>
                <a:spcPts val="0"/>
              </a:spcAft>
              <a:buSzPts val="1400"/>
              <a:buChar char="●"/>
            </a:pPr>
            <a:r>
              <a:rPr lang="zh-CN" sz="1400"/>
              <a:t>Value is the IP address.</a:t>
            </a:r>
            <a:endParaRPr sz="1400"/>
          </a:p>
        </p:txBody>
      </p:sp>
      <p:sp>
        <p:nvSpPr>
          <p:cNvPr id="105" name="Google Shape;105;p16"/>
          <p:cNvSpPr txBox="1"/>
          <p:nvPr/>
        </p:nvSpPr>
        <p:spPr>
          <a:xfrm>
            <a:off x="81650" y="33150"/>
            <a:ext cx="26739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p>
        </p:txBody>
      </p:sp>
      <p:pic>
        <p:nvPicPr>
          <p:cNvPr id="106" name="Google Shape;106;p16"/>
          <p:cNvPicPr preferRelativeResize="0"/>
          <p:nvPr/>
        </p:nvPicPr>
        <p:blipFill>
          <a:blip r:embed="rId3">
            <a:alphaModFix/>
          </a:blip>
          <a:stretch>
            <a:fillRect/>
          </a:stretch>
        </p:blipFill>
        <p:spPr>
          <a:xfrm>
            <a:off x="5181075" y="1623025"/>
            <a:ext cx="3767100" cy="1578425"/>
          </a:xfrm>
          <a:prstGeom prst="rect">
            <a:avLst/>
          </a:prstGeom>
          <a:noFill/>
          <a:ln>
            <a:noFill/>
          </a:ln>
        </p:spPr>
      </p:pic>
      <p:sp>
        <p:nvSpPr>
          <p:cNvPr id="107" name="Google Shape;107;p16"/>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Product Introduction</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Product Introduction</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
        <p:nvSpPr>
          <p:cNvPr id="113" name="Google Shape;113;p17"/>
          <p:cNvSpPr txBox="1"/>
          <p:nvPr>
            <p:ph type="title"/>
          </p:nvPr>
        </p:nvSpPr>
        <p:spPr>
          <a:xfrm>
            <a:off x="657950" y="618250"/>
            <a:ext cx="84861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Why we choose </a:t>
            </a:r>
            <a:r>
              <a:rPr b="1" lang="zh-CN">
                <a:solidFill>
                  <a:srgbClr val="1155CC"/>
                </a:solidFill>
              </a:rPr>
              <a:t>D</a:t>
            </a:r>
            <a:r>
              <a:rPr lang="zh-CN"/>
              <a:t>istributed </a:t>
            </a:r>
            <a:r>
              <a:rPr b="1" lang="zh-CN">
                <a:solidFill>
                  <a:srgbClr val="1155CC"/>
                </a:solidFill>
              </a:rPr>
              <a:t>H</a:t>
            </a:r>
            <a:r>
              <a:rPr lang="zh-CN"/>
              <a:t>ash </a:t>
            </a:r>
            <a:r>
              <a:rPr b="1" lang="zh-CN">
                <a:solidFill>
                  <a:srgbClr val="1155CC"/>
                </a:solidFill>
              </a:rPr>
              <a:t>T</a:t>
            </a:r>
            <a:r>
              <a:rPr lang="zh-CN"/>
              <a:t>able?</a:t>
            </a:r>
            <a:endParaRPr/>
          </a:p>
        </p:txBody>
      </p:sp>
      <p:graphicFrame>
        <p:nvGraphicFramePr>
          <p:cNvPr id="114" name="Google Shape;114;p17"/>
          <p:cNvGraphicFramePr/>
          <p:nvPr/>
        </p:nvGraphicFramePr>
        <p:xfrm>
          <a:off x="531150" y="1400450"/>
          <a:ext cx="3000000" cy="3000000"/>
        </p:xfrm>
        <a:graphic>
          <a:graphicData uri="http://schemas.openxmlformats.org/drawingml/2006/table">
            <a:tbl>
              <a:tblPr>
                <a:noFill/>
                <a:tableStyleId>{B89A0F1C-A069-424C-8C83-C851F9937B04}</a:tableStyleId>
              </a:tblPr>
              <a:tblGrid>
                <a:gridCol w="1361500"/>
                <a:gridCol w="2679350"/>
                <a:gridCol w="2641150"/>
                <a:gridCol w="1399700"/>
              </a:tblGrid>
              <a:tr h="4593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Advantages</a:t>
                      </a:r>
                      <a:endParaRPr/>
                    </a:p>
                  </a:txBody>
                  <a:tcPr marT="91425" marB="91425" marR="91425" marL="91425"/>
                </a:tc>
                <a:tc>
                  <a:txBody>
                    <a:bodyPr/>
                    <a:lstStyle/>
                    <a:p>
                      <a:pPr indent="0" lvl="0" marL="0" rtl="0" algn="l">
                        <a:spcBef>
                          <a:spcPts val="0"/>
                        </a:spcBef>
                        <a:spcAft>
                          <a:spcPts val="0"/>
                        </a:spcAft>
                        <a:buNone/>
                      </a:pPr>
                      <a:r>
                        <a:rPr lang="zh-CN"/>
                        <a:t>Limatation</a:t>
                      </a:r>
                      <a:endParaRPr/>
                    </a:p>
                  </a:txBody>
                  <a:tcPr marT="91425" marB="91425" marR="91425" marL="91425"/>
                </a:tc>
                <a:tc>
                  <a:txBody>
                    <a:bodyPr/>
                    <a:lstStyle/>
                    <a:p>
                      <a:pPr indent="0" lvl="0" marL="0" rtl="0" algn="l">
                        <a:spcBef>
                          <a:spcPts val="0"/>
                        </a:spcBef>
                        <a:spcAft>
                          <a:spcPts val="0"/>
                        </a:spcAft>
                        <a:buNone/>
                      </a:pPr>
                      <a:r>
                        <a:rPr lang="zh-CN"/>
                        <a:t>Examples</a:t>
                      </a:r>
                      <a:endParaRPr/>
                    </a:p>
                  </a:txBody>
                  <a:tcPr marT="91425" marB="91425" marR="91425" marL="91425"/>
                </a:tc>
              </a:tr>
              <a:tr h="1356875">
                <a:tc>
                  <a:txBody>
                    <a:bodyPr/>
                    <a:lstStyle/>
                    <a:p>
                      <a:pPr indent="0" lvl="0" marL="0" rtl="0" algn="l">
                        <a:spcBef>
                          <a:spcPts val="0"/>
                        </a:spcBef>
                        <a:spcAft>
                          <a:spcPts val="0"/>
                        </a:spcAft>
                        <a:buNone/>
                      </a:pPr>
                      <a:r>
                        <a:rPr lang="zh-CN"/>
                        <a:t>Decentralized System</a:t>
                      </a:r>
                      <a:endParaRPr/>
                    </a:p>
                  </a:txBody>
                  <a:tcPr marT="91425" marB="91425" marR="91425" marL="91425"/>
                </a:tc>
                <a:tc>
                  <a:txBody>
                    <a:bodyPr/>
                    <a:lstStyle/>
                    <a:p>
                      <a:pPr indent="-304800" lvl="0" marL="457200" rtl="0" algn="l">
                        <a:lnSpc>
                          <a:spcPct val="100000"/>
                        </a:lnSpc>
                        <a:spcBef>
                          <a:spcPts val="0"/>
                        </a:spcBef>
                        <a:spcAft>
                          <a:spcPts val="0"/>
                        </a:spcAft>
                        <a:buClr>
                          <a:srgbClr val="1A1A1A"/>
                        </a:buClr>
                        <a:buSzPts val="1200"/>
                        <a:buAutoNum type="arabicPeriod"/>
                      </a:pPr>
                      <a:r>
                        <a:rPr lang="zh-CN" sz="1200">
                          <a:solidFill>
                            <a:srgbClr val="1A1A1A"/>
                          </a:solidFill>
                        </a:rPr>
                        <a:t>Minimal problem of performance bottlenecks occurring </a:t>
                      </a:r>
                      <a:endParaRPr sz="1200">
                        <a:solidFill>
                          <a:srgbClr val="1A1A1A"/>
                        </a:solidFill>
                      </a:endParaRPr>
                    </a:p>
                    <a:p>
                      <a:pPr indent="-304800" lvl="0" marL="457200" rtl="0" algn="l">
                        <a:lnSpc>
                          <a:spcPct val="100000"/>
                        </a:lnSpc>
                        <a:spcBef>
                          <a:spcPts val="0"/>
                        </a:spcBef>
                        <a:spcAft>
                          <a:spcPts val="0"/>
                        </a:spcAft>
                        <a:buClr>
                          <a:srgbClr val="1A1A1A"/>
                        </a:buClr>
                        <a:buSzPts val="1200"/>
                        <a:buAutoNum type="arabicPeriod"/>
                      </a:pPr>
                      <a:r>
                        <a:rPr lang="zh-CN" sz="1200">
                          <a:solidFill>
                            <a:srgbClr val="1A1A1A"/>
                          </a:solidFill>
                        </a:rPr>
                        <a:t>High availability</a:t>
                      </a:r>
                      <a:endParaRPr sz="1200">
                        <a:solidFill>
                          <a:srgbClr val="1A1A1A"/>
                        </a:solidFill>
                      </a:endParaRPr>
                    </a:p>
                    <a:p>
                      <a:pPr indent="-304800" lvl="0" marL="457200" rtl="0" algn="l">
                        <a:lnSpc>
                          <a:spcPct val="100000"/>
                        </a:lnSpc>
                        <a:spcBef>
                          <a:spcPts val="0"/>
                        </a:spcBef>
                        <a:spcAft>
                          <a:spcPts val="0"/>
                        </a:spcAft>
                        <a:buClr>
                          <a:srgbClr val="1A1A1A"/>
                        </a:buClr>
                        <a:buSzPts val="1200"/>
                        <a:buAutoNum type="arabicPeriod"/>
                      </a:pPr>
                      <a:r>
                        <a:rPr lang="zh-CN" sz="1200">
                          <a:solidFill>
                            <a:srgbClr val="1A1A1A"/>
                          </a:solidFill>
                        </a:rPr>
                        <a:t>More autonomy and control over resources </a:t>
                      </a:r>
                      <a:endParaRPr/>
                    </a:p>
                  </a:txBody>
                  <a:tcPr marT="91425" marB="91425" marR="91425" marL="91425"/>
                </a:tc>
                <a:tc>
                  <a:txBody>
                    <a:bodyPr/>
                    <a:lstStyle/>
                    <a:p>
                      <a:pPr indent="-304800" lvl="0" marL="457200" rtl="0" algn="l">
                        <a:spcBef>
                          <a:spcPts val="0"/>
                        </a:spcBef>
                        <a:spcAft>
                          <a:spcPts val="0"/>
                        </a:spcAft>
                        <a:buClr>
                          <a:srgbClr val="1A1A1A"/>
                        </a:buClr>
                        <a:buSzPts val="1200"/>
                        <a:buAutoNum type="arabicPeriod"/>
                      </a:pPr>
                      <a:r>
                        <a:rPr lang="zh-CN" sz="1200">
                          <a:solidFill>
                            <a:srgbClr val="1A1A1A"/>
                          </a:solidFill>
                        </a:rPr>
                        <a:t>Difficult to achieve global big tasks </a:t>
                      </a:r>
                      <a:endParaRPr sz="1200">
                        <a:solidFill>
                          <a:srgbClr val="1A1A1A"/>
                        </a:solidFill>
                      </a:endParaRPr>
                    </a:p>
                    <a:p>
                      <a:pPr indent="-304800" lvl="0" marL="457200" rtl="0" algn="l">
                        <a:spcBef>
                          <a:spcPts val="0"/>
                        </a:spcBef>
                        <a:spcAft>
                          <a:spcPts val="0"/>
                        </a:spcAft>
                        <a:buClr>
                          <a:srgbClr val="1A1A1A"/>
                        </a:buClr>
                        <a:buSzPts val="1200"/>
                        <a:buAutoNum type="arabicPeriod"/>
                      </a:pPr>
                      <a:r>
                        <a:rPr lang="zh-CN" sz="1200">
                          <a:solidFill>
                            <a:srgbClr val="1A1A1A"/>
                          </a:solidFill>
                        </a:rPr>
                        <a:t>No regulatory oversight</a:t>
                      </a:r>
                      <a:endParaRPr sz="1200">
                        <a:solidFill>
                          <a:srgbClr val="1A1A1A"/>
                        </a:solidFill>
                      </a:endParaRPr>
                    </a:p>
                    <a:p>
                      <a:pPr indent="-304800" lvl="0" marL="457200" rtl="0" algn="l">
                        <a:spcBef>
                          <a:spcPts val="0"/>
                        </a:spcBef>
                        <a:spcAft>
                          <a:spcPts val="0"/>
                        </a:spcAft>
                        <a:buClr>
                          <a:srgbClr val="1A1A1A"/>
                        </a:buClr>
                        <a:buSzPts val="1200"/>
                        <a:buAutoNum type="arabicPeriod"/>
                      </a:pPr>
                      <a:r>
                        <a:rPr lang="zh-CN" sz="1200">
                          <a:solidFill>
                            <a:srgbClr val="1A1A1A"/>
                          </a:solidFill>
                        </a:rPr>
                        <a:t>Difficult to know which node failed </a:t>
                      </a:r>
                      <a:endParaRPr sz="1200">
                        <a:solidFill>
                          <a:srgbClr val="1A1A1A"/>
                        </a:solidFill>
                      </a:endParaRPr>
                    </a:p>
                    <a:p>
                      <a:pPr indent="-304800" lvl="0" marL="457200" rtl="0" algn="l">
                        <a:spcBef>
                          <a:spcPts val="0"/>
                        </a:spcBef>
                        <a:spcAft>
                          <a:spcPts val="0"/>
                        </a:spcAft>
                        <a:buClr>
                          <a:srgbClr val="1A1A1A"/>
                        </a:buClr>
                        <a:buSzPts val="1200"/>
                        <a:buAutoNum type="arabicPeriod"/>
                      </a:pPr>
                      <a:r>
                        <a:rPr lang="zh-CN" sz="1200">
                          <a:solidFill>
                            <a:srgbClr val="1A1A1A"/>
                          </a:solidFill>
                        </a:rPr>
                        <a:t>Difficult to know which node responded</a:t>
                      </a:r>
                      <a:endParaRPr/>
                    </a:p>
                  </a:txBody>
                  <a:tcPr marT="91425" marB="91425" marR="91425" marL="91425"/>
                </a:tc>
                <a:tc>
                  <a:txBody>
                    <a:bodyPr/>
                    <a:lstStyle/>
                    <a:p>
                      <a:pPr indent="0" lvl="0" marL="0" rtl="0" algn="l">
                        <a:spcBef>
                          <a:spcPts val="0"/>
                        </a:spcBef>
                        <a:spcAft>
                          <a:spcPts val="0"/>
                        </a:spcAft>
                        <a:buNone/>
                      </a:pPr>
                      <a:r>
                        <a:rPr lang="zh-CN"/>
                        <a:t>Bitcoins</a:t>
                      </a:r>
                      <a:endParaRPr/>
                    </a:p>
                  </a:txBody>
                  <a:tcPr marT="91425" marB="91425" marR="91425" marL="91425"/>
                </a:tc>
              </a:tr>
              <a:tr h="1642150">
                <a:tc>
                  <a:txBody>
                    <a:bodyPr/>
                    <a:lstStyle/>
                    <a:p>
                      <a:pPr indent="0" lvl="0" marL="0" rtl="0" algn="l">
                        <a:spcBef>
                          <a:spcPts val="0"/>
                        </a:spcBef>
                        <a:spcAft>
                          <a:spcPts val="0"/>
                        </a:spcAft>
                        <a:buNone/>
                      </a:pPr>
                      <a:r>
                        <a:rPr lang="zh-CN"/>
                        <a:t>Centralkized System</a:t>
                      </a:r>
                      <a:endParaRPr/>
                    </a:p>
                  </a:txBody>
                  <a:tcPr marT="91425" marB="91425" marR="91425" marL="91425"/>
                </a:tc>
                <a:tc>
                  <a:txBody>
                    <a:bodyPr/>
                    <a:lstStyle/>
                    <a:p>
                      <a:pPr indent="-304800" lvl="0" marL="457200" marR="0" rtl="0" algn="l">
                        <a:lnSpc>
                          <a:spcPct val="100000"/>
                        </a:lnSpc>
                        <a:spcBef>
                          <a:spcPts val="0"/>
                        </a:spcBef>
                        <a:spcAft>
                          <a:spcPts val="0"/>
                        </a:spcAft>
                        <a:buClr>
                          <a:srgbClr val="1A1A1A"/>
                        </a:buClr>
                        <a:buSzPts val="1200"/>
                        <a:buAutoNum type="arabicPeriod"/>
                      </a:pPr>
                      <a:r>
                        <a:rPr lang="zh-CN" sz="1200">
                          <a:solidFill>
                            <a:srgbClr val="1A1A1A"/>
                          </a:solidFill>
                          <a:highlight>
                            <a:srgbClr val="FFFFFF"/>
                          </a:highlight>
                        </a:rPr>
                        <a:t>Low latency than centralized system</a:t>
                      </a:r>
                      <a:endParaRPr sz="1200">
                        <a:solidFill>
                          <a:srgbClr val="1A1A1A"/>
                        </a:solidFill>
                      </a:endParaRPr>
                    </a:p>
                    <a:p>
                      <a:pPr indent="0" lvl="0" marL="0" rtl="0" algn="l">
                        <a:spcBef>
                          <a:spcPts val="0"/>
                        </a:spcBef>
                        <a:spcAft>
                          <a:spcPts val="0"/>
                        </a:spcAft>
                        <a:buNone/>
                      </a:pPr>
                      <a:r>
                        <a:t/>
                      </a:r>
                      <a:endParaRPr/>
                    </a:p>
                  </a:txBody>
                  <a:tcPr marT="91425" marB="91425" marR="91425" marL="91425"/>
                </a:tc>
                <a:tc>
                  <a:txBody>
                    <a:bodyPr/>
                    <a:lstStyle/>
                    <a:p>
                      <a:pPr indent="-304800" lvl="0" marL="457200" marR="0" rtl="0" algn="l">
                        <a:lnSpc>
                          <a:spcPct val="100000"/>
                        </a:lnSpc>
                        <a:spcBef>
                          <a:spcPts val="0"/>
                        </a:spcBef>
                        <a:spcAft>
                          <a:spcPts val="0"/>
                        </a:spcAft>
                        <a:buClr>
                          <a:srgbClr val="1A1A1A"/>
                        </a:buClr>
                        <a:buSzPts val="1200"/>
                        <a:buAutoNum type="arabicPeriod"/>
                      </a:pPr>
                      <a:r>
                        <a:rPr lang="zh-CN" sz="1200">
                          <a:solidFill>
                            <a:srgbClr val="1A1A1A"/>
                          </a:solidFill>
                        </a:rPr>
                        <a:t>Difficult to achieve </a:t>
                      </a:r>
                      <a:r>
                        <a:rPr lang="zh-CN" sz="1200">
                          <a:solidFill>
                            <a:srgbClr val="1A1A1A"/>
                          </a:solidFill>
                          <a:uFill>
                            <a:noFill/>
                          </a:uFill>
                          <a:hlinkClick r:id="rId3">
                            <a:extLst>
                              <a:ext uri="{A12FA001-AC4F-418D-AE19-62706E023703}">
                                <ahyp:hlinkClr val="tx"/>
                              </a:ext>
                            </a:extLst>
                          </a:hlinkClick>
                        </a:rPr>
                        <a:t>consensus</a:t>
                      </a:r>
                      <a:endParaRPr sz="1200">
                        <a:solidFill>
                          <a:srgbClr val="1A1A1A"/>
                        </a:solidFill>
                      </a:endParaRPr>
                    </a:p>
                    <a:p>
                      <a:pPr indent="-304800" lvl="0" marL="457200" marR="0" rtl="0" algn="l">
                        <a:lnSpc>
                          <a:spcPct val="100000"/>
                        </a:lnSpc>
                        <a:spcBef>
                          <a:spcPts val="0"/>
                        </a:spcBef>
                        <a:spcAft>
                          <a:spcPts val="0"/>
                        </a:spcAft>
                        <a:buClr>
                          <a:srgbClr val="1A1A1A"/>
                        </a:buClr>
                        <a:buSzPts val="1200"/>
                        <a:buAutoNum type="arabicPeriod"/>
                      </a:pPr>
                      <a:r>
                        <a:rPr lang="zh-CN" sz="1200">
                          <a:solidFill>
                            <a:srgbClr val="1A1A1A"/>
                          </a:solidFill>
                        </a:rPr>
                        <a:t>Conventional way of logging events by absolute time they occur is not possible here</a:t>
                      </a:r>
                      <a:endParaRPr sz="1200">
                        <a:solidFill>
                          <a:srgbClr val="1A1A1A"/>
                        </a:solidFill>
                      </a:endParaRPr>
                    </a:p>
                    <a:p>
                      <a:pPr indent="0" lvl="0" marL="0" rtl="0" algn="l">
                        <a:lnSpc>
                          <a:spcPct val="115000"/>
                        </a:lnSpc>
                        <a:spcBef>
                          <a:spcPts val="0"/>
                        </a:spcBef>
                        <a:spcAft>
                          <a:spcPts val="0"/>
                        </a:spcAft>
                        <a:buNone/>
                      </a:pPr>
                      <a:r>
                        <a:t/>
                      </a:r>
                      <a:endParaRPr b="1" sz="2600">
                        <a:solidFill>
                          <a:srgbClr val="1A1A1A"/>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Google search system</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3136500" y="1564250"/>
            <a:ext cx="2871000" cy="1231500"/>
          </a:xfrm>
          <a:prstGeom prst="rect">
            <a:avLst/>
          </a:prstGeom>
          <a:noFill/>
          <a:ln>
            <a:noFill/>
          </a:ln>
          <a:effectLst>
            <a:reflection blurRad="0" dir="0" dist="0" endA="0" fadeDir="5400012" kx="0" rotWithShape="0" algn="bl" stA="35000" stPos="0" sy="-100000" ky="0"/>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2900">
                <a:latin typeface="Impact"/>
                <a:ea typeface="Impact"/>
                <a:cs typeface="Impact"/>
                <a:sym typeface="Impact"/>
              </a:rPr>
              <a:t>Related Work</a:t>
            </a:r>
            <a:endParaRPr sz="2900">
              <a:latin typeface="Impact"/>
              <a:ea typeface="Impact"/>
              <a:cs typeface="Impact"/>
              <a:sym typeface="Impac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726000" y="1765650"/>
            <a:ext cx="7692000" cy="260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zh-CN" sz="1400">
                <a:solidFill>
                  <a:srgbClr val="000000"/>
                </a:solidFill>
              </a:rPr>
              <a:t>Chord DHT</a:t>
            </a:r>
            <a:endParaRPr sz="1400">
              <a:solidFill>
                <a:srgbClr val="000000"/>
              </a:solidFill>
            </a:endParaRPr>
          </a:p>
          <a:p>
            <a:pPr indent="-317500" lvl="1" marL="914400" rtl="0" algn="l">
              <a:spcBef>
                <a:spcPts val="0"/>
              </a:spcBef>
              <a:spcAft>
                <a:spcPts val="0"/>
              </a:spcAft>
              <a:buClr>
                <a:srgbClr val="000000"/>
              </a:buClr>
              <a:buSzPts val="1400"/>
              <a:buChar char="○"/>
            </a:pPr>
            <a:r>
              <a:rPr lang="zh-CN" sz="1400">
                <a:solidFill>
                  <a:srgbClr val="000000"/>
                </a:solidFill>
              </a:rPr>
              <a:t>the entire network is a ring, and each data is stored by key.</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zh-CN" sz="1400">
                <a:solidFill>
                  <a:srgbClr val="000000"/>
                </a:solidFill>
              </a:rPr>
              <a:t>Pastry DHT</a:t>
            </a:r>
            <a:endParaRPr sz="1400">
              <a:solidFill>
                <a:srgbClr val="000000"/>
              </a:solidFill>
            </a:endParaRPr>
          </a:p>
          <a:p>
            <a:pPr indent="-317500" lvl="1" marL="914400" rtl="0" algn="l">
              <a:spcBef>
                <a:spcPts val="0"/>
              </a:spcBef>
              <a:spcAft>
                <a:spcPts val="0"/>
              </a:spcAft>
              <a:buClr>
                <a:srgbClr val="000000"/>
              </a:buClr>
              <a:buSzPts val="1400"/>
              <a:buChar char="○"/>
            </a:pPr>
            <a:r>
              <a:rPr lang="zh-CN" sz="1400">
                <a:solidFill>
                  <a:srgbClr val="000000"/>
                </a:solidFill>
              </a:rPr>
              <a:t>Ring network topology like chord but not directly use node hash values to construct a ring</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zh-CN" sz="1400">
                <a:solidFill>
                  <a:srgbClr val="000000"/>
                </a:solidFill>
              </a:rPr>
              <a:t>Tapestry DHT</a:t>
            </a:r>
            <a:endParaRPr sz="1400">
              <a:solidFill>
                <a:srgbClr val="000000"/>
              </a:solidFill>
            </a:endParaRPr>
          </a:p>
          <a:p>
            <a:pPr indent="-317500" lvl="1" marL="914400" rtl="0" algn="l">
              <a:spcBef>
                <a:spcPts val="0"/>
              </a:spcBef>
              <a:spcAft>
                <a:spcPts val="0"/>
              </a:spcAft>
              <a:buClr>
                <a:srgbClr val="000000"/>
              </a:buClr>
              <a:buSzPts val="1400"/>
              <a:buChar char="○"/>
            </a:pPr>
            <a:r>
              <a:rPr lang="zh-CN" sz="1400">
                <a:solidFill>
                  <a:srgbClr val="000000"/>
                </a:solidFill>
              </a:rPr>
              <a:t>Tree topology in this network, and data is saved on the node closest to the key value of the data</a:t>
            </a:r>
            <a:endParaRPr sz="1400">
              <a:solidFill>
                <a:srgbClr val="000000"/>
              </a:solidFill>
            </a:endParaRPr>
          </a:p>
        </p:txBody>
      </p:sp>
      <p:sp>
        <p:nvSpPr>
          <p:cNvPr id="125" name="Google Shape;125;p19"/>
          <p:cNvSpPr txBox="1"/>
          <p:nvPr>
            <p:ph type="title"/>
          </p:nvPr>
        </p:nvSpPr>
        <p:spPr>
          <a:xfrm>
            <a:off x="657950" y="618250"/>
            <a:ext cx="70389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Related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nvSpPr>
        <p:spPr>
          <a:xfrm>
            <a:off x="3136500" y="1532250"/>
            <a:ext cx="2871000" cy="1231500"/>
          </a:xfrm>
          <a:prstGeom prst="rect">
            <a:avLst/>
          </a:prstGeom>
          <a:noFill/>
          <a:ln>
            <a:noFill/>
          </a:ln>
          <a:effectLst>
            <a:reflection blurRad="0" dir="0" dist="0" endA="0" fadeDir="5400012" kx="0" rotWithShape="0" algn="bl" stA="34000" stPos="0" sy="-100000" ky="0"/>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2900">
                <a:latin typeface="Impact"/>
                <a:ea typeface="Impact"/>
                <a:cs typeface="Impact"/>
                <a:sym typeface="Impact"/>
              </a:rPr>
              <a:t>Approaches</a:t>
            </a:r>
            <a:endParaRPr sz="2900">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729450" y="1737450"/>
            <a:ext cx="3390300" cy="2261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arabicPeriod"/>
            </a:pPr>
            <a:r>
              <a:rPr lang="zh-CN" sz="2000"/>
              <a:t>NID(Node Identifier)</a:t>
            </a:r>
            <a:endParaRPr sz="2000"/>
          </a:p>
          <a:p>
            <a:pPr indent="-355600" lvl="0" marL="457200" rtl="0" algn="l">
              <a:lnSpc>
                <a:spcPct val="150000"/>
              </a:lnSpc>
              <a:spcBef>
                <a:spcPts val="0"/>
              </a:spcBef>
              <a:spcAft>
                <a:spcPts val="0"/>
              </a:spcAft>
              <a:buSzPts val="2000"/>
              <a:buAutoNum type="arabicPeriod"/>
            </a:pPr>
            <a:r>
              <a:rPr lang="zh-CN" sz="2000"/>
              <a:t>KID(Key identifier)</a:t>
            </a:r>
            <a:endParaRPr sz="2000"/>
          </a:p>
          <a:p>
            <a:pPr indent="-355600" lvl="0" marL="457200" rtl="0" algn="l">
              <a:lnSpc>
                <a:spcPct val="150000"/>
              </a:lnSpc>
              <a:spcBef>
                <a:spcPts val="0"/>
              </a:spcBef>
              <a:spcAft>
                <a:spcPts val="0"/>
              </a:spcAft>
              <a:buSzPts val="2000"/>
              <a:buAutoNum type="arabicPeriod"/>
            </a:pPr>
            <a:r>
              <a:rPr lang="zh-CN" sz="2000"/>
              <a:t>Chord Ring</a:t>
            </a:r>
            <a:endParaRPr sz="2000"/>
          </a:p>
          <a:p>
            <a:pPr indent="-355600" lvl="0" marL="457200" rtl="0" algn="l">
              <a:lnSpc>
                <a:spcPct val="150000"/>
              </a:lnSpc>
              <a:spcBef>
                <a:spcPts val="0"/>
              </a:spcBef>
              <a:spcAft>
                <a:spcPts val="0"/>
              </a:spcAft>
              <a:buSzPts val="2000"/>
              <a:buAutoNum type="arabicPeriod"/>
            </a:pPr>
            <a:r>
              <a:rPr lang="zh-CN" sz="2000"/>
              <a:t>Finger Table</a:t>
            </a:r>
            <a:endParaRPr sz="2000"/>
          </a:p>
          <a:p>
            <a:pPr indent="-355600" lvl="0" marL="457200" rtl="0" algn="l">
              <a:lnSpc>
                <a:spcPct val="150000"/>
              </a:lnSpc>
              <a:spcBef>
                <a:spcPts val="0"/>
              </a:spcBef>
              <a:spcAft>
                <a:spcPts val="0"/>
              </a:spcAft>
              <a:buSzPts val="2000"/>
              <a:buAutoNum type="arabicPeriod"/>
            </a:pPr>
            <a:r>
              <a:rPr lang="zh-CN" sz="2000"/>
              <a:t>RPC(GRPC)</a:t>
            </a:r>
            <a:endParaRPr sz="2000"/>
          </a:p>
        </p:txBody>
      </p:sp>
      <p:sp>
        <p:nvSpPr>
          <p:cNvPr id="136" name="Google Shape;136;p21"/>
          <p:cNvSpPr txBox="1"/>
          <p:nvPr/>
        </p:nvSpPr>
        <p:spPr>
          <a:xfrm>
            <a:off x="68025" y="54450"/>
            <a:ext cx="3442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latin typeface="Raleway"/>
                <a:ea typeface="Raleway"/>
                <a:cs typeface="Raleway"/>
                <a:sym typeface="Raleway"/>
              </a:rPr>
              <a:t>Approaches</a:t>
            </a:r>
            <a:endParaRPr b="1" sz="1200">
              <a:latin typeface="Raleway"/>
              <a:ea typeface="Raleway"/>
              <a:cs typeface="Raleway"/>
              <a:sym typeface="Raleway"/>
            </a:endParaRPr>
          </a:p>
          <a:p>
            <a:pPr indent="0" lvl="0" marL="0" rtl="0" algn="l">
              <a:lnSpc>
                <a:spcPct val="115000"/>
              </a:lnSpc>
              <a:spcBef>
                <a:spcPts val="1600"/>
              </a:spcBef>
              <a:spcAft>
                <a:spcPts val="1600"/>
              </a:spcAft>
              <a:buNone/>
            </a:pPr>
            <a:r>
              <a:t/>
            </a:r>
            <a:endParaRPr b="1" sz="2000">
              <a:solidFill>
                <a:srgbClr val="1155CC"/>
              </a:solidFill>
              <a:latin typeface="Raleway"/>
              <a:ea typeface="Raleway"/>
              <a:cs typeface="Raleway"/>
              <a:sym typeface="Raleway"/>
            </a:endParaRPr>
          </a:p>
        </p:txBody>
      </p:sp>
      <p:sp>
        <p:nvSpPr>
          <p:cNvPr id="137" name="Google Shape;137;p21"/>
          <p:cNvSpPr txBox="1"/>
          <p:nvPr>
            <p:ph type="title"/>
          </p:nvPr>
        </p:nvSpPr>
        <p:spPr>
          <a:xfrm>
            <a:off x="657950" y="618250"/>
            <a:ext cx="70389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Structure of Chord-based System</a:t>
            </a:r>
            <a:endParaRPr/>
          </a:p>
        </p:txBody>
      </p:sp>
      <p:pic>
        <p:nvPicPr>
          <p:cNvPr id="138" name="Google Shape;138;p21"/>
          <p:cNvPicPr preferRelativeResize="0"/>
          <p:nvPr/>
        </p:nvPicPr>
        <p:blipFill>
          <a:blip r:embed="rId3">
            <a:alphaModFix/>
          </a:blip>
          <a:stretch>
            <a:fillRect/>
          </a:stretch>
        </p:blipFill>
        <p:spPr>
          <a:xfrm>
            <a:off x="4119750" y="1566675"/>
            <a:ext cx="4700525" cy="293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