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b2e976d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b2e976d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965d3a7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965d3a7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965d3a7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965d3a7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965d3a7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965d3a7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965d3a7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965d3a7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7c522dc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7c522dc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965d3a7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965d3a7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965d3a7b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965d3a7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98c25ff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98c25ff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95ca1d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95ca1d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95ca1d7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95ca1d7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95ca1d7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95ca1d7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en.wikipedia.org/wiki/Quantum_mechan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Quantum </a:t>
            </a:r>
            <a:r>
              <a:rPr lang="es"/>
              <a:t>Superposition</a:t>
            </a:r>
            <a:endParaRPr/>
          </a:p>
        </p:txBody>
      </p:sp>
      <p:pic>
        <p:nvPicPr>
          <p:cNvPr id="55" name="Google Shape;55;p13"/>
          <p:cNvPicPr preferRelativeResize="0"/>
          <p:nvPr/>
        </p:nvPicPr>
        <p:blipFill>
          <a:blip r:embed="rId3">
            <a:alphaModFix/>
          </a:blip>
          <a:stretch>
            <a:fillRect/>
          </a:stretch>
        </p:blipFill>
        <p:spPr>
          <a:xfrm>
            <a:off x="1561188" y="1362075"/>
            <a:ext cx="5305425" cy="241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794075" y="590375"/>
            <a:ext cx="5229225" cy="523875"/>
          </a:xfrm>
          <a:prstGeom prst="rect">
            <a:avLst/>
          </a:prstGeom>
          <a:noFill/>
          <a:ln>
            <a:noFill/>
          </a:ln>
        </p:spPr>
      </p:pic>
      <p:sp>
        <p:nvSpPr>
          <p:cNvPr id="121" name="Google Shape;121;p22"/>
          <p:cNvSpPr txBox="1"/>
          <p:nvPr>
            <p:ph idx="1" type="subTitle"/>
          </p:nvPr>
        </p:nvSpPr>
        <p:spPr>
          <a:xfrm>
            <a:off x="311700" y="1289525"/>
            <a:ext cx="8520600" cy="329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s" sz="1300">
                <a:solidFill>
                  <a:schemeClr val="dk1"/>
                </a:solidFill>
                <a:highlight>
                  <a:srgbClr val="FFFFFF"/>
                </a:highlight>
              </a:rPr>
              <a:t>We can replace  𝐻|0⟩ and 𝐻|1⟩ as described above. |V2⟩ is formed by the summation of the following terms:</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rPr lang="es" sz="1050">
                <a:solidFill>
                  <a:srgbClr val="008000"/>
                </a:solidFill>
                <a:highlight>
                  <a:srgbClr val="FFFFFF"/>
                </a:highlight>
              </a:rPr>
              <a:t>The amplitude of </a:t>
            </a:r>
            <a:r>
              <a:rPr lang="es" sz="1250">
                <a:solidFill>
                  <a:srgbClr val="008000"/>
                </a:solidFill>
                <a:highlight>
                  <a:srgbClr val="FFFFFF"/>
                </a:highlight>
              </a:rPr>
              <a:t>|0⟩ </a:t>
            </a:r>
            <a:r>
              <a:rPr lang="es" sz="1050">
                <a:solidFill>
                  <a:srgbClr val="008000"/>
                </a:solidFill>
                <a:highlight>
                  <a:srgbClr val="FFFFFF"/>
                </a:highlight>
              </a:rPr>
              <a:t>becomes 1,</a:t>
            </a:r>
            <a:r>
              <a:rPr lang="es" sz="1050">
                <a:solidFill>
                  <a:schemeClr val="dk1"/>
                </a:solidFill>
                <a:highlight>
                  <a:srgbClr val="FFFFFF"/>
                </a:highlight>
              </a:rPr>
              <a:t> </a:t>
            </a:r>
            <a:r>
              <a:rPr lang="es" sz="1050">
                <a:solidFill>
                  <a:srgbClr val="FF0000"/>
                </a:solidFill>
                <a:highlight>
                  <a:srgbClr val="FFFFFF"/>
                </a:highlight>
              </a:rPr>
              <a:t>but the amplitude of </a:t>
            </a:r>
            <a:r>
              <a:rPr lang="es" sz="1250">
                <a:solidFill>
                  <a:srgbClr val="FF0000"/>
                </a:solidFill>
                <a:highlight>
                  <a:srgbClr val="FFFFFF"/>
                </a:highlight>
              </a:rPr>
              <a:t>|1⟩ </a:t>
            </a:r>
            <a:r>
              <a:rPr lang="es" sz="1050">
                <a:solidFill>
                  <a:srgbClr val="FF0000"/>
                </a:solidFill>
                <a:highlight>
                  <a:srgbClr val="FFFFFF"/>
                </a:highlight>
              </a:rPr>
              <a:t>becomes 0 because of cancellation.</a:t>
            </a:r>
            <a:endParaRPr sz="1050">
              <a:solidFill>
                <a:srgbClr val="FF0000"/>
              </a:solidFill>
              <a:highlight>
                <a:srgbClr val="FFFFFF"/>
              </a:highlight>
            </a:endParaRPr>
          </a:p>
          <a:p>
            <a:pPr indent="0" lvl="0" marL="0" rtl="0" algn="l">
              <a:lnSpc>
                <a:spcPct val="115000"/>
              </a:lnSpc>
              <a:spcBef>
                <a:spcPts val="0"/>
              </a:spcBef>
              <a:spcAft>
                <a:spcPts val="0"/>
              </a:spcAft>
              <a:buSzPts val="1100"/>
              <a:buNone/>
            </a:pPr>
            <a:r>
              <a:t/>
            </a:r>
            <a:endParaRPr sz="1050">
              <a:solidFill>
                <a:srgbClr val="FF0000"/>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p:txBody>
      </p:sp>
      <p:pic>
        <p:nvPicPr>
          <p:cNvPr id="122" name="Google Shape;122;p22"/>
          <p:cNvPicPr preferRelativeResize="0"/>
          <p:nvPr/>
        </p:nvPicPr>
        <p:blipFill>
          <a:blip r:embed="rId4">
            <a:alphaModFix/>
          </a:blip>
          <a:stretch>
            <a:fillRect/>
          </a:stretch>
        </p:blipFill>
        <p:spPr>
          <a:xfrm>
            <a:off x="427725" y="1862625"/>
            <a:ext cx="2803000" cy="17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651825" y="702775"/>
            <a:ext cx="8180700" cy="457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dk1"/>
                </a:solidFill>
                <a:highlight>
                  <a:srgbClr val="FFFFFF"/>
                </a:highlight>
              </a:rPr>
              <a:t>The photon was in both states at the same time with </a:t>
            </a:r>
            <a:r>
              <a:rPr lang="es" sz="1300" u="sng">
                <a:solidFill>
                  <a:schemeClr val="dk1"/>
                </a:solidFill>
                <a:highlight>
                  <a:srgbClr val="FFFFFF"/>
                </a:highlight>
              </a:rPr>
              <a:t>certain amplitudes</a:t>
            </a:r>
            <a:r>
              <a:rPr lang="es" sz="1300">
                <a:solidFill>
                  <a:schemeClr val="dk1"/>
                </a:solidFill>
                <a:highlight>
                  <a:srgbClr val="FFFFFF"/>
                </a:highlight>
              </a:rPr>
              <a:t>.</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After the second Hadamard, the "outcomes" are </a:t>
            </a:r>
            <a:r>
              <a:rPr lang="es" sz="1300" u="sng">
                <a:solidFill>
                  <a:schemeClr val="dk1"/>
                </a:solidFill>
                <a:highlight>
                  <a:srgbClr val="FFFFFF"/>
                </a:highlight>
              </a:rPr>
              <a:t>interfered with each other</a:t>
            </a:r>
            <a:r>
              <a:rPr lang="es" sz="1300">
                <a:solidFill>
                  <a:schemeClr val="dk1"/>
                </a:solidFill>
                <a:highlight>
                  <a:srgbClr val="FFFFFF"/>
                </a:highlight>
              </a:rPr>
              <a:t>.</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The interference can be constructive or destructive. In our examples, </a:t>
            </a:r>
            <a:r>
              <a:rPr b="1" lang="es" sz="1300">
                <a:solidFill>
                  <a:srgbClr val="008000"/>
                </a:solidFill>
                <a:highlight>
                  <a:srgbClr val="FFFFFF"/>
                </a:highlight>
              </a:rPr>
              <a:t>the outcome  </a:t>
            </a:r>
            <a:r>
              <a:rPr lang="es" sz="1300">
                <a:solidFill>
                  <a:srgbClr val="008000"/>
                </a:solidFill>
                <a:highlight>
                  <a:srgbClr val="FFFFFF"/>
                </a:highlight>
              </a:rPr>
              <a:t>|0⟩</a:t>
            </a:r>
            <a:r>
              <a:rPr b="1" lang="es" sz="1300">
                <a:solidFill>
                  <a:srgbClr val="008000"/>
                </a:solidFill>
                <a:highlight>
                  <a:srgbClr val="FFFFFF"/>
                </a:highlight>
              </a:rPr>
              <a:t> are interfere constructively</a:t>
            </a:r>
            <a:r>
              <a:rPr lang="es" sz="1300">
                <a:solidFill>
                  <a:schemeClr val="dk1"/>
                </a:solidFill>
                <a:highlight>
                  <a:srgbClr val="FFFFFF"/>
                </a:highlight>
              </a:rPr>
              <a:t>, but </a:t>
            </a:r>
            <a:r>
              <a:rPr b="1" lang="es" sz="1300">
                <a:solidFill>
                  <a:srgbClr val="FF0000"/>
                </a:solidFill>
                <a:highlight>
                  <a:srgbClr val="FFFFFF"/>
                </a:highlight>
              </a:rPr>
              <a:t>the outcome </a:t>
            </a:r>
            <a:r>
              <a:rPr lang="es" sz="1300">
                <a:solidFill>
                  <a:srgbClr val="FF0000"/>
                </a:solidFill>
                <a:highlight>
                  <a:srgbClr val="FFFFFF"/>
                </a:highlight>
              </a:rPr>
              <a:t>|1⟩ </a:t>
            </a:r>
            <a:r>
              <a:rPr b="1" lang="es" sz="1300">
                <a:solidFill>
                  <a:srgbClr val="FF0000"/>
                </a:solidFill>
                <a:highlight>
                  <a:srgbClr val="FFFFFF"/>
                </a:highlight>
              </a:rPr>
              <a:t>are interfered destructively</a:t>
            </a:r>
            <a:r>
              <a:rPr lang="es" sz="1300">
                <a:solidFill>
                  <a:schemeClr val="dk1"/>
                </a:solidFill>
                <a:highlight>
                  <a:srgbClr val="FFFFFF"/>
                </a:highlight>
              </a:rPr>
              <a:t>.</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marR="317500" rtl="0" algn="l">
              <a:spcBef>
                <a:spcPts val="1000"/>
              </a:spcBef>
              <a:spcAft>
                <a:spcPts val="0"/>
              </a:spcAft>
              <a:buNone/>
            </a:pPr>
            <a:r>
              <a:rPr b="1" lang="es" sz="1300">
                <a:solidFill>
                  <a:schemeClr val="dk1"/>
                </a:solidFill>
              </a:rPr>
              <a:t>Being in a superposition </a:t>
            </a:r>
            <a:endParaRPr b="1" sz="1300">
              <a:solidFill>
                <a:schemeClr val="dk1"/>
              </a:solidFill>
            </a:endParaRPr>
          </a:p>
          <a:p>
            <a:pPr indent="0" lvl="0" marL="0" marR="127000" rtl="0" algn="l">
              <a:lnSpc>
                <a:spcPct val="115000"/>
              </a:lnSpc>
              <a:spcBef>
                <a:spcPts val="1200"/>
              </a:spcBef>
              <a:spcAft>
                <a:spcPts val="0"/>
              </a:spcAft>
              <a:buNone/>
            </a:pPr>
            <a:r>
              <a:rPr lang="es" sz="1300">
                <a:solidFill>
                  <a:schemeClr val="dk1"/>
                </a:solidFill>
              </a:rPr>
              <a:t>A quantum system can be in more than one state with nonzero amplitudes.</a:t>
            </a:r>
            <a:endParaRPr sz="1300">
              <a:solidFill>
                <a:schemeClr val="dk1"/>
              </a:solidFill>
            </a:endParaRPr>
          </a:p>
          <a:p>
            <a:pPr indent="0" lvl="0" marL="0" marR="127000" rtl="0" algn="l">
              <a:lnSpc>
                <a:spcPct val="115000"/>
              </a:lnSpc>
              <a:spcBef>
                <a:spcPts val="1200"/>
              </a:spcBef>
              <a:spcAft>
                <a:spcPts val="0"/>
              </a:spcAft>
              <a:buNone/>
            </a:pPr>
            <a:r>
              <a:rPr lang="es" sz="1300">
                <a:solidFill>
                  <a:schemeClr val="dk1"/>
                </a:solidFill>
              </a:rPr>
              <a:t>Then, we say that our system is in a superposition of these states.</a:t>
            </a:r>
            <a:endParaRPr sz="1300">
              <a:solidFill>
                <a:schemeClr val="dk1"/>
              </a:solidFill>
            </a:endParaRPr>
          </a:p>
          <a:p>
            <a:pPr indent="0" lvl="0" marL="0" marR="127000" rtl="0" algn="l">
              <a:lnSpc>
                <a:spcPct val="115000"/>
              </a:lnSpc>
              <a:spcBef>
                <a:spcPts val="1200"/>
              </a:spcBef>
              <a:spcAft>
                <a:spcPts val="0"/>
              </a:spcAft>
              <a:buNone/>
            </a:pPr>
            <a:r>
              <a:rPr lang="es" sz="1300">
                <a:solidFill>
                  <a:schemeClr val="dk1"/>
                </a:solidFill>
              </a:rPr>
              <a:t>When evolving from a superposition, the resulting transitions may affect each other constructively and destructively.</a:t>
            </a:r>
            <a:endParaRPr sz="1300">
              <a:solidFill>
                <a:schemeClr val="dk1"/>
              </a:solidFill>
            </a:endParaRPr>
          </a:p>
          <a:p>
            <a:pPr indent="0" lvl="0" marL="0" marR="127000" rtl="0" algn="l">
              <a:lnSpc>
                <a:spcPct val="115000"/>
              </a:lnSpc>
              <a:spcBef>
                <a:spcPts val="1200"/>
              </a:spcBef>
              <a:spcAft>
                <a:spcPts val="0"/>
              </a:spcAft>
              <a:buNone/>
            </a:pPr>
            <a:r>
              <a:rPr lang="es" sz="1300">
                <a:solidFill>
                  <a:schemeClr val="dk1"/>
                </a:solidFill>
              </a:rPr>
              <a:t>This happens because of having opposite sign transition amplitudes.</a:t>
            </a:r>
            <a:endParaRPr sz="1300">
              <a:solidFill>
                <a:schemeClr val="dk1"/>
              </a:solidFill>
            </a:endParaRPr>
          </a:p>
          <a:p>
            <a:pPr indent="0" lvl="0" marL="0" marR="127000" rtl="0" algn="l">
              <a:lnSpc>
                <a:spcPct val="115000"/>
              </a:lnSpc>
              <a:spcBef>
                <a:spcPts val="1200"/>
              </a:spcBef>
              <a:spcAft>
                <a:spcPts val="0"/>
              </a:spcAft>
              <a:buNone/>
            </a:pPr>
            <a:r>
              <a:rPr lang="es" sz="1300">
                <a:solidFill>
                  <a:schemeClr val="dk1"/>
                </a:solidFill>
              </a:rPr>
              <a:t>Otherwise, all nonzero transitions are added up to each other as in probabilistic systems.</a:t>
            </a:r>
            <a:endParaRPr sz="1300">
              <a:solidFill>
                <a:schemeClr val="dk1"/>
              </a:solidFill>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0" y="0"/>
            <a:ext cx="8954700" cy="47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190500" marR="190500" rtl="0" algn="l">
              <a:spcBef>
                <a:spcPts val="2200"/>
              </a:spcBef>
              <a:spcAft>
                <a:spcPts val="0"/>
              </a:spcAft>
              <a:buNone/>
            </a:pPr>
            <a:r>
              <a:rPr b="1" lang="es" sz="1650">
                <a:solidFill>
                  <a:schemeClr val="dk1"/>
                </a:solidFill>
                <a:highlight>
                  <a:srgbClr val="FFFFFF"/>
                </a:highlight>
              </a:rPr>
              <a:t>Measurement </a:t>
            </a:r>
            <a:endParaRPr b="1" sz="165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We can measure a quantum system, and then the system is observed in one of its states. This is the most basic type of measurement in quantum computing. The probability of the system to be observed in a specified state is the square value of its amplitude.</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s" sz="1300">
                <a:solidFill>
                  <a:schemeClr val="dk1"/>
                </a:solidFill>
                <a:highlight>
                  <a:srgbClr val="FFFFFF"/>
                </a:highlight>
              </a:rPr>
              <a:t>If the amplitude of a state is zero, then this state cannot be observed.</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highlight>
                  <a:srgbClr val="FFFFFF"/>
                </a:highlight>
              </a:rPr>
              <a:t>If the amplitude of a state is nonzero, then this state can be observed.</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For example, if the system is in quantum state</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then, after a measurement, we can observe the system in state |0⟩ with probability </a:t>
            </a:r>
            <a:r>
              <a:rPr lang="es">
                <a:solidFill>
                  <a:schemeClr val="dk1"/>
                </a:solidFill>
                <a:highlight>
                  <a:srgbClr val="FFFFFF"/>
                </a:highlight>
              </a:rPr>
              <a:t>⅔ </a:t>
            </a:r>
            <a:r>
              <a:rPr lang="es" sz="1300">
                <a:solidFill>
                  <a:schemeClr val="dk1"/>
                </a:solidFill>
                <a:highlight>
                  <a:srgbClr val="FFFFFF"/>
                </a:highlight>
              </a:rPr>
              <a:t> and in state  |1⟩ with probability </a:t>
            </a:r>
            <a:r>
              <a:rPr lang="es">
                <a:solidFill>
                  <a:schemeClr val="dk1"/>
                </a:solidFill>
                <a:highlight>
                  <a:srgbClr val="FFFFFF"/>
                </a:highlight>
              </a:rPr>
              <a:t>⅓</a:t>
            </a:r>
            <a:endParaRPr>
              <a:solidFill>
                <a:schemeClr val="dk1"/>
              </a:solidFill>
              <a:highlight>
                <a:srgbClr val="FFFFFF"/>
              </a:highlight>
            </a:endParaRPr>
          </a:p>
          <a:p>
            <a:pPr indent="0" lvl="0" marL="0" rtl="0" algn="l">
              <a:lnSpc>
                <a:spcPct val="115000"/>
              </a:lnSpc>
              <a:spcBef>
                <a:spcPts val="0"/>
              </a:spcBef>
              <a:spcAft>
                <a:spcPts val="0"/>
              </a:spcAft>
              <a:buNone/>
            </a:pPr>
            <a:r>
              <a:t/>
            </a:r>
            <a:endParaRPr sz="900">
              <a:solidFill>
                <a:schemeClr val="dk1"/>
              </a:solidFill>
              <a:highlight>
                <a:srgbClr val="FFFFFF"/>
              </a:highlight>
            </a:endParaRPr>
          </a:p>
          <a:p>
            <a:pPr indent="0" lvl="0" marL="0" rtl="0" algn="l">
              <a:lnSpc>
                <a:spcPct val="115000"/>
              </a:lnSpc>
              <a:spcBef>
                <a:spcPts val="0"/>
              </a:spcBef>
              <a:spcAft>
                <a:spcPts val="0"/>
              </a:spcAft>
              <a:buNone/>
            </a:pPr>
            <a:r>
              <a:t/>
            </a:r>
            <a:endParaRPr sz="9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p:txBody>
      </p:sp>
      <p:pic>
        <p:nvPicPr>
          <p:cNvPr id="133" name="Google Shape;133;p24"/>
          <p:cNvPicPr preferRelativeResize="0"/>
          <p:nvPr/>
        </p:nvPicPr>
        <p:blipFill>
          <a:blip r:embed="rId3">
            <a:alphaModFix/>
          </a:blip>
          <a:stretch>
            <a:fillRect/>
          </a:stretch>
        </p:blipFill>
        <p:spPr>
          <a:xfrm>
            <a:off x="3699250" y="2266025"/>
            <a:ext cx="1466650" cy="118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38550" y="692575"/>
            <a:ext cx="9066900" cy="3237300"/>
          </a:xfrm>
          <a:prstGeom prst="rect">
            <a:avLst/>
          </a:prstGeom>
          <a:noFill/>
          <a:ln>
            <a:noFill/>
          </a:ln>
        </p:spPr>
        <p:txBody>
          <a:bodyPr anchorCtr="0" anchor="t" bIns="91425" lIns="91425" spcFirstLastPara="1" rIns="91425" wrap="square" tIns="91425">
            <a:spAutoFit/>
          </a:bodyPr>
          <a:lstStyle/>
          <a:p>
            <a:pPr indent="0" lvl="0" marL="190500" marR="190500" rtl="0" algn="l">
              <a:spcBef>
                <a:spcPts val="1100"/>
              </a:spcBef>
              <a:spcAft>
                <a:spcPts val="0"/>
              </a:spcAft>
              <a:buNone/>
            </a:pPr>
            <a:r>
              <a:rPr b="1" lang="es" sz="1650">
                <a:solidFill>
                  <a:schemeClr val="dk1"/>
                </a:solidFill>
                <a:highlight>
                  <a:srgbClr val="FFFFFF"/>
                </a:highlight>
              </a:rPr>
              <a:t>Collapsing </a:t>
            </a:r>
            <a:endParaRPr b="1" sz="165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After the measurement, the system collapses to the observed state, and so the system is no longer in a superposition. Thus, the information kept in a superposition is lost.</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s" sz="1300">
                <a:solidFill>
                  <a:schemeClr val="dk1"/>
                </a:solidFill>
                <a:highlight>
                  <a:srgbClr val="FFFFFF"/>
                </a:highlight>
              </a:rPr>
              <a:t>In the above example, when the system is observed in state </a:t>
            </a:r>
            <a:r>
              <a:rPr lang="es" sz="1300">
                <a:solidFill>
                  <a:schemeClr val="dk1"/>
                </a:solidFill>
                <a:highlight>
                  <a:srgbClr val="FFFFFF"/>
                </a:highlight>
              </a:rPr>
              <a:t>|0⟩ </a:t>
            </a:r>
            <a:r>
              <a:rPr lang="es" sz="1300">
                <a:solidFill>
                  <a:schemeClr val="dk1"/>
                </a:solidFill>
                <a:highlight>
                  <a:srgbClr val="FFFFFF"/>
                </a:highlight>
              </a:rPr>
              <a:t>then the new state become</a:t>
            </a:r>
            <a:endParaRPr sz="1300">
              <a:solidFill>
                <a:schemeClr val="dk1"/>
              </a:solidFill>
              <a:highlight>
                <a:srgbClr val="FFFFFF"/>
              </a:highlight>
            </a:endParaRPr>
          </a:p>
          <a:p>
            <a:pPr indent="0" lvl="0" marL="457200" rtl="0" algn="l">
              <a:lnSpc>
                <a:spcPct val="115000"/>
              </a:lnSpc>
              <a:spcBef>
                <a:spcPts val="1100"/>
              </a:spcBef>
              <a:spcAft>
                <a:spcPts val="0"/>
              </a:spcAft>
              <a:buNone/>
            </a:pPr>
            <a:r>
              <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s" sz="1300">
                <a:solidFill>
                  <a:schemeClr val="dk1"/>
                </a:solidFill>
                <a:highlight>
                  <a:srgbClr val="FFFFFF"/>
                </a:highlight>
              </a:rPr>
              <a:t>i</a:t>
            </a:r>
            <a:r>
              <a:rPr lang="es" sz="1300">
                <a:solidFill>
                  <a:schemeClr val="dk1"/>
                </a:solidFill>
                <a:highlight>
                  <a:srgbClr val="FFFFFF"/>
                </a:highlight>
              </a:rPr>
              <a:t>f it is observed in state |1⟩, then the new state becomes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700"/>
              </a:spcAft>
              <a:buNone/>
            </a:pPr>
            <a:r>
              <a:t/>
            </a:r>
            <a:endParaRPr sz="1300">
              <a:solidFill>
                <a:schemeClr val="dk1"/>
              </a:solidFill>
              <a:highlight>
                <a:srgbClr val="FFFFFF"/>
              </a:highlight>
            </a:endParaRPr>
          </a:p>
        </p:txBody>
      </p:sp>
      <p:pic>
        <p:nvPicPr>
          <p:cNvPr id="139" name="Google Shape;139;p25"/>
          <p:cNvPicPr preferRelativeResize="0"/>
          <p:nvPr/>
        </p:nvPicPr>
        <p:blipFill>
          <a:blip r:embed="rId3">
            <a:alphaModFix/>
          </a:blip>
          <a:stretch>
            <a:fillRect/>
          </a:stretch>
        </p:blipFill>
        <p:spPr>
          <a:xfrm>
            <a:off x="7424600" y="1624050"/>
            <a:ext cx="523875" cy="619125"/>
          </a:xfrm>
          <a:prstGeom prst="rect">
            <a:avLst/>
          </a:prstGeom>
          <a:noFill/>
          <a:ln>
            <a:noFill/>
          </a:ln>
        </p:spPr>
      </p:pic>
      <p:pic>
        <p:nvPicPr>
          <p:cNvPr id="140" name="Google Shape;140;p25"/>
          <p:cNvPicPr preferRelativeResize="0"/>
          <p:nvPr/>
        </p:nvPicPr>
        <p:blipFill>
          <a:blip r:embed="rId4">
            <a:alphaModFix/>
          </a:blip>
          <a:stretch>
            <a:fillRect/>
          </a:stretch>
        </p:blipFill>
        <p:spPr>
          <a:xfrm>
            <a:off x="4837575" y="2310600"/>
            <a:ext cx="542925"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Quantum System</a:t>
            </a:r>
            <a:endParaRPr/>
          </a:p>
        </p:txBody>
      </p:sp>
      <p:sp>
        <p:nvSpPr>
          <p:cNvPr id="61" name="Google Shape;61;p14"/>
          <p:cNvSpPr txBox="1"/>
          <p:nvPr>
            <p:ph idx="1" type="body"/>
          </p:nvPr>
        </p:nvSpPr>
        <p:spPr>
          <a:xfrm>
            <a:off x="372825" y="742725"/>
            <a:ext cx="8520600" cy="42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s" sz="1300">
                <a:solidFill>
                  <a:schemeClr val="dk1"/>
                </a:solidFill>
                <a:highlight>
                  <a:srgbClr val="FFFFFF"/>
                </a:highlight>
              </a:rPr>
              <a:t>Quantum systems are linear systems: "The quantum states are represented by vectors and quantum operators are represented by matrices. The new quantum states are calculated by corresponding matrix-vector multiplications."</a:t>
            </a:r>
            <a:endParaRPr sz="1300">
              <a:solidFill>
                <a:srgbClr val="4C4C51"/>
              </a:solidFill>
              <a:highlight>
                <a:srgbClr val="FFFFFF"/>
              </a:highlight>
            </a:endParaRPr>
          </a:p>
          <a:p>
            <a:pPr indent="0" lvl="0" marL="0" rtl="0" algn="l">
              <a:spcBef>
                <a:spcPts val="0"/>
              </a:spcBef>
              <a:spcAft>
                <a:spcPts val="0"/>
              </a:spcAft>
              <a:buNone/>
            </a:pPr>
            <a:r>
              <a:t/>
            </a:r>
            <a:endParaRPr sz="1300">
              <a:solidFill>
                <a:srgbClr val="4C4C51"/>
              </a:solidFill>
              <a:highlight>
                <a:srgbClr val="FFFFFF"/>
              </a:highlight>
            </a:endParaRPr>
          </a:p>
          <a:p>
            <a:pPr indent="0" lvl="0" marL="0" rtl="0" algn="l">
              <a:spcBef>
                <a:spcPts val="1200"/>
              </a:spcBef>
              <a:spcAft>
                <a:spcPts val="0"/>
              </a:spcAft>
              <a:buNone/>
            </a:pPr>
            <a:r>
              <a:rPr lang="es" sz="1300">
                <a:solidFill>
                  <a:srgbClr val="4C4C51"/>
                </a:solidFill>
                <a:highlight>
                  <a:srgbClr val="FFFFFF"/>
                </a:highlight>
              </a:rPr>
              <a:t>Just like a binary bit is the basic unit of information in classical (or traditional) computing, a qubit (or quantum bit) is the basic unit of information in quantum computing. Quantum computing is driving new discoveries in healthcare, energy, environmental systems, smart materials, and beyond.</a:t>
            </a:r>
            <a:endParaRPr sz="1300">
              <a:solidFill>
                <a:srgbClr val="4C4C51"/>
              </a:solidFill>
              <a:highlight>
                <a:srgbClr val="FFFFFF"/>
              </a:highlight>
            </a:endParaRPr>
          </a:p>
          <a:p>
            <a:pPr indent="0" lvl="0" marL="0" rtl="0" algn="l">
              <a:spcBef>
                <a:spcPts val="1200"/>
              </a:spcBef>
              <a:spcAft>
                <a:spcPts val="0"/>
              </a:spcAft>
              <a:buNone/>
            </a:pPr>
            <a:r>
              <a:rPr lang="es" sz="1300">
                <a:solidFill>
                  <a:srgbClr val="4C4C51"/>
                </a:solidFill>
                <a:highlight>
                  <a:srgbClr val="FFFFFF"/>
                </a:highlight>
              </a:rPr>
              <a:t>A qubit uses the quantum mechanical phenomena of superposition to achieve a linear combination of two states. A classical binary bit can only represent a single binary value, such as 0 or 1, meaning that it can only be in one of two possible states. A qubit, however, can represent a 0, a 1, or any proportion of 0 and 1 in superposition of both states, with a certain probability of being a 0 and a certain probability of being a 1.</a:t>
            </a:r>
            <a:endParaRPr sz="1300">
              <a:solidFill>
                <a:srgbClr val="4C4C51"/>
              </a:solidFill>
              <a:highlight>
                <a:srgbClr val="FFFFFF"/>
              </a:highlight>
            </a:endParaRPr>
          </a:p>
          <a:p>
            <a:pPr indent="0" lvl="0" marL="0" rtl="0" algn="l">
              <a:spcBef>
                <a:spcPts val="1200"/>
              </a:spcBef>
              <a:spcAft>
                <a:spcPts val="0"/>
              </a:spcAft>
              <a:buClr>
                <a:schemeClr val="dk1"/>
              </a:buClr>
              <a:buSzPts val="1100"/>
              <a:buFont typeface="Arial"/>
              <a:buNone/>
            </a:pPr>
            <a:r>
              <a:rPr lang="es" sz="1300">
                <a:solidFill>
                  <a:schemeClr val="dk1"/>
                </a:solidFill>
                <a:highlight>
                  <a:schemeClr val="lt1"/>
                </a:highlight>
              </a:rPr>
              <a:t>A qubit (quantum bit) has two states: state 0 and state 1.</a:t>
            </a:r>
            <a:endParaRPr sz="1300">
              <a:solidFill>
                <a:schemeClr val="dk1"/>
              </a:solidFill>
              <a:highlight>
                <a:schemeClr val="lt1"/>
              </a:highlight>
            </a:endParaRPr>
          </a:p>
          <a:p>
            <a:pPr indent="0" lvl="0" marL="0" rtl="0" algn="l">
              <a:spcBef>
                <a:spcPts val="1100"/>
              </a:spcBef>
              <a:spcAft>
                <a:spcPts val="0"/>
              </a:spcAft>
              <a:buClr>
                <a:schemeClr val="dk1"/>
              </a:buClr>
              <a:buSzPts val="1100"/>
              <a:buFont typeface="Arial"/>
              <a:buNone/>
            </a:pPr>
            <a:r>
              <a:rPr lang="es" sz="1300">
                <a:solidFill>
                  <a:schemeClr val="dk1"/>
                </a:solidFill>
                <a:highlight>
                  <a:schemeClr val="lt1"/>
                </a:highlight>
              </a:rPr>
              <a:t>They are denoted by ket-notation:</a:t>
            </a:r>
            <a:endParaRPr sz="1300">
              <a:solidFill>
                <a:srgbClr val="4C4C51"/>
              </a:solidFill>
              <a:highlight>
                <a:srgbClr val="FFFFFF"/>
              </a:highlight>
            </a:endParaRPr>
          </a:p>
        </p:txBody>
      </p:sp>
      <p:pic>
        <p:nvPicPr>
          <p:cNvPr id="62" name="Google Shape;62;p14"/>
          <p:cNvPicPr preferRelativeResize="0"/>
          <p:nvPr/>
        </p:nvPicPr>
        <p:blipFill>
          <a:blip r:embed="rId3">
            <a:alphaModFix/>
          </a:blip>
          <a:stretch>
            <a:fillRect/>
          </a:stretch>
        </p:blipFill>
        <p:spPr>
          <a:xfrm>
            <a:off x="3207925" y="4041550"/>
            <a:ext cx="2514600"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25925" y="594825"/>
            <a:ext cx="8394600" cy="4051800"/>
          </a:xfrm>
          <a:prstGeom prst="rect">
            <a:avLst/>
          </a:prstGeom>
          <a:noFill/>
          <a:ln>
            <a:noFill/>
          </a:ln>
        </p:spPr>
        <p:txBody>
          <a:bodyPr anchorCtr="0" anchor="t" bIns="91425" lIns="91425" spcFirstLastPara="1" rIns="91425" wrap="square" tIns="91425">
            <a:spAutoFit/>
          </a:bodyPr>
          <a:lstStyle/>
          <a:p>
            <a:pPr indent="0" lvl="0" marL="0" marR="190500" rtl="0" algn="l">
              <a:spcBef>
                <a:spcPts val="1000"/>
              </a:spcBef>
              <a:spcAft>
                <a:spcPts val="0"/>
              </a:spcAft>
              <a:buNone/>
            </a:pPr>
            <a:r>
              <a:rPr b="1" lang="es" sz="1300">
                <a:solidFill>
                  <a:schemeClr val="dk1"/>
                </a:solidFill>
                <a:highlight>
                  <a:srgbClr val="FFFFFF"/>
                </a:highlight>
              </a:rPr>
              <a:t>NOT operator </a:t>
            </a:r>
            <a:endParaRPr b="1" sz="1300">
              <a:solidFill>
                <a:srgbClr val="296EAA"/>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NOT operator flips the value of a qubit.</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We use capital letter for the matrix form of the operators:</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highlight>
                  <a:schemeClr val="lt1"/>
                </a:highlight>
              </a:rPr>
              <a:t>The action of 𝑋 on the qubit: 𝑋|0⟩=|1⟩</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endParaRPr>
          </a:p>
          <a:p>
            <a:pPr indent="0" lvl="0" marL="0" rtl="0" algn="l">
              <a:lnSpc>
                <a:spcPct val="115000"/>
              </a:lnSpc>
              <a:spcBef>
                <a:spcPts val="0"/>
              </a:spcBef>
              <a:spcAft>
                <a:spcPts val="0"/>
              </a:spcAft>
              <a:buNone/>
            </a:pPr>
            <a:r>
              <a:rPr lang="es" sz="1300">
                <a:solidFill>
                  <a:schemeClr val="dk1"/>
                </a:solidFill>
                <a:highlight>
                  <a:schemeClr val="lt1"/>
                </a:highlight>
              </a:rPr>
              <a:t>More explicitly,  </a:t>
            </a:r>
            <a:endParaRPr sz="1300">
              <a:solidFill>
                <a:schemeClr val="dk1"/>
              </a:solidFill>
              <a:highlight>
                <a:schemeClr val="lt1"/>
              </a:highlight>
            </a:endParaRPr>
          </a:p>
          <a:p>
            <a:pPr indent="0" lvl="0" marL="0" rtl="0" algn="l">
              <a:lnSpc>
                <a:spcPct val="115000"/>
              </a:lnSpc>
              <a:spcBef>
                <a:spcPts val="0"/>
              </a:spcBef>
              <a:spcAft>
                <a:spcPts val="0"/>
              </a:spcAft>
              <a:buNone/>
            </a:pPr>
            <a:r>
              <a:t/>
            </a:r>
            <a:endParaRPr sz="1300">
              <a:solidFill>
                <a:schemeClr val="dk1"/>
              </a:solidFill>
              <a:highlight>
                <a:schemeClr val="lt1"/>
              </a:highlight>
            </a:endParaRPr>
          </a:p>
          <a:p>
            <a:pPr indent="0" lvl="0" marL="0" rtl="0" algn="l">
              <a:lnSpc>
                <a:spcPct val="115000"/>
              </a:lnSpc>
              <a:spcBef>
                <a:spcPts val="0"/>
              </a:spcBef>
              <a:spcAft>
                <a:spcPts val="0"/>
              </a:spcAft>
              <a:buNone/>
            </a:pPr>
            <a:r>
              <a:rPr lang="es" sz="1300">
                <a:solidFill>
                  <a:schemeClr val="dk1"/>
                </a:solidFill>
                <a:highlight>
                  <a:srgbClr val="FFFFFF"/>
                </a:highlight>
              </a:rPr>
              <a:t>Similarly, 𝑋|1⟩=|0⟩</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More explicitly,  </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p:txBody>
      </p:sp>
      <p:pic>
        <p:nvPicPr>
          <p:cNvPr id="68" name="Google Shape;68;p15"/>
          <p:cNvPicPr preferRelativeResize="0"/>
          <p:nvPr/>
        </p:nvPicPr>
        <p:blipFill>
          <a:blip r:embed="rId3">
            <a:alphaModFix/>
          </a:blip>
          <a:stretch>
            <a:fillRect/>
          </a:stretch>
        </p:blipFill>
        <p:spPr>
          <a:xfrm>
            <a:off x="3503300" y="1696300"/>
            <a:ext cx="1122713" cy="565175"/>
          </a:xfrm>
          <a:prstGeom prst="rect">
            <a:avLst/>
          </a:prstGeom>
          <a:noFill/>
          <a:ln>
            <a:noFill/>
          </a:ln>
        </p:spPr>
      </p:pic>
      <p:pic>
        <p:nvPicPr>
          <p:cNvPr id="69" name="Google Shape;69;p15"/>
          <p:cNvPicPr preferRelativeResize="0"/>
          <p:nvPr/>
        </p:nvPicPr>
        <p:blipFill>
          <a:blip r:embed="rId4">
            <a:alphaModFix/>
          </a:blip>
          <a:stretch>
            <a:fillRect/>
          </a:stretch>
        </p:blipFill>
        <p:spPr>
          <a:xfrm>
            <a:off x="1771850" y="2281225"/>
            <a:ext cx="3324225" cy="581025"/>
          </a:xfrm>
          <a:prstGeom prst="rect">
            <a:avLst/>
          </a:prstGeom>
          <a:noFill/>
          <a:ln>
            <a:noFill/>
          </a:ln>
        </p:spPr>
      </p:pic>
      <p:pic>
        <p:nvPicPr>
          <p:cNvPr id="70" name="Google Shape;70;p15"/>
          <p:cNvPicPr preferRelativeResize="0"/>
          <p:nvPr/>
        </p:nvPicPr>
        <p:blipFill>
          <a:blip r:embed="rId5">
            <a:alphaModFix/>
          </a:blip>
          <a:stretch>
            <a:fillRect/>
          </a:stretch>
        </p:blipFill>
        <p:spPr>
          <a:xfrm>
            <a:off x="1715488" y="3296400"/>
            <a:ext cx="33147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12050" y="448150"/>
            <a:ext cx="7997400" cy="447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b="1" lang="es" sz="1350">
                <a:solidFill>
                  <a:schemeClr val="dk1"/>
                </a:solidFill>
                <a:highlight>
                  <a:srgbClr val="FFFFFF"/>
                </a:highlight>
              </a:rPr>
              <a:t>Hadamard operator</a:t>
            </a:r>
            <a:endParaRPr b="1" sz="1350">
              <a:solidFill>
                <a:schemeClr val="dk1"/>
              </a:solidFill>
              <a:highlight>
                <a:srgbClr val="FFFFFF"/>
              </a:highlight>
            </a:endParaRPr>
          </a:p>
          <a:p>
            <a:pPr indent="0" lvl="0" marL="0" rtl="0" algn="l">
              <a:spcBef>
                <a:spcPts val="1000"/>
              </a:spcBef>
              <a:spcAft>
                <a:spcPts val="0"/>
              </a:spcAft>
              <a:buClr>
                <a:schemeClr val="dk1"/>
              </a:buClr>
              <a:buSzPts val="1100"/>
              <a:buFont typeface="Arial"/>
              <a:buNone/>
            </a:pPr>
            <a:r>
              <a:t/>
            </a:r>
            <a:endParaRPr b="1" sz="135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Hadamard operator (𝐻 or h-gate) looks similar to a fair coin-flipping.</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But, there are certain dissimilarities:</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s" sz="1300">
                <a:solidFill>
                  <a:schemeClr val="dk1"/>
                </a:solidFill>
                <a:highlight>
                  <a:srgbClr val="FFFFFF"/>
                </a:highlight>
              </a:rPr>
              <a:t>we have a </a:t>
            </a:r>
            <a:r>
              <a:rPr lang="es" sz="1300" u="sng">
                <a:solidFill>
                  <a:schemeClr val="dk1"/>
                </a:solidFill>
                <a:highlight>
                  <a:srgbClr val="FFFFFF"/>
                </a:highlight>
              </a:rPr>
              <a:t>negative entry</a:t>
            </a:r>
            <a:r>
              <a:rPr lang="es" sz="1300">
                <a:solidFill>
                  <a:schemeClr val="dk1"/>
                </a:solidFill>
                <a:highlight>
                  <a:srgbClr val="FFFFFF"/>
                </a:highlight>
              </a:rPr>
              <a:t>, and instead of ½</a:t>
            </a:r>
            <a:endParaRPr sz="1300">
              <a:solidFill>
                <a:schemeClr val="dk1"/>
              </a:solidFill>
              <a:highlight>
                <a:srgbClr val="FFFFFF"/>
              </a:highlight>
            </a:endParaRPr>
          </a:p>
          <a:p>
            <a:pPr indent="0" lvl="0" marL="457200" rtl="0" algn="l">
              <a:lnSpc>
                <a:spcPct val="115000"/>
              </a:lnSpc>
              <a:spcBef>
                <a:spcPts val="1100"/>
              </a:spcBef>
              <a:spcAft>
                <a:spcPts val="0"/>
              </a:spcAft>
              <a:buNone/>
            </a:pPr>
            <a:r>
              <a:t/>
            </a:r>
            <a:endParaRPr sz="1300">
              <a:solidFill>
                <a:schemeClr val="dk1"/>
              </a:solidFill>
              <a:highlight>
                <a:srgbClr val="FFFFFF"/>
              </a:highlight>
            </a:endParaRPr>
          </a:p>
          <a:p>
            <a:pPr indent="-311150" lvl="0" marL="457200" rtl="0" algn="l">
              <a:lnSpc>
                <a:spcPct val="115000"/>
              </a:lnSpc>
              <a:spcBef>
                <a:spcPts val="1100"/>
              </a:spcBef>
              <a:spcAft>
                <a:spcPts val="0"/>
              </a:spcAft>
              <a:buClr>
                <a:schemeClr val="dk1"/>
              </a:buClr>
              <a:buSzPts val="1300"/>
              <a:buChar char="●"/>
            </a:pPr>
            <a:r>
              <a:rPr lang="es" sz="1300">
                <a:solidFill>
                  <a:schemeClr val="dk1"/>
                </a:solidFill>
                <a:highlight>
                  <a:srgbClr val="FFFFFF"/>
                </a:highlight>
              </a:rPr>
              <a:t>we have </a:t>
            </a:r>
            <a:r>
              <a:rPr lang="es" sz="1300" u="sng">
                <a:solidFill>
                  <a:schemeClr val="dk1"/>
                </a:solidFill>
                <a:highlight>
                  <a:srgbClr val="FFFFFF"/>
                </a:highlight>
              </a:rPr>
              <a:t>its square root</a:t>
            </a:r>
            <a:r>
              <a:rPr lang="es" sz="1300">
                <a:solidFill>
                  <a:schemeClr val="dk1"/>
                </a:solidFill>
                <a:highlight>
                  <a:srgbClr val="FFFFFF"/>
                </a:highlight>
              </a:rPr>
              <a:t>   </a:t>
            </a:r>
            <a:endParaRPr sz="1300">
              <a:solidFill>
                <a:schemeClr val="dk1"/>
              </a:solidFill>
              <a:highlight>
                <a:srgbClr val="FFFFFF"/>
              </a:highlight>
            </a:endParaRPr>
          </a:p>
          <a:p>
            <a:pPr indent="0" lvl="0" marL="0" rtl="0" algn="l">
              <a:lnSpc>
                <a:spcPct val="115000"/>
              </a:lnSpc>
              <a:spcBef>
                <a:spcPts val="70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p:txBody>
      </p:sp>
      <p:pic>
        <p:nvPicPr>
          <p:cNvPr id="76" name="Google Shape;76;p16"/>
          <p:cNvPicPr preferRelativeResize="0"/>
          <p:nvPr/>
        </p:nvPicPr>
        <p:blipFill>
          <a:blip r:embed="rId3">
            <a:alphaModFix/>
          </a:blip>
          <a:stretch>
            <a:fillRect/>
          </a:stretch>
        </p:blipFill>
        <p:spPr>
          <a:xfrm>
            <a:off x="5407925" y="1224475"/>
            <a:ext cx="1994987" cy="935150"/>
          </a:xfrm>
          <a:prstGeom prst="rect">
            <a:avLst/>
          </a:prstGeom>
          <a:noFill/>
          <a:ln>
            <a:noFill/>
          </a:ln>
        </p:spPr>
      </p:pic>
      <p:pic>
        <p:nvPicPr>
          <p:cNvPr id="77" name="Google Shape;77;p16"/>
          <p:cNvPicPr preferRelativeResize="0"/>
          <p:nvPr/>
        </p:nvPicPr>
        <p:blipFill>
          <a:blip r:embed="rId4">
            <a:alphaModFix/>
          </a:blip>
          <a:stretch>
            <a:fillRect/>
          </a:stretch>
        </p:blipFill>
        <p:spPr>
          <a:xfrm>
            <a:off x="2792400" y="3599050"/>
            <a:ext cx="600075"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84450" y="427775"/>
            <a:ext cx="8975100" cy="3272400"/>
          </a:xfrm>
          <a:prstGeom prst="rect">
            <a:avLst/>
          </a:prstGeom>
          <a:noFill/>
          <a:ln>
            <a:noFill/>
          </a:ln>
        </p:spPr>
        <p:txBody>
          <a:bodyPr anchorCtr="0" anchor="t" bIns="91425" lIns="91425" spcFirstLastPara="1" rIns="91425" wrap="square" tIns="91425">
            <a:spAutoFit/>
          </a:bodyPr>
          <a:lstStyle/>
          <a:p>
            <a:pPr indent="0" lvl="0" marL="190500" marR="190500" rtl="0" algn="l">
              <a:spcBef>
                <a:spcPts val="1100"/>
              </a:spcBef>
              <a:spcAft>
                <a:spcPts val="0"/>
              </a:spcAft>
              <a:buNone/>
            </a:pPr>
            <a:r>
              <a:rPr b="1" lang="es" sz="1300">
                <a:solidFill>
                  <a:schemeClr val="dk1"/>
                </a:solidFill>
                <a:highlight>
                  <a:srgbClr val="FFFFFF"/>
                </a:highlight>
              </a:rPr>
              <a:t>One-step Hadamard</a:t>
            </a:r>
            <a:endParaRPr b="1"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Start in |0⟩ After applying  𝐻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After measurement, we observe the states  |0⟩  and |1⟩  with equal probability 1/2.</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p:txBody>
      </p:sp>
      <p:pic>
        <p:nvPicPr>
          <p:cNvPr id="83" name="Google Shape;83;p17"/>
          <p:cNvPicPr preferRelativeResize="0"/>
          <p:nvPr/>
        </p:nvPicPr>
        <p:blipFill>
          <a:blip r:embed="rId3">
            <a:alphaModFix/>
          </a:blip>
          <a:stretch>
            <a:fillRect/>
          </a:stretch>
        </p:blipFill>
        <p:spPr>
          <a:xfrm>
            <a:off x="2615888" y="337575"/>
            <a:ext cx="3743325" cy="1209675"/>
          </a:xfrm>
          <a:prstGeom prst="rect">
            <a:avLst/>
          </a:prstGeom>
          <a:noFill/>
          <a:ln>
            <a:noFill/>
          </a:ln>
        </p:spPr>
      </p:pic>
      <p:pic>
        <p:nvPicPr>
          <p:cNvPr id="84" name="Google Shape;84;p17"/>
          <p:cNvPicPr preferRelativeResize="0"/>
          <p:nvPr/>
        </p:nvPicPr>
        <p:blipFill>
          <a:blip r:embed="rId4">
            <a:alphaModFix/>
          </a:blip>
          <a:stretch>
            <a:fillRect/>
          </a:stretch>
        </p:blipFill>
        <p:spPr>
          <a:xfrm>
            <a:off x="2250537" y="2571750"/>
            <a:ext cx="4642926" cy="269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190575" y="568600"/>
            <a:ext cx="3899700" cy="5769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SzPts val="990"/>
              <a:buNone/>
            </a:pPr>
            <a:r>
              <a:rPr lang="es" sz="1800"/>
              <a:t>Quantum Superposition</a:t>
            </a:r>
            <a:endParaRPr sz="1800"/>
          </a:p>
        </p:txBody>
      </p:sp>
      <p:sp>
        <p:nvSpPr>
          <p:cNvPr id="90" name="Google Shape;90;p18"/>
          <p:cNvSpPr txBox="1"/>
          <p:nvPr>
            <p:ph idx="1" type="subTitle"/>
          </p:nvPr>
        </p:nvSpPr>
        <p:spPr>
          <a:xfrm>
            <a:off x="311700" y="1462675"/>
            <a:ext cx="8520600" cy="2164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b="1" lang="es" sz="1300">
                <a:solidFill>
                  <a:srgbClr val="202122"/>
                </a:solidFill>
                <a:highlight>
                  <a:srgbClr val="FFFFFF"/>
                </a:highlight>
              </a:rPr>
              <a:t>Quantum superposition</a:t>
            </a:r>
            <a:r>
              <a:rPr lang="es" sz="1300">
                <a:solidFill>
                  <a:srgbClr val="202122"/>
                </a:solidFill>
                <a:highlight>
                  <a:srgbClr val="FFFFFF"/>
                </a:highlight>
              </a:rPr>
              <a:t> is a fundamental principle of </a:t>
            </a:r>
            <a:r>
              <a:rPr lang="es" sz="1300">
                <a:solidFill>
                  <a:srgbClr val="3366CC"/>
                </a:solidFill>
                <a:highlight>
                  <a:srgbClr val="FFFFFF"/>
                </a:highlight>
                <a:uFill>
                  <a:noFill/>
                </a:uFill>
                <a:hlinkClick r:id="rId3">
                  <a:extLst>
                    <a:ext uri="{A12FA001-AC4F-418D-AE19-62706E023703}">
                      <ahyp:hlinkClr val="tx"/>
                    </a:ext>
                  </a:extLst>
                </a:hlinkClick>
              </a:rPr>
              <a:t>quantum mechanics</a:t>
            </a:r>
            <a:r>
              <a:rPr lang="es" sz="1300">
                <a:solidFill>
                  <a:srgbClr val="202122"/>
                </a:solidFill>
                <a:highlight>
                  <a:srgbClr val="FFFFFF"/>
                </a:highlight>
              </a:rPr>
              <a:t>. In classical mechanics, things like position or momentum are always well defined. In quantum mechanics, a particle can be in a superposition of different states. It can be in two places at once (see Coin-flipping experiment). A measurement always finds it in one state, but before and after the measurement, it interacts in ways that can only be explained by having a superpositions of different states.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167550" y="280925"/>
            <a:ext cx="3899700" cy="5769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SzPts val="990"/>
              <a:buNone/>
            </a:pPr>
            <a:r>
              <a:rPr lang="es" sz="1800"/>
              <a:t>Coin-flipping experiment</a:t>
            </a:r>
            <a:endParaRPr sz="1800"/>
          </a:p>
        </p:txBody>
      </p:sp>
      <p:sp>
        <p:nvSpPr>
          <p:cNvPr id="96" name="Google Shape;96;p19"/>
          <p:cNvSpPr txBox="1"/>
          <p:nvPr>
            <p:ph idx="1" type="subTitle"/>
          </p:nvPr>
        </p:nvSpPr>
        <p:spPr>
          <a:xfrm>
            <a:off x="312975" y="1002400"/>
            <a:ext cx="7759800" cy="1050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1350">
                <a:solidFill>
                  <a:schemeClr val="dk1"/>
                </a:solidFill>
                <a:highlight>
                  <a:srgbClr val="FFFFFF"/>
                </a:highlight>
              </a:rPr>
              <a:t>We trace it step by step by matrix-vector multiplication.</a:t>
            </a:r>
            <a:endParaRPr sz="1350">
              <a:solidFill>
                <a:schemeClr val="dk1"/>
              </a:solidFill>
              <a:highlight>
                <a:srgbClr val="FFFFFF"/>
              </a:highlight>
            </a:endParaRPr>
          </a:p>
          <a:p>
            <a:pPr indent="0" lvl="0" marL="0" rtl="0" algn="l">
              <a:lnSpc>
                <a:spcPct val="80000"/>
              </a:lnSpc>
              <a:spcBef>
                <a:spcPts val="0"/>
              </a:spcBef>
              <a:spcAft>
                <a:spcPts val="0"/>
              </a:spcAft>
              <a:buSzPts val="1018"/>
              <a:buNone/>
            </a:pPr>
            <a:r>
              <a:t/>
            </a:r>
            <a:endParaRPr sz="1350">
              <a:solidFill>
                <a:schemeClr val="dk1"/>
              </a:solidFill>
              <a:highlight>
                <a:srgbClr val="FFFFFF"/>
              </a:highlight>
            </a:endParaRPr>
          </a:p>
        </p:txBody>
      </p:sp>
      <p:pic>
        <p:nvPicPr>
          <p:cNvPr id="97" name="Google Shape;97;p19"/>
          <p:cNvPicPr preferRelativeResize="0"/>
          <p:nvPr/>
        </p:nvPicPr>
        <p:blipFill>
          <a:blip r:embed="rId3">
            <a:alphaModFix/>
          </a:blip>
          <a:stretch>
            <a:fillRect/>
          </a:stretch>
        </p:blipFill>
        <p:spPr>
          <a:xfrm>
            <a:off x="1392850" y="1350900"/>
            <a:ext cx="6358299" cy="364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endParaRPr>
          </a:p>
          <a:p>
            <a:pPr indent="0" lvl="0" marL="0" rtl="0" algn="ctr">
              <a:spcBef>
                <a:spcPts val="0"/>
              </a:spcBef>
              <a:spcAft>
                <a:spcPts val="0"/>
              </a:spcAft>
              <a:buNone/>
            </a:pPr>
            <a:r>
              <a:t/>
            </a:r>
            <a:endParaRPr/>
          </a:p>
        </p:txBody>
      </p:sp>
      <p:sp>
        <p:nvSpPr>
          <p:cNvPr id="103" name="Google Shape;103;p20"/>
          <p:cNvSpPr txBox="1"/>
          <p:nvPr>
            <p:ph idx="1" type="subTitle"/>
          </p:nvPr>
        </p:nvSpPr>
        <p:spPr>
          <a:xfrm>
            <a:off x="311700" y="407550"/>
            <a:ext cx="8520600" cy="4337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b="1" lang="es" sz="1300">
                <a:solidFill>
                  <a:schemeClr val="dk1"/>
                </a:solidFill>
                <a:highlight>
                  <a:srgbClr val="FFFFFF"/>
                </a:highlight>
              </a:rPr>
              <a:t>The initial Step</a:t>
            </a:r>
            <a:endParaRPr b="1" sz="1300">
              <a:solidFill>
                <a:schemeClr val="dk1"/>
              </a:solidFill>
              <a:highlight>
                <a:srgbClr val="FFFFFF"/>
              </a:highlight>
            </a:endParaRPr>
          </a:p>
          <a:p>
            <a:pPr indent="0" lvl="0" marL="0" rtl="0" algn="l">
              <a:lnSpc>
                <a:spcPct val="115000"/>
              </a:lnSpc>
              <a:spcBef>
                <a:spcPts val="1100"/>
              </a:spcBef>
              <a:spcAft>
                <a:spcPts val="0"/>
              </a:spcAft>
              <a:buSzPts val="1100"/>
              <a:buNone/>
            </a:pPr>
            <a:r>
              <a:rPr lang="es" sz="1300">
                <a:solidFill>
                  <a:schemeClr val="dk1"/>
                </a:solidFill>
                <a:highlight>
                  <a:srgbClr val="FFFFFF"/>
                </a:highlight>
              </a:rPr>
              <a:t>The photon is in state</a:t>
            </a:r>
            <a:r>
              <a:rPr lang="es" sz="1050">
                <a:solidFill>
                  <a:schemeClr val="dk1"/>
                </a:solidFill>
                <a:highlight>
                  <a:srgbClr val="FFFFFF"/>
                </a:highlight>
              </a:rPr>
              <a:t> </a:t>
            </a:r>
            <a:endParaRPr sz="1050">
              <a:solidFill>
                <a:schemeClr val="dk1"/>
              </a:solidFill>
              <a:highlight>
                <a:srgbClr val="FFFFFF"/>
              </a:highlight>
            </a:endParaRPr>
          </a:p>
          <a:p>
            <a:pPr indent="0" lvl="0" marL="0" rtl="0" algn="l">
              <a:lnSpc>
                <a:spcPct val="115000"/>
              </a:lnSpc>
              <a:spcBef>
                <a:spcPts val="0"/>
              </a:spcBef>
              <a:spcAft>
                <a:spcPts val="0"/>
              </a:spcAft>
              <a:buSzPts val="1100"/>
              <a:buNone/>
            </a:pPr>
            <a:r>
              <a:t/>
            </a:r>
            <a:endParaRPr b="1" sz="1050">
              <a:solidFill>
                <a:schemeClr val="dk1"/>
              </a:solidFill>
              <a:highlight>
                <a:srgbClr val="FFFFFF"/>
              </a:highlight>
            </a:endParaRPr>
          </a:p>
          <a:p>
            <a:pPr indent="0" lvl="0" marL="0" rtl="0" algn="l">
              <a:lnSpc>
                <a:spcPct val="115000"/>
              </a:lnSpc>
              <a:spcBef>
                <a:spcPts val="0"/>
              </a:spcBef>
              <a:spcAft>
                <a:spcPts val="0"/>
              </a:spcAft>
              <a:buSzPts val="1100"/>
              <a:buNone/>
            </a:pPr>
            <a:r>
              <a:rPr b="1" lang="es" sz="1300">
                <a:solidFill>
                  <a:schemeClr val="dk1"/>
                </a:solidFill>
                <a:highlight>
                  <a:srgbClr val="FFFFFF"/>
                </a:highlight>
              </a:rPr>
              <a:t>The first step</a:t>
            </a:r>
            <a:endParaRPr b="1" sz="1300">
              <a:solidFill>
                <a:schemeClr val="dk1"/>
              </a:solidFill>
              <a:highlight>
                <a:srgbClr val="FFFFFF"/>
              </a:highlight>
            </a:endParaRPr>
          </a:p>
          <a:p>
            <a:pPr indent="0" lvl="0" marL="0" rtl="0" algn="l">
              <a:lnSpc>
                <a:spcPct val="115000"/>
              </a:lnSpc>
              <a:spcBef>
                <a:spcPts val="1100"/>
              </a:spcBef>
              <a:spcAft>
                <a:spcPts val="0"/>
              </a:spcAft>
              <a:buSzPts val="1100"/>
              <a:buNone/>
            </a:pPr>
            <a:r>
              <a:rPr lang="es" sz="1300">
                <a:solidFill>
                  <a:schemeClr val="dk1"/>
                </a:solidFill>
                <a:highlight>
                  <a:srgbClr val="FFFFFF"/>
                </a:highlight>
              </a:rPr>
              <a:t>Hadamard is applied:</a:t>
            </a:r>
            <a:endParaRPr sz="1300">
              <a:solidFill>
                <a:schemeClr val="dk1"/>
              </a:solidFill>
              <a:highlight>
                <a:srgbClr val="FFFFFF"/>
              </a:highlight>
            </a:endParaRPr>
          </a:p>
          <a:p>
            <a:pPr indent="0" lvl="0" marL="0" rtl="0" algn="l">
              <a:lnSpc>
                <a:spcPct val="115000"/>
              </a:lnSpc>
              <a:spcBef>
                <a:spcPts val="1100"/>
              </a:spcBef>
              <a:spcAft>
                <a:spcPts val="0"/>
              </a:spcAft>
              <a:buSzPts val="1100"/>
              <a:buNone/>
            </a:pPr>
            <a:r>
              <a:t/>
            </a:r>
            <a:endParaRPr sz="1050">
              <a:solidFill>
                <a:schemeClr val="dk1"/>
              </a:solidFill>
              <a:highlight>
                <a:srgbClr val="FFFFFF"/>
              </a:highlight>
            </a:endParaRPr>
          </a:p>
          <a:p>
            <a:pPr indent="0" lvl="0" marL="0" rtl="0" algn="l">
              <a:lnSpc>
                <a:spcPct val="115000"/>
              </a:lnSpc>
              <a:spcBef>
                <a:spcPts val="1100"/>
              </a:spcBef>
              <a:spcAft>
                <a:spcPts val="0"/>
              </a:spcAft>
              <a:buSzPts val="1100"/>
              <a:buNone/>
            </a:pPr>
            <a:r>
              <a:t/>
            </a:r>
            <a:endParaRPr sz="1050">
              <a:solidFill>
                <a:schemeClr val="dk1"/>
              </a:solidFill>
              <a:highlight>
                <a:srgbClr val="FFFFFF"/>
              </a:highlight>
            </a:endParaRPr>
          </a:p>
          <a:p>
            <a:pPr indent="0" lvl="0" marL="0" rtl="0" algn="l">
              <a:lnSpc>
                <a:spcPct val="115000"/>
              </a:lnSpc>
              <a:spcBef>
                <a:spcPts val="0"/>
              </a:spcBef>
              <a:spcAft>
                <a:spcPts val="0"/>
              </a:spcAft>
              <a:buSzPts val="1100"/>
              <a:buNone/>
            </a:pPr>
            <a:r>
              <a:rPr lang="es" sz="1300">
                <a:solidFill>
                  <a:schemeClr val="dk1"/>
                </a:solidFill>
                <a:highlight>
                  <a:srgbClr val="FFFFFF"/>
                </a:highlight>
              </a:rPr>
              <a:t>At this point, the photon is in a </a:t>
            </a:r>
            <a:r>
              <a:rPr b="1" lang="es" sz="1300">
                <a:solidFill>
                  <a:schemeClr val="dk1"/>
                </a:solidFill>
                <a:highlight>
                  <a:srgbClr val="FFFFFF"/>
                </a:highlight>
              </a:rPr>
              <a:t>superposition</a:t>
            </a:r>
            <a:r>
              <a:rPr lang="es" sz="1300">
                <a:solidFill>
                  <a:schemeClr val="dk1"/>
                </a:solidFill>
                <a:highlight>
                  <a:srgbClr val="FFFFFF"/>
                </a:highlight>
              </a:rPr>
              <a:t> of state  |0⟩  and state  |1⟩, </a:t>
            </a:r>
            <a:r>
              <a:rPr lang="es" sz="1300" u="sng">
                <a:solidFill>
                  <a:schemeClr val="dk1"/>
                </a:solidFill>
                <a:highlight>
                  <a:srgbClr val="FFFFFF"/>
                </a:highlight>
              </a:rPr>
              <a:t>being in both states with the amplitudes</a:t>
            </a:r>
            <a:endParaRPr sz="1300" u="sng">
              <a:solidFill>
                <a:schemeClr val="dk1"/>
              </a:solidFill>
              <a:highlight>
                <a:srgbClr val="FFFFFF"/>
              </a:highlight>
            </a:endParaRPr>
          </a:p>
          <a:p>
            <a:pPr indent="0" lvl="0" marL="0" rtl="0" algn="l">
              <a:lnSpc>
                <a:spcPct val="115000"/>
              </a:lnSpc>
              <a:spcBef>
                <a:spcPts val="0"/>
              </a:spcBef>
              <a:spcAft>
                <a:spcPts val="0"/>
              </a:spcAft>
              <a:buSzPts val="1100"/>
              <a:buNone/>
            </a:pPr>
            <a:r>
              <a:rPr lang="es" sz="1300" u="sng">
                <a:solidFill>
                  <a:schemeClr val="dk1"/>
                </a:solidFill>
                <a:highlight>
                  <a:srgbClr val="FFFFFF"/>
                </a:highlight>
              </a:rPr>
              <a:t>                   </a:t>
            </a:r>
            <a:endParaRPr sz="1300" u="sng">
              <a:solidFill>
                <a:schemeClr val="dk1"/>
              </a:solidFill>
              <a:highlight>
                <a:srgbClr val="FFFFFF"/>
              </a:highlight>
            </a:endParaRPr>
          </a:p>
          <a:p>
            <a:pPr indent="0" lvl="0" marL="0" rtl="0" algn="l">
              <a:lnSpc>
                <a:spcPct val="115000"/>
              </a:lnSpc>
              <a:spcBef>
                <a:spcPts val="0"/>
              </a:spcBef>
              <a:spcAft>
                <a:spcPts val="0"/>
              </a:spcAft>
              <a:buSzPts val="1100"/>
              <a:buNone/>
            </a:pPr>
            <a:r>
              <a:rPr lang="es" sz="1300" u="sng">
                <a:solidFill>
                  <a:schemeClr val="dk1"/>
                </a:solidFill>
                <a:highlight>
                  <a:srgbClr val="FFFFFF"/>
                </a:highlight>
              </a:rPr>
              <a:t>                 </a:t>
            </a:r>
            <a:r>
              <a:rPr lang="es" sz="1300">
                <a:solidFill>
                  <a:schemeClr val="dk1"/>
                </a:solidFill>
                <a:highlight>
                  <a:srgbClr val="FFFFFF"/>
                </a:highlight>
              </a:rPr>
              <a:t>    , respectively.</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rPr lang="es" sz="1300">
                <a:solidFill>
                  <a:schemeClr val="dk1"/>
                </a:solidFill>
                <a:highlight>
                  <a:srgbClr val="FFFFFF"/>
                </a:highlight>
              </a:rPr>
              <a:t>The state of photon is                               and we can also represent it as follows: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05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rPr lang="es" sz="1300">
                <a:solidFill>
                  <a:schemeClr val="dk1"/>
                </a:solidFill>
                <a:highlight>
                  <a:srgbClr val="FFFFFF"/>
                </a:highlight>
              </a:rPr>
              <a:t> </a:t>
            </a:r>
            <a:endParaRPr sz="1300">
              <a:solidFill>
                <a:schemeClr val="dk1"/>
              </a:solidFill>
              <a:highlight>
                <a:srgbClr val="FFFFFF"/>
              </a:highlight>
            </a:endParaRPr>
          </a:p>
          <a:p>
            <a:pPr indent="0" lvl="0" marL="0" rtl="0" algn="l">
              <a:lnSpc>
                <a:spcPct val="115000"/>
              </a:lnSpc>
              <a:spcBef>
                <a:spcPts val="0"/>
              </a:spcBef>
              <a:spcAft>
                <a:spcPts val="0"/>
              </a:spcAft>
              <a:buSzPts val="1100"/>
              <a:buNone/>
            </a:pPr>
            <a:r>
              <a:rPr lang="es" sz="1050">
                <a:solidFill>
                  <a:schemeClr val="dk1"/>
                </a:solidFill>
                <a:highlight>
                  <a:srgbClr val="FFFFFF"/>
                </a:highlight>
              </a:rPr>
              <a:t>      </a:t>
            </a:r>
            <a:endParaRPr sz="1050">
              <a:solidFill>
                <a:schemeClr val="dk1"/>
              </a:solidFill>
              <a:highlight>
                <a:srgbClr val="FFFFFF"/>
              </a:highlight>
            </a:endParaRPr>
          </a:p>
          <a:p>
            <a:pPr indent="0" lvl="0" marL="0" rtl="0" algn="l">
              <a:lnSpc>
                <a:spcPct val="115000"/>
              </a:lnSpc>
              <a:spcBef>
                <a:spcPts val="0"/>
              </a:spcBef>
              <a:spcAft>
                <a:spcPts val="0"/>
              </a:spcAft>
              <a:buSzPts val="1100"/>
              <a:buNone/>
            </a:pPr>
            <a:r>
              <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80000"/>
              </a:lnSpc>
              <a:spcBef>
                <a:spcPts val="0"/>
              </a:spcBef>
              <a:spcAft>
                <a:spcPts val="0"/>
              </a:spcAft>
              <a:buSzPts val="1018"/>
              <a:buNone/>
            </a:pPr>
            <a:r>
              <a:t/>
            </a:r>
            <a:endParaRPr sz="1300">
              <a:solidFill>
                <a:srgbClr val="202122"/>
              </a:solidFill>
              <a:highlight>
                <a:srgbClr val="FFFFFF"/>
              </a:highlight>
            </a:endParaRPr>
          </a:p>
        </p:txBody>
      </p:sp>
      <p:pic>
        <p:nvPicPr>
          <p:cNvPr id="104" name="Google Shape;104;p20"/>
          <p:cNvPicPr preferRelativeResize="0"/>
          <p:nvPr/>
        </p:nvPicPr>
        <p:blipFill>
          <a:blip r:embed="rId3">
            <a:alphaModFix/>
          </a:blip>
          <a:stretch>
            <a:fillRect/>
          </a:stretch>
        </p:blipFill>
        <p:spPr>
          <a:xfrm>
            <a:off x="2315650" y="490463"/>
            <a:ext cx="1133475" cy="638175"/>
          </a:xfrm>
          <a:prstGeom prst="rect">
            <a:avLst/>
          </a:prstGeom>
          <a:noFill/>
          <a:ln>
            <a:noFill/>
          </a:ln>
        </p:spPr>
      </p:pic>
      <p:pic>
        <p:nvPicPr>
          <p:cNvPr id="105" name="Google Shape;105;p20"/>
          <p:cNvPicPr preferRelativeResize="0"/>
          <p:nvPr/>
        </p:nvPicPr>
        <p:blipFill>
          <a:blip r:embed="rId4">
            <a:alphaModFix/>
          </a:blip>
          <a:stretch>
            <a:fillRect/>
          </a:stretch>
        </p:blipFill>
        <p:spPr>
          <a:xfrm>
            <a:off x="2028000" y="1128650"/>
            <a:ext cx="3714675" cy="1154550"/>
          </a:xfrm>
          <a:prstGeom prst="rect">
            <a:avLst/>
          </a:prstGeom>
          <a:noFill/>
          <a:ln>
            <a:noFill/>
          </a:ln>
        </p:spPr>
      </p:pic>
      <p:pic>
        <p:nvPicPr>
          <p:cNvPr id="106" name="Google Shape;106;p20"/>
          <p:cNvPicPr preferRelativeResize="0"/>
          <p:nvPr/>
        </p:nvPicPr>
        <p:blipFill>
          <a:blip r:embed="rId5">
            <a:alphaModFix/>
          </a:blip>
          <a:stretch>
            <a:fillRect/>
          </a:stretch>
        </p:blipFill>
        <p:spPr>
          <a:xfrm>
            <a:off x="311700" y="2797163"/>
            <a:ext cx="952500" cy="466725"/>
          </a:xfrm>
          <a:prstGeom prst="rect">
            <a:avLst/>
          </a:prstGeom>
          <a:noFill/>
          <a:ln>
            <a:noFill/>
          </a:ln>
        </p:spPr>
      </p:pic>
      <p:pic>
        <p:nvPicPr>
          <p:cNvPr id="107" name="Google Shape;107;p20"/>
          <p:cNvPicPr preferRelativeResize="0"/>
          <p:nvPr/>
        </p:nvPicPr>
        <p:blipFill>
          <a:blip r:embed="rId6">
            <a:alphaModFix/>
          </a:blip>
          <a:stretch>
            <a:fillRect/>
          </a:stretch>
        </p:blipFill>
        <p:spPr>
          <a:xfrm>
            <a:off x="2097050" y="3122924"/>
            <a:ext cx="1162050" cy="835300"/>
          </a:xfrm>
          <a:prstGeom prst="rect">
            <a:avLst/>
          </a:prstGeom>
          <a:noFill/>
          <a:ln>
            <a:noFill/>
          </a:ln>
        </p:spPr>
      </p:pic>
      <p:pic>
        <p:nvPicPr>
          <p:cNvPr id="108" name="Google Shape;108;p20"/>
          <p:cNvPicPr preferRelativeResize="0"/>
          <p:nvPr/>
        </p:nvPicPr>
        <p:blipFill>
          <a:blip r:embed="rId7">
            <a:alphaModFix/>
          </a:blip>
          <a:stretch>
            <a:fillRect/>
          </a:stretch>
        </p:blipFill>
        <p:spPr>
          <a:xfrm>
            <a:off x="6358100" y="3215263"/>
            <a:ext cx="1905000" cy="60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402725" y="425750"/>
            <a:ext cx="8321700" cy="418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300">
                <a:solidFill>
                  <a:schemeClr val="dk1"/>
                </a:solidFill>
                <a:highlight>
                  <a:srgbClr val="FFFFFF"/>
                </a:highlight>
              </a:rPr>
              <a:t>The second step</a:t>
            </a:r>
            <a:endParaRPr b="1"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Hadamard is applied again:</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We write the effect of Hadamard on states |0⟩ and |1⟩ as follows:</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                                                  </a:t>
            </a:r>
            <a:r>
              <a:rPr lang="es" sz="1050">
                <a:solidFill>
                  <a:schemeClr val="dk1"/>
                </a:solidFill>
                <a:highlight>
                  <a:srgbClr val="FFFFFF"/>
                </a:highlight>
              </a:rPr>
              <a:t> </a:t>
            </a:r>
            <a:r>
              <a:rPr lang="es" sz="1300">
                <a:solidFill>
                  <a:schemeClr val="dk1"/>
                </a:solidFill>
                <a:highlight>
                  <a:srgbClr val="FFFFFF"/>
                </a:highlight>
              </a:rPr>
              <a:t> </a:t>
            </a:r>
            <a:r>
              <a:rPr i="1" lang="es" sz="1300">
                <a:solidFill>
                  <a:schemeClr val="dk1"/>
                </a:solidFill>
                <a:highlight>
                  <a:srgbClr val="FFFFFF"/>
                </a:highlight>
              </a:rPr>
              <a:t>(These are the transition amplitudes of the first column.)</a:t>
            </a:r>
            <a:endParaRPr sz="1300">
              <a:solidFill>
                <a:schemeClr val="dk1"/>
              </a:solidFill>
              <a:highlight>
                <a:srgbClr val="FFFFFF"/>
              </a:highlight>
            </a:endParaRPr>
          </a:p>
          <a:p>
            <a:pPr indent="0" lvl="0" marL="0" rtl="0" algn="l">
              <a:lnSpc>
                <a:spcPct val="115000"/>
              </a:lnSpc>
              <a:spcBef>
                <a:spcPts val="1100"/>
              </a:spcBef>
              <a:spcAft>
                <a:spcPts val="0"/>
              </a:spcAft>
              <a:buNone/>
            </a:pPr>
            <a:r>
              <a:rPr lang="es" sz="1300">
                <a:solidFill>
                  <a:schemeClr val="dk1"/>
                </a:solidFill>
                <a:highlight>
                  <a:srgbClr val="FFFFFF"/>
                </a:highlight>
              </a:rPr>
              <a:t>                                                    </a:t>
            </a:r>
            <a:r>
              <a:rPr lang="es" sz="1300">
                <a:solidFill>
                  <a:schemeClr val="dk1"/>
                </a:solidFill>
                <a:highlight>
                  <a:srgbClr val="FFFFFF"/>
                </a:highlight>
              </a:rPr>
              <a:t> </a:t>
            </a:r>
            <a:r>
              <a:rPr i="1" lang="es" sz="1300">
                <a:solidFill>
                  <a:schemeClr val="dk1"/>
                </a:solidFill>
                <a:highlight>
                  <a:srgbClr val="FFFFFF"/>
                </a:highlight>
              </a:rPr>
              <a:t>(These are the transition amplitudes of the second column.)</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This representation helps us to see clearly why the state |1⟩ disappears.</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15000"/>
              </a:lnSpc>
              <a:spcBef>
                <a:spcPts val="0"/>
              </a:spcBef>
              <a:spcAft>
                <a:spcPts val="0"/>
              </a:spcAft>
              <a:buNone/>
            </a:pPr>
            <a:r>
              <a:rPr lang="es" sz="1300">
                <a:solidFill>
                  <a:schemeClr val="dk1"/>
                </a:solidFill>
                <a:highlight>
                  <a:srgbClr val="FFFFFF"/>
                </a:highlight>
              </a:rPr>
              <a:t>Now, let's see the effect of Hadamard on the quantum state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30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p:txBody>
      </p:sp>
      <p:pic>
        <p:nvPicPr>
          <p:cNvPr id="114" name="Google Shape;114;p21"/>
          <p:cNvPicPr preferRelativeResize="0"/>
          <p:nvPr/>
        </p:nvPicPr>
        <p:blipFill>
          <a:blip r:embed="rId3">
            <a:alphaModFix/>
          </a:blip>
          <a:stretch>
            <a:fillRect/>
          </a:stretch>
        </p:blipFill>
        <p:spPr>
          <a:xfrm>
            <a:off x="514050" y="1480925"/>
            <a:ext cx="2228850" cy="1002275"/>
          </a:xfrm>
          <a:prstGeom prst="rect">
            <a:avLst/>
          </a:prstGeom>
          <a:noFill/>
          <a:ln>
            <a:noFill/>
          </a:ln>
        </p:spPr>
      </p:pic>
      <p:pic>
        <p:nvPicPr>
          <p:cNvPr id="115" name="Google Shape;115;p21"/>
          <p:cNvPicPr preferRelativeResize="0"/>
          <p:nvPr/>
        </p:nvPicPr>
        <p:blipFill>
          <a:blip r:embed="rId4">
            <a:alphaModFix/>
          </a:blip>
          <a:stretch>
            <a:fillRect/>
          </a:stretch>
        </p:blipFill>
        <p:spPr>
          <a:xfrm>
            <a:off x="5031075" y="3126000"/>
            <a:ext cx="1994447" cy="45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