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embeddedFontLst>
    <p:embeddedFont>
      <p:font typeface="Roboto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QC2yBHqd/f31CqwH+S5f6kNo+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D20BD81-7555-43E7-B38B-2332CFAC3F71}">
  <a:tblStyle styleId="{9D20BD81-7555-43E7-B38B-2332CFAC3F71}" styleName="Table_0">
    <a:wholeTbl>
      <a:tcTxStyle b="off" i="off">
        <a:font>
          <a:latin typeface="Bierstadt"/>
          <a:ea typeface="Bierstadt"/>
          <a:cs typeface="Bierstadt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Bierstadt"/>
          <a:ea typeface="Bierstadt"/>
          <a:cs typeface="Bierstad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Bierstadt"/>
          <a:ea typeface="Bierstadt"/>
          <a:cs typeface="Bierstad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Bierstadt"/>
          <a:ea typeface="Bierstadt"/>
          <a:cs typeface="Bierstadt"/>
        </a:font>
        <a:schemeClr val="dk1"/>
      </a:tcTxStyle>
      <a:tcStyle>
        <a:tcBdr/>
      </a:tcStyle>
    </a:seCell>
    <a:swCell>
      <a:tcTxStyle b="on" i="off">
        <a:font>
          <a:latin typeface="Bierstadt"/>
          <a:ea typeface="Bierstadt"/>
          <a:cs typeface="Bierstadt"/>
        </a:font>
        <a:schemeClr val="dk1"/>
      </a:tcTxStyle>
      <a:tcStyle>
        <a:tcBdr/>
      </a:tcStyle>
    </a:swCell>
    <a:firstRow>
      <a:tcTxStyle b="on" i="off">
        <a:font>
          <a:latin typeface="Bierstadt"/>
          <a:ea typeface="Bierstadt"/>
          <a:cs typeface="Bierstadt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02A55CF-CBC0-4A6F-A549-E31AE40B61A9}" styleName="Table_1">
    <a:wholeTbl>
      <a:tcTxStyle b="off" i="off">
        <a:font>
          <a:latin typeface="Bierstadt"/>
          <a:ea typeface="Bierstadt"/>
          <a:cs typeface="Bierstad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BF0E6"/>
          </a:solidFill>
        </a:fill>
      </a:tcStyle>
    </a:wholeTbl>
    <a:band1H>
      <a:tcTxStyle/>
      <a:tcStyle>
        <a:tcBdr/>
        <a:fill>
          <a:solidFill>
            <a:srgbClr val="F7DF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7DF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Bierstadt"/>
          <a:ea typeface="Bierstadt"/>
          <a:cs typeface="Bierstad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Bierstadt"/>
          <a:ea typeface="Bierstadt"/>
          <a:cs typeface="Bierstad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Bierstadt"/>
          <a:ea typeface="Bierstadt"/>
          <a:cs typeface="Bierstad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Bierstadt"/>
          <a:ea typeface="Bierstadt"/>
          <a:cs typeface="Bierstad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Além das funcionalidades principais, a solução pode incluir recursos adicionais que reforçam a eficácia da gestão. Vamos discutir como o monitoramento, validação e alertas, além de relatórios e intervenções, podem apoiar a estratégia de automatização das empresas.</a:t>
            </a:r>
            <a:endParaRPr/>
          </a:p>
        </p:txBody>
      </p:sp>
      <p:sp>
        <p:nvSpPr>
          <p:cNvPr id="264" name="Google Shape;264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Implementar um sistema de monitoramento permite que as empresas acompanhem em tempo real o status das notas fiscais eletrônicas. Essa visibilidade ajuda a identificar problemas rapidamente e a garantir que todos os processos estejam em conformidade.</a:t>
            </a:r>
            <a:endParaRPr/>
          </a:p>
        </p:txBody>
      </p:sp>
      <p:sp>
        <p:nvSpPr>
          <p:cNvPr id="272" name="Google Shape;272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validação dos dados recebidos e o envio de alertas para qualquer discrepância ou erro são funcionalidades essenciais. Isso não apenas minimiza erros, mas também garante que as empresas possam reagir rapidamente a problemas antes que se tornem críticos.</a:t>
            </a:r>
            <a:endParaRPr/>
          </a:p>
        </p:txBody>
      </p:sp>
      <p:sp>
        <p:nvSpPr>
          <p:cNvPr id="298" name="Google Shape;29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geração de relatórios detalhados sobre o desempenho da gestão de notas fiscais eletrônicas é fundamental para a tomada de decisões informadas. Relatórios periódicos podem fornecer insights valiosos e permitir intervenções proativas quando necessário.</a:t>
            </a:r>
            <a:endParaRPr/>
          </a:p>
        </p:txBody>
      </p:sp>
      <p:sp>
        <p:nvSpPr>
          <p:cNvPr id="310" name="Google Shape;310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Além das funcionalidades principais, a solução pode incluir recursos adicionais que reforçam a eficácia da gestão. Vamos discutir como o monitoramento, validação e alertas, além de relatórios e intervenções, podem apoiar a estratégia de automatização das empresas.</a:t>
            </a:r>
            <a:endParaRPr/>
          </a:p>
        </p:txBody>
      </p:sp>
      <p:sp>
        <p:nvSpPr>
          <p:cNvPr id="322" name="Google Shape;322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19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9e2142118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39e214211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/>
          <p:nvPr/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 extrusionOk="0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6"/>
          <p:cNvSpPr txBox="1"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i="1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dt" idx="10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ftr" idx="11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sldNum" idx="12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4"/>
          <p:cNvSpPr txBox="1"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body" idx="1"/>
          </p:nvPr>
        </p:nvSpPr>
        <p:spPr>
          <a:xfrm>
            <a:off x="6519672" y="987424"/>
            <a:ext cx="5166360" cy="535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body" idx="2"/>
          </p:nvPr>
        </p:nvSpPr>
        <p:spPr>
          <a:xfrm>
            <a:off x="521208" y="3575304"/>
            <a:ext cx="5020056" cy="2770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i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34"/>
          <p:cNvSpPr txBox="1">
            <a:spLocks noGrp="1"/>
          </p:cNvSpPr>
          <p:nvPr>
            <p:ph type="dt" idx="10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4"/>
          <p:cNvSpPr txBox="1">
            <a:spLocks noGrp="1"/>
          </p:cNvSpPr>
          <p:nvPr>
            <p:ph type="ftr" idx="11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4"/>
          <p:cNvSpPr txBox="1">
            <a:spLocks noGrp="1"/>
          </p:cNvSpPr>
          <p:nvPr>
            <p:ph type="sldNum" idx="12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>
            <a:spLocks noGrp="1"/>
          </p:cNvSpPr>
          <p:nvPr>
            <p:ph type="pic" idx="2"/>
          </p:nvPr>
        </p:nvSpPr>
        <p:spPr>
          <a:xfrm>
            <a:off x="6519672" y="987424"/>
            <a:ext cx="5166360" cy="5358384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35"/>
          <p:cNvSpPr txBox="1">
            <a:spLocks noGrp="1"/>
          </p:cNvSpPr>
          <p:nvPr>
            <p:ph type="body" idx="1"/>
          </p:nvPr>
        </p:nvSpPr>
        <p:spPr>
          <a:xfrm>
            <a:off x="521208" y="3575304"/>
            <a:ext cx="5020056" cy="2770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i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dt" idx="10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5"/>
          <p:cNvSpPr txBox="1">
            <a:spLocks noGrp="1"/>
          </p:cNvSpPr>
          <p:nvPr>
            <p:ph type="ftr" idx="11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5"/>
          <p:cNvSpPr txBox="1">
            <a:spLocks noGrp="1"/>
          </p:cNvSpPr>
          <p:nvPr>
            <p:ph type="sldNum" idx="12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6"/>
          <p:cNvSpPr txBox="1"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6"/>
          <p:cNvSpPr txBox="1">
            <a:spLocks noGrp="1"/>
          </p:cNvSpPr>
          <p:nvPr>
            <p:ph type="body" idx="1"/>
          </p:nvPr>
        </p:nvSpPr>
        <p:spPr>
          <a:xfrm rot="5400000">
            <a:off x="4215384" y="-1115568"/>
            <a:ext cx="3767328" cy="1115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6"/>
          <p:cNvSpPr txBox="1">
            <a:spLocks noGrp="1"/>
          </p:cNvSpPr>
          <p:nvPr>
            <p:ph type="dt" idx="10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6"/>
          <p:cNvSpPr txBox="1">
            <a:spLocks noGrp="1"/>
          </p:cNvSpPr>
          <p:nvPr>
            <p:ph type="ftr" idx="11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6"/>
          <p:cNvSpPr txBox="1">
            <a:spLocks noGrp="1"/>
          </p:cNvSpPr>
          <p:nvPr>
            <p:ph type="sldNum" idx="12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7"/>
          <p:cNvSpPr txBox="1">
            <a:spLocks noGrp="1"/>
          </p:cNvSpPr>
          <p:nvPr>
            <p:ph type="title"/>
          </p:nvPr>
        </p:nvSpPr>
        <p:spPr>
          <a:xfrm rot="5400000">
            <a:off x="7251192" y="2386584"/>
            <a:ext cx="5367528" cy="2551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7"/>
          <p:cNvSpPr txBox="1">
            <a:spLocks noGrp="1"/>
          </p:cNvSpPr>
          <p:nvPr>
            <p:ph type="body" idx="1"/>
          </p:nvPr>
        </p:nvSpPr>
        <p:spPr>
          <a:xfrm rot="5400000">
            <a:off x="1842516" y="-342900"/>
            <a:ext cx="5367528" cy="8010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7"/>
          <p:cNvSpPr txBox="1">
            <a:spLocks noGrp="1"/>
          </p:cNvSpPr>
          <p:nvPr>
            <p:ph type="dt" idx="10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7"/>
          <p:cNvSpPr txBox="1">
            <a:spLocks noGrp="1"/>
          </p:cNvSpPr>
          <p:nvPr>
            <p:ph type="ftr" idx="11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7"/>
          <p:cNvSpPr txBox="1">
            <a:spLocks noGrp="1"/>
          </p:cNvSpPr>
          <p:nvPr>
            <p:ph type="sldNum" idx="12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107" name="Google Shape;107;p37"/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0"/>
          <p:cNvSpPr txBox="1"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dt" idx="10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ftr" idx="11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sldNum" idx="12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dt" idx="10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ftr" idx="11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1"/>
          </p:nvPr>
        </p:nvSpPr>
        <p:spPr>
          <a:xfrm>
            <a:off x="521208" y="2578608"/>
            <a:ext cx="516636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2"/>
          </p:nvPr>
        </p:nvSpPr>
        <p:spPr>
          <a:xfrm>
            <a:off x="6519672" y="2578608"/>
            <a:ext cx="516636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dt" idx="10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ftr" idx="11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sldNum" idx="12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/>
          <p:nvPr/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 extrusionOk="0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5"/>
          <p:cNvSpPr txBox="1"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i="1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200"/>
              <a:buNone/>
              <a:defRPr sz="2200" i="1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dt" idx="10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ftr" idx="11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sldNum" idx="12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67" name="Google Shape;67;p31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0" i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body" idx="2"/>
          </p:nvPr>
        </p:nvSpPr>
        <p:spPr>
          <a:xfrm>
            <a:off x="521208" y="3035808"/>
            <a:ext cx="5166360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body" idx="3"/>
          </p:nvPr>
        </p:nvSpPr>
        <p:spPr>
          <a:xfrm>
            <a:off x="6519672" y="2340864"/>
            <a:ext cx="5166360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 b="0" i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body" idx="4"/>
          </p:nvPr>
        </p:nvSpPr>
        <p:spPr>
          <a:xfrm>
            <a:off x="6519672" y="3035808"/>
            <a:ext cx="5166360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dt" idx="10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ftr" idx="11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sldNum" idx="12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3"/>
          <p:cNvSpPr txBox="1">
            <a:spLocks noGrp="1"/>
          </p:cNvSpPr>
          <p:nvPr>
            <p:ph type="dt" idx="10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ftr" idx="11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sldNum" idx="12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15" name="Google Shape;15;p24"/>
          <p:cNvSpPr/>
          <p:nvPr/>
        </p:nvSpPr>
        <p:spPr>
          <a:xfrm>
            <a:off x="517869" y="508090"/>
            <a:ext cx="11153214" cy="149279"/>
          </a:xfrm>
          <a:custGeom>
            <a:avLst/>
            <a:gdLst/>
            <a:ahLst/>
            <a:cxnLst/>
            <a:rect l="l" t="t" r="r" b="b"/>
            <a:pathLst>
              <a:path w="8085002" h="149279" extrusionOk="0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dt" idx="10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ftr" idx="11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sldNum" idx="12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35" name="Google Shape;35;p23"/>
          <p:cNvSpPr/>
          <p:nvPr/>
        </p:nvSpPr>
        <p:spPr>
          <a:xfrm>
            <a:off x="517869" y="508090"/>
            <a:ext cx="11153214" cy="149279"/>
          </a:xfrm>
          <a:custGeom>
            <a:avLst/>
            <a:gdLst/>
            <a:ahLst/>
            <a:cxnLst/>
            <a:rect l="l" t="t" r="r" b="b"/>
            <a:pathLst>
              <a:path w="8085002" h="149279" extrusionOk="0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omsonreuters.com.br/pt/tax-accounting/onesource-mastersaf/blog/automacao-fiscal-eficiencia-e-conformidade-empresa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onetti.com.b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rxiv.org/abs/2408.02656" TargetMode="External"/><Relationship Id="rId4" Type="http://schemas.openxmlformats.org/officeDocument/2006/relationships/hyperlink" Target="https://www.jornaldocomercio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" descr="Documentos legais e fiscais, consultoria e solicitação jurídica, investimentos comerciais e financeiros em ativos ou capital, ganhos de capital e negociação de criptomoedas - serviços que são suportados por empresas legais"/>
          <p:cNvPicPr preferRelativeResize="0"/>
          <p:nvPr/>
        </p:nvPicPr>
        <p:blipFill rotWithShape="1">
          <a:blip r:embed="rId3">
            <a:alphaModFix/>
          </a:blip>
          <a:srcRect t="19112" r="9091" b="9865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"/>
          <p:cNvSpPr/>
          <p:nvPr/>
        </p:nvSpPr>
        <p:spPr>
          <a:xfrm>
            <a:off x="0" y="0"/>
            <a:ext cx="12191979" cy="6857990"/>
          </a:xfrm>
          <a:prstGeom prst="rect">
            <a:avLst/>
          </a:prstGeom>
          <a:solidFill>
            <a:schemeClr val="dk1">
              <a:alpha val="4862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6000">
                <a:srgbClr val="000000">
                  <a:alpha val="6666"/>
                </a:srgbClr>
              </a:gs>
              <a:gs pos="46000">
                <a:srgbClr val="000000">
                  <a:alpha val="20000"/>
                </a:srgbClr>
              </a:gs>
              <a:gs pos="100000">
                <a:srgbClr val="000000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 txBox="1">
            <a:spLocks noGrp="1"/>
          </p:cNvSpPr>
          <p:nvPr>
            <p:ph type="ctrTitle"/>
          </p:nvPr>
        </p:nvSpPr>
        <p:spPr>
          <a:xfrm>
            <a:off x="438910" y="978408"/>
            <a:ext cx="4795819" cy="396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</a:pPr>
            <a:r>
              <a:rPr lang="pt-BR" sz="4600"/>
              <a:t>Automatização da Gestão de Notas Fiscais Eletrônicas em Empresas Brasileiras</a:t>
            </a:r>
            <a:endParaRPr/>
          </a:p>
        </p:txBody>
      </p:sp>
      <p:sp>
        <p:nvSpPr>
          <p:cNvPr id="118" name="Google Shape;118;p1"/>
          <p:cNvSpPr txBox="1"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 sz="2400"/>
              <a:t>Otimização e redução de erros nos processos fiscais</a:t>
            </a:r>
            <a:endParaRPr/>
          </a:p>
        </p:txBody>
      </p:sp>
      <p:sp>
        <p:nvSpPr>
          <p:cNvPr id="119" name="Google Shape;119;p1"/>
          <p:cNvSpPr/>
          <p:nvPr/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15642" y="169734"/>
            <a:ext cx="971128" cy="975269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/>
              <a:t>Público alvo</a:t>
            </a:r>
            <a:endParaRPr/>
          </a:p>
        </p:txBody>
      </p:sp>
      <p:graphicFrame>
        <p:nvGraphicFramePr>
          <p:cNvPr id="215" name="Google Shape;215;p10"/>
          <p:cNvGraphicFramePr/>
          <p:nvPr/>
        </p:nvGraphicFramePr>
        <p:xfrm>
          <a:off x="520700" y="2578100"/>
          <a:ext cx="11156950" cy="2123490"/>
        </p:xfrm>
        <a:graphic>
          <a:graphicData uri="http://schemas.openxmlformats.org/drawingml/2006/table">
            <a:tbl>
              <a:tblPr firstRow="1" bandRow="1">
                <a:noFill/>
                <a:tableStyleId>{E02A55CF-CBC0-4A6F-A549-E31AE40B61A9}</a:tableStyleId>
              </a:tblPr>
              <a:tblGrid>
                <a:gridCol w="5578475"/>
                <a:gridCol w="55784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Público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Benefício Esperado</a:t>
                      </a:r>
                      <a:endParaRPr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Contadores/Fiscais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Agilidade no compliance e auditoria</a:t>
                      </a:r>
                      <a:endParaRPr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Analistas de TI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Redução de esforço em integrações e manutenção</a:t>
                      </a:r>
                      <a:endParaRPr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Gestores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Visibilidade clara da saúde fiscal via relatórios</a:t>
                      </a:r>
                      <a:endParaRPr/>
                    </a:p>
                  </a:txBody>
                  <a:tcPr marL="91450" marR="91450" marT="45725" marB="45725" anchor="ctr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Equipe de Operações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Diminuição de falhas operacionais por rejeições ou duplicações</a:t>
                      </a:r>
                      <a:endParaRPr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pic>
        <p:nvPicPr>
          <p:cNvPr id="216" name="Google Shape;21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78872" y="79788"/>
            <a:ext cx="490622" cy="49271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1"/>
          <p:cNvSpPr txBox="1">
            <a:spLocks noGrp="1"/>
          </p:cNvSpPr>
          <p:nvPr>
            <p:ph type="ctrTitle"/>
          </p:nvPr>
        </p:nvSpPr>
        <p:spPr>
          <a:xfrm>
            <a:off x="521208" y="1211766"/>
            <a:ext cx="7237052" cy="4727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400"/>
              <a:buFont typeface="Arial"/>
              <a:buNone/>
            </a:pPr>
            <a:r>
              <a:rPr lang="pt-BR" sz="7400"/>
              <a:t>Estratégia de Solução</a:t>
            </a:r>
            <a:endParaRPr/>
          </a:p>
        </p:txBody>
      </p:sp>
      <p:sp>
        <p:nvSpPr>
          <p:cNvPr id="224" name="Google Shape;224;p11"/>
          <p:cNvSpPr/>
          <p:nvPr/>
        </p:nvSpPr>
        <p:spPr>
          <a:xfrm>
            <a:off x="517869" y="6208776"/>
            <a:ext cx="7269480" cy="149279"/>
          </a:xfrm>
          <a:custGeom>
            <a:avLst/>
            <a:gdLst/>
            <a:ahLst/>
            <a:cxnLst/>
            <a:rect l="l" t="t" r="r" b="b"/>
            <a:pathLst>
              <a:path w="8085002" h="149279" extrusionOk="0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/>
          <p:nvPr/>
        </p:nvSpPr>
        <p:spPr>
          <a:xfrm>
            <a:off x="517869" y="508090"/>
            <a:ext cx="11153214" cy="149279"/>
          </a:xfrm>
          <a:custGeom>
            <a:avLst/>
            <a:gdLst/>
            <a:ahLst/>
            <a:cxnLst/>
            <a:rect l="l" t="t" r="r" b="b"/>
            <a:pathLst>
              <a:path w="8085002" h="149279" extrusionOk="0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2"/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2"/>
          <p:cNvSpPr txBox="1">
            <a:spLocks noGrp="1"/>
          </p:cNvSpPr>
          <p:nvPr>
            <p:ph type="title"/>
          </p:nvPr>
        </p:nvSpPr>
        <p:spPr>
          <a:xfrm>
            <a:off x="521208" y="978408"/>
            <a:ext cx="630021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Escopo Funcional: Captura</a:t>
            </a:r>
            <a:endParaRPr/>
          </a:p>
        </p:txBody>
      </p:sp>
      <p:sp>
        <p:nvSpPr>
          <p:cNvPr id="233" name="Google Shape;233;p12"/>
          <p:cNvSpPr/>
          <p:nvPr/>
        </p:nvSpPr>
        <p:spPr>
          <a:xfrm>
            <a:off x="517870" y="508090"/>
            <a:ext cx="6282982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2"/>
          <p:cNvSpPr txBox="1">
            <a:spLocks noGrp="1"/>
          </p:cNvSpPr>
          <p:nvPr>
            <p:ph type="body" idx="2"/>
          </p:nvPr>
        </p:nvSpPr>
        <p:spPr>
          <a:xfrm>
            <a:off x="521208" y="2578608"/>
            <a:ext cx="6300216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/>
              <a:t>Digitalização de Documentos</a:t>
            </a:r>
            <a:endParaRPr/>
          </a:p>
          <a:p>
            <a:pPr marL="0" lvl="1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A digitalização de documentos é o primeiro passo para capturar notas fiscais eletrônicas de forma eficaz e organizada.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/>
              <a:t>Integração de Sistemas</a:t>
            </a:r>
            <a:endParaRPr/>
          </a:p>
          <a:p>
            <a:pPr marL="0" lvl="1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Integrar sistemas de emissão de notas fiscais garante que os dados sejam atualizados automaticamente e sem erros.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/>
              <a:t>Automação da Entrada de Dados</a:t>
            </a:r>
            <a:endParaRPr/>
          </a:p>
          <a:p>
            <a:pPr marL="0" lvl="1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A automação da entrada de dados melhora a eficiência e a precisão, reduzindo erros humanos no processo.</a:t>
            </a:r>
            <a:endParaRPr/>
          </a:p>
        </p:txBody>
      </p:sp>
      <p:pic>
        <p:nvPicPr>
          <p:cNvPr id="235" name="Google Shape;235;p12" descr="Ilustração 3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8528" r="21658" b="-3"/>
          <a:stretch/>
        </p:blipFill>
        <p:spPr>
          <a:xfrm>
            <a:off x="7586236" y="508090"/>
            <a:ext cx="4081805" cy="5846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78872" y="59468"/>
            <a:ext cx="490622" cy="49271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"/>
          <p:cNvSpPr/>
          <p:nvPr/>
        </p:nvSpPr>
        <p:spPr>
          <a:xfrm>
            <a:off x="517869" y="508090"/>
            <a:ext cx="11153214" cy="149279"/>
          </a:xfrm>
          <a:custGeom>
            <a:avLst/>
            <a:gdLst/>
            <a:ahLst/>
            <a:cxnLst/>
            <a:rect l="l" t="t" r="r" b="b"/>
            <a:pathLst>
              <a:path w="8085002" h="149279" extrusionOk="0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3"/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/>
          </p:nvPr>
        </p:nvSpPr>
        <p:spPr>
          <a:xfrm>
            <a:off x="5431536" y="978408"/>
            <a:ext cx="6236208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Escopo Funcional: Classificação</a:t>
            </a:r>
            <a:endParaRPr/>
          </a:p>
        </p:txBody>
      </p:sp>
      <p:pic>
        <p:nvPicPr>
          <p:cNvPr id="245" name="Google Shape;245;p13" descr="Arquivos em fundo digital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6383" r="25344" b="1"/>
          <a:stretch/>
        </p:blipFill>
        <p:spPr>
          <a:xfrm>
            <a:off x="517869" y="508091"/>
            <a:ext cx="4221911" cy="583791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3"/>
          <p:cNvSpPr/>
          <p:nvPr/>
        </p:nvSpPr>
        <p:spPr>
          <a:xfrm>
            <a:off x="5484611" y="508090"/>
            <a:ext cx="6186474" cy="149279"/>
          </a:xfrm>
          <a:custGeom>
            <a:avLst/>
            <a:gdLst/>
            <a:ahLst/>
            <a:cxnLst/>
            <a:rect l="l" t="t" r="r" b="b"/>
            <a:pathLst>
              <a:path w="6090847" h="149279" extrusionOk="0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3"/>
          <p:cNvSpPr txBox="1">
            <a:spLocks noGrp="1"/>
          </p:cNvSpPr>
          <p:nvPr>
            <p:ph type="body" idx="2"/>
          </p:nvPr>
        </p:nvSpPr>
        <p:spPr>
          <a:xfrm>
            <a:off x="5431536" y="2578608"/>
            <a:ext cx="6236208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/>
              <a:t>Classificação de Notas Fiscais</a:t>
            </a:r>
            <a:endParaRPr/>
          </a:p>
          <a:p>
            <a:pPr marL="0" lvl="1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Após a captura, as notas fiscais eletrônicas são organizadas em categorias específicas para facilitar sua gestão e análise.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/>
              <a:t>Automação com Aprendizado de Máquina</a:t>
            </a:r>
            <a:endParaRPr/>
          </a:p>
          <a:p>
            <a:pPr marL="0" lvl="1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A automação utiliza algoritmos de aprendizado de máquina para categorizar documentos, tornando o processo mais eficiente e menos propenso a erros.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/>
              <a:t>Facilitando a Organização</a:t>
            </a:r>
            <a:endParaRPr/>
          </a:p>
          <a:p>
            <a:pPr marL="0" lvl="1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A automação e a classificação adequada das notas fiscais ajudam na organização, permitindo um acesso mais rápido e eficaz às informações.</a:t>
            </a:r>
            <a:endParaRPr/>
          </a:p>
        </p:txBody>
      </p:sp>
      <p:pic>
        <p:nvPicPr>
          <p:cNvPr id="248" name="Google Shape;24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78872" y="59468"/>
            <a:ext cx="490622" cy="49271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/>
          <p:nvPr/>
        </p:nvSpPr>
        <p:spPr>
          <a:xfrm>
            <a:off x="517869" y="508090"/>
            <a:ext cx="11153214" cy="149279"/>
          </a:xfrm>
          <a:custGeom>
            <a:avLst/>
            <a:gdLst/>
            <a:ahLst/>
            <a:cxnLst/>
            <a:rect l="l" t="t" r="r" b="b"/>
            <a:pathLst>
              <a:path w="8085002" h="149279" extrusionOk="0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4"/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4"/>
          <p:cNvSpPr txBox="1">
            <a:spLocks noGrp="1"/>
          </p:cNvSpPr>
          <p:nvPr>
            <p:ph type="title"/>
          </p:nvPr>
        </p:nvSpPr>
        <p:spPr>
          <a:xfrm>
            <a:off x="5431536" y="978408"/>
            <a:ext cx="6236208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Escopo Funcional: Armazenamento</a:t>
            </a:r>
            <a:endParaRPr/>
          </a:p>
        </p:txBody>
      </p:sp>
      <p:pic>
        <p:nvPicPr>
          <p:cNvPr id="257" name="Google Shape;257;p14" descr="Imagem conceitual do armazenamento em nuvem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2522" r="5159" b="1"/>
          <a:stretch/>
        </p:blipFill>
        <p:spPr>
          <a:xfrm>
            <a:off x="517869" y="508091"/>
            <a:ext cx="4221911" cy="5837918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4"/>
          <p:cNvSpPr/>
          <p:nvPr/>
        </p:nvSpPr>
        <p:spPr>
          <a:xfrm>
            <a:off x="5484611" y="508090"/>
            <a:ext cx="6186474" cy="149279"/>
          </a:xfrm>
          <a:custGeom>
            <a:avLst/>
            <a:gdLst/>
            <a:ahLst/>
            <a:cxnLst/>
            <a:rect l="l" t="t" r="r" b="b"/>
            <a:pathLst>
              <a:path w="6090847" h="149279" extrusionOk="0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4"/>
          <p:cNvSpPr txBox="1">
            <a:spLocks noGrp="1"/>
          </p:cNvSpPr>
          <p:nvPr>
            <p:ph type="body" idx="2"/>
          </p:nvPr>
        </p:nvSpPr>
        <p:spPr>
          <a:xfrm>
            <a:off x="5431536" y="2578608"/>
            <a:ext cx="6236208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/>
              <a:t>Importância do Armazenamento</a:t>
            </a:r>
            <a:endParaRPr/>
          </a:p>
          <a:p>
            <a:pPr marL="0" lvl="1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O armazenamento adequado das notas fiscais eletrônicas é crucial para garantir fácil acesso e recuperação rápida de informações.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/>
              <a:t>Sistema Centralizado</a:t>
            </a:r>
            <a:endParaRPr/>
          </a:p>
          <a:p>
            <a:pPr marL="0" lvl="1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Um sistema centralizado de armazenamento em nuvem permite que as empresas mantenham registros organizados e acessíveis em qualquer momento.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/>
              <a:t>Acesso em Tempo Real</a:t>
            </a:r>
            <a:endParaRPr/>
          </a:p>
          <a:p>
            <a:pPr marL="0" lvl="1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A tecnologia de nuvem assegura que as empresas possam acessar informações em tempo real, melhorando a eficiência operativa.</a:t>
            </a:r>
            <a:endParaRPr/>
          </a:p>
        </p:txBody>
      </p:sp>
      <p:pic>
        <p:nvPicPr>
          <p:cNvPr id="260" name="Google Shape;26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78872" y="59468"/>
            <a:ext cx="490622" cy="49271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5"/>
          <p:cNvSpPr txBox="1">
            <a:spLocks noGrp="1"/>
          </p:cNvSpPr>
          <p:nvPr>
            <p:ph type="ctrTitle"/>
          </p:nvPr>
        </p:nvSpPr>
        <p:spPr>
          <a:xfrm>
            <a:off x="521208" y="1211766"/>
            <a:ext cx="7237052" cy="4727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400"/>
              <a:buFont typeface="Arial"/>
              <a:buNone/>
            </a:pPr>
            <a:r>
              <a:rPr lang="pt-BR" sz="7400"/>
              <a:t>Escopo Funcional Adicional</a:t>
            </a:r>
            <a:endParaRPr/>
          </a:p>
        </p:txBody>
      </p:sp>
      <p:sp>
        <p:nvSpPr>
          <p:cNvPr id="268" name="Google Shape;268;p15"/>
          <p:cNvSpPr/>
          <p:nvPr/>
        </p:nvSpPr>
        <p:spPr>
          <a:xfrm>
            <a:off x="517869" y="6208776"/>
            <a:ext cx="7269480" cy="149279"/>
          </a:xfrm>
          <a:custGeom>
            <a:avLst/>
            <a:gdLst/>
            <a:ahLst/>
            <a:cxnLst/>
            <a:rect l="l" t="t" r="r" b="b"/>
            <a:pathLst>
              <a:path w="8085002" h="149279" extrusionOk="0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"/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6"/>
          <p:cNvSpPr/>
          <p:nvPr/>
        </p:nvSpPr>
        <p:spPr>
          <a:xfrm>
            <a:off x="517871" y="508090"/>
            <a:ext cx="3412998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6"/>
          <p:cNvSpPr/>
          <p:nvPr/>
        </p:nvSpPr>
        <p:spPr>
          <a:xfrm>
            <a:off x="4636008" y="611650"/>
            <a:ext cx="7031736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6"/>
          <p:cNvSpPr txBox="1">
            <a:spLocks noGrp="1"/>
          </p:cNvSpPr>
          <p:nvPr>
            <p:ph type="title"/>
          </p:nvPr>
        </p:nvSpPr>
        <p:spPr>
          <a:xfrm>
            <a:off x="521208" y="978408"/>
            <a:ext cx="3410712" cy="53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pt-BR" sz="3400"/>
              <a:t>Monitoramento</a:t>
            </a:r>
            <a:endParaRPr/>
          </a:p>
        </p:txBody>
      </p:sp>
      <p:grpSp>
        <p:nvGrpSpPr>
          <p:cNvPr id="278" name="Google Shape;278;p16"/>
          <p:cNvGrpSpPr/>
          <p:nvPr/>
        </p:nvGrpSpPr>
        <p:grpSpPr>
          <a:xfrm>
            <a:off x="4636008" y="1042416"/>
            <a:ext cx="7031735" cy="5311833"/>
            <a:chOff x="0" y="0"/>
            <a:chExt cx="7031735" cy="5311833"/>
          </a:xfrm>
        </p:grpSpPr>
        <p:sp>
          <p:nvSpPr>
            <p:cNvPr id="279" name="Google Shape;279;p16"/>
            <p:cNvSpPr/>
            <p:nvPr/>
          </p:nvSpPr>
          <p:spPr>
            <a:xfrm>
              <a:off x="0" y="0"/>
              <a:ext cx="1680960" cy="168096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1860960" y="0"/>
              <a:ext cx="5170775" cy="3462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 txBox="1"/>
            <p:nvPr/>
          </p:nvSpPr>
          <p:spPr>
            <a:xfrm>
              <a:off x="1860960" y="0"/>
              <a:ext cx="5170775" cy="3462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2850" rIns="2285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pt-BR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Visibilidade em Tempo Real</a:t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1860960" y="346241"/>
              <a:ext cx="5170775" cy="1334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 txBox="1"/>
            <p:nvPr/>
          </p:nvSpPr>
          <p:spPr>
            <a:xfrm>
              <a:off x="1860960" y="346241"/>
              <a:ext cx="5170775" cy="1334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7775" rIns="17775" bIns="177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Um sistema de monitoramento oferece visibilidade em tempo real do status das notas fiscais eletrônicas, facilitando a gestão de processos.</a:t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0" y="1815436"/>
              <a:ext cx="1680960" cy="16809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1860960" y="1815436"/>
              <a:ext cx="5170775" cy="3462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 txBox="1"/>
            <p:nvPr/>
          </p:nvSpPr>
          <p:spPr>
            <a:xfrm>
              <a:off x="1860960" y="1815436"/>
              <a:ext cx="5170775" cy="3462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2850" rIns="2285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pt-BR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Identificação de Problemas</a:t>
              </a: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1860960" y="2161678"/>
              <a:ext cx="5170775" cy="1334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 txBox="1"/>
            <p:nvPr/>
          </p:nvSpPr>
          <p:spPr>
            <a:xfrm>
              <a:off x="1860960" y="2161678"/>
              <a:ext cx="5170775" cy="1334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7775" rIns="17775" bIns="177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 o monitoramento em tempo real, as empresas podem identificar rapidamente problemas e tomar ações corretivas imediatas.</a:t>
              </a: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0" y="3630873"/>
              <a:ext cx="1680960" cy="168096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1860960" y="3630873"/>
              <a:ext cx="5170775" cy="3462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 txBox="1"/>
            <p:nvPr/>
          </p:nvSpPr>
          <p:spPr>
            <a:xfrm>
              <a:off x="1860960" y="3630873"/>
              <a:ext cx="5170775" cy="3462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2850" rIns="2285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pt-BR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Conformidade de Processos</a:t>
              </a: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1860960" y="3977114"/>
              <a:ext cx="5170775" cy="1334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 txBox="1"/>
            <p:nvPr/>
          </p:nvSpPr>
          <p:spPr>
            <a:xfrm>
              <a:off x="1860960" y="3977114"/>
              <a:ext cx="5170775" cy="1334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7775" rIns="17775" bIns="177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Garantir a conformidade dos processos é essencial, e um sistema de monitoramento ajuda a manter todos os registros em ordem.</a:t>
              </a:r>
              <a:endParaRPr/>
            </a:p>
          </p:txBody>
        </p:sp>
      </p:grpSp>
      <p:pic>
        <p:nvPicPr>
          <p:cNvPr id="294" name="Google Shape;294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78872" y="59468"/>
            <a:ext cx="490622" cy="49271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/>
          <p:nvPr/>
        </p:nvSpPr>
        <p:spPr>
          <a:xfrm>
            <a:off x="517869" y="508090"/>
            <a:ext cx="11153214" cy="149279"/>
          </a:xfrm>
          <a:custGeom>
            <a:avLst/>
            <a:gdLst/>
            <a:ahLst/>
            <a:cxnLst/>
            <a:rect l="l" t="t" r="r" b="b"/>
            <a:pathLst>
              <a:path w="8085002" h="149279" extrusionOk="0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7"/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521208" y="978408"/>
            <a:ext cx="630021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Validação e Alertas</a:t>
            </a:r>
            <a:endParaRPr/>
          </a:p>
        </p:txBody>
      </p:sp>
      <p:sp>
        <p:nvSpPr>
          <p:cNvPr id="303" name="Google Shape;303;p17"/>
          <p:cNvSpPr/>
          <p:nvPr/>
        </p:nvSpPr>
        <p:spPr>
          <a:xfrm>
            <a:off x="517870" y="508090"/>
            <a:ext cx="6282982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7"/>
          <p:cNvSpPr txBox="1">
            <a:spLocks noGrp="1"/>
          </p:cNvSpPr>
          <p:nvPr>
            <p:ph type="body" idx="2"/>
          </p:nvPr>
        </p:nvSpPr>
        <p:spPr>
          <a:xfrm>
            <a:off x="521208" y="2578608"/>
            <a:ext cx="6300216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/>
              <a:t>Importância da Validação de Dados</a:t>
            </a:r>
            <a:endParaRPr/>
          </a:p>
          <a:p>
            <a:pPr marL="0" lvl="1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A validação de dados é crucial para minimizar erros e garantir a precisão das informações recebidas.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/>
              <a:t>Envio de Alertas</a:t>
            </a:r>
            <a:endParaRPr/>
          </a:p>
          <a:p>
            <a:pPr marL="0" lvl="1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O envio de alertas em caso de discrepâncias permite que as empresas respondam rapidamente a problemas potenciais.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/>
              <a:t>Reação Rápida a Problemas</a:t>
            </a:r>
            <a:endParaRPr/>
          </a:p>
          <a:p>
            <a:pPr marL="0" lvl="1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Responder rapidamente a erros deve ser uma prioridade para evitar que pequenos problemas se tornem crises.</a:t>
            </a:r>
            <a:endParaRPr/>
          </a:p>
        </p:txBody>
      </p:sp>
      <p:pic>
        <p:nvPicPr>
          <p:cNvPr id="305" name="Google Shape;305;p17" descr="Símbolos de banco de dados com setas e pasta de arquivo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6541" r="14993" b="2"/>
          <a:stretch/>
        </p:blipFill>
        <p:spPr>
          <a:xfrm>
            <a:off x="7586236" y="508090"/>
            <a:ext cx="4081805" cy="5846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78872" y="59468"/>
            <a:ext cx="490622" cy="49271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/>
          <p:nvPr/>
        </p:nvSpPr>
        <p:spPr>
          <a:xfrm>
            <a:off x="517869" y="508090"/>
            <a:ext cx="11153214" cy="149279"/>
          </a:xfrm>
          <a:custGeom>
            <a:avLst/>
            <a:gdLst/>
            <a:ahLst/>
            <a:cxnLst/>
            <a:rect l="l" t="t" r="r" b="b"/>
            <a:pathLst>
              <a:path w="8085002" h="149279" extrusionOk="0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8"/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8"/>
          <p:cNvSpPr txBox="1">
            <a:spLocks noGrp="1"/>
          </p:cNvSpPr>
          <p:nvPr>
            <p:ph type="title"/>
          </p:nvPr>
        </p:nvSpPr>
        <p:spPr>
          <a:xfrm>
            <a:off x="5431536" y="978408"/>
            <a:ext cx="6236208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Relatórios e Intervenção</a:t>
            </a:r>
            <a:endParaRPr/>
          </a:p>
        </p:txBody>
      </p:sp>
      <p:pic>
        <p:nvPicPr>
          <p:cNvPr id="315" name="Google Shape;315;p18" descr="Os jovens devem ter paixão e determinação para atingir o objetivo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6923" r="24804" b="1"/>
          <a:stretch/>
        </p:blipFill>
        <p:spPr>
          <a:xfrm>
            <a:off x="517869" y="508091"/>
            <a:ext cx="4221911" cy="583791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8"/>
          <p:cNvSpPr/>
          <p:nvPr/>
        </p:nvSpPr>
        <p:spPr>
          <a:xfrm>
            <a:off x="5484611" y="508090"/>
            <a:ext cx="6186474" cy="149279"/>
          </a:xfrm>
          <a:custGeom>
            <a:avLst/>
            <a:gdLst/>
            <a:ahLst/>
            <a:cxnLst/>
            <a:rect l="l" t="t" r="r" b="b"/>
            <a:pathLst>
              <a:path w="6090847" h="149279" extrusionOk="0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8"/>
          <p:cNvSpPr txBox="1">
            <a:spLocks noGrp="1"/>
          </p:cNvSpPr>
          <p:nvPr>
            <p:ph type="body" idx="2"/>
          </p:nvPr>
        </p:nvSpPr>
        <p:spPr>
          <a:xfrm>
            <a:off x="5431536" y="2578608"/>
            <a:ext cx="6236208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/>
              <a:t>Importância dos Relatórios</a:t>
            </a:r>
            <a:endParaRPr/>
          </a:p>
          <a:p>
            <a:pPr marL="0" lvl="1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Relatórios detalhados sobre notas fiscais eletrônicas são essenciais para a tomada de decisões eficazes e informadas, garantindo melhor gestão.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/>
              <a:t>Insights Valiosos</a:t>
            </a:r>
            <a:endParaRPr/>
          </a:p>
          <a:p>
            <a:pPr marL="0" lvl="1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Relatórios periódicos oferecem insights valiosos que podem influenciar as estratégias de gestão e otimização de processos.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/>
              <a:t>Intervenções Proativas</a:t>
            </a:r>
            <a:endParaRPr/>
          </a:p>
          <a:p>
            <a:pPr marL="0" lvl="1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Com a análise de relatórios, é possível realizar intervenções proativas, melhorando a eficiência e a conformidade fiscal.</a:t>
            </a:r>
            <a:endParaRPr/>
          </a:p>
        </p:txBody>
      </p:sp>
      <p:pic>
        <p:nvPicPr>
          <p:cNvPr id="318" name="Google Shape;31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78872" y="59468"/>
            <a:ext cx="490622" cy="49271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9"/>
          <p:cNvSpPr txBox="1">
            <a:spLocks noGrp="1"/>
          </p:cNvSpPr>
          <p:nvPr>
            <p:ph type="ctrTitle"/>
          </p:nvPr>
        </p:nvSpPr>
        <p:spPr>
          <a:xfrm>
            <a:off x="521208" y="1211766"/>
            <a:ext cx="7237052" cy="4727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400"/>
              <a:buFont typeface="Arial"/>
              <a:buNone/>
            </a:pPr>
            <a:r>
              <a:rPr lang="pt-BR" sz="7400"/>
              <a:t>Arquitetura da Solução </a:t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517869" y="6208776"/>
            <a:ext cx="7269480" cy="149279"/>
          </a:xfrm>
          <a:custGeom>
            <a:avLst/>
            <a:gdLst/>
            <a:ahLst/>
            <a:cxnLst/>
            <a:rect l="l" t="t" r="r" b="b"/>
            <a:pathLst>
              <a:path w="8085002" h="149279" extrusionOk="0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/>
              <a:t>O Projeto – Grupo 8</a:t>
            </a:r>
            <a:endParaRPr/>
          </a:p>
        </p:txBody>
      </p:sp>
      <p:sp>
        <p:nvSpPr>
          <p:cNvPr id="126" name="Google Shape;126;p2"/>
          <p:cNvSpPr txBox="1">
            <a:spLocks noGrp="1"/>
          </p:cNvSpPr>
          <p:nvPr>
            <p:ph type="body" idx="1"/>
          </p:nvPr>
        </p:nvSpPr>
        <p:spPr>
          <a:xfrm>
            <a:off x="521208" y="1780940"/>
            <a:ext cx="1115568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Nosso projeto propõe o desenvolvimento de um agente de IA com o objetivo de revolucionar o gerenciamento de documentos fiscais recebidos por empresas. Reconhecemos que a consulta e a organização manual de um volume crescente de notas fiscais (como NF-e, CT-e, NFC-e) representam um desafio operacional significativo, consumindo tempo valioso e introduzindo potenciais falhas no processo.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/>
              <a:t>Com esta iniciativa, nosso objetivo é fornecer às empresas uma ferramenta robusta que automatiza as tarefas repetitivas e burocráticas da gestão fiscal, transformando o desafio em uma vantagem competitiva através de maior eficiência, precisão e conformidade.</a:t>
            </a:r>
            <a:endParaRPr/>
          </a:p>
        </p:txBody>
      </p:sp>
      <p:sp>
        <p:nvSpPr>
          <p:cNvPr id="127" name="Google Shape;127;p2"/>
          <p:cNvSpPr/>
          <p:nvPr/>
        </p:nvSpPr>
        <p:spPr>
          <a:xfrm>
            <a:off x="4830806" y="5270165"/>
            <a:ext cx="2390400" cy="6519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B07800"/>
                </a:solidFill>
                <a:latin typeface="Arial"/>
                <a:ea typeface="Arial"/>
                <a:cs typeface="Arial"/>
                <a:sym typeface="Arial"/>
              </a:rPr>
              <a:t>Pedro Maurício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050" i="1">
                <a:solidFill>
                  <a:srgbClr val="B07800"/>
                </a:solidFill>
                <a:latin typeface="Arial"/>
                <a:ea typeface="Arial"/>
                <a:cs typeface="Arial"/>
                <a:sym typeface="Arial"/>
              </a:rPr>
              <a:t>Peu.hmj1984@gmail.com	</a:t>
            </a:r>
            <a:endParaRPr/>
          </a:p>
        </p:txBody>
      </p:sp>
      <p:sp>
        <p:nvSpPr>
          <p:cNvPr id="128" name="Google Shape;128;p2"/>
          <p:cNvSpPr/>
          <p:nvPr/>
        </p:nvSpPr>
        <p:spPr>
          <a:xfrm>
            <a:off x="8039749" y="5270166"/>
            <a:ext cx="2390400" cy="6519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B07800"/>
                </a:solidFill>
                <a:latin typeface="Arial"/>
                <a:ea typeface="Arial"/>
                <a:cs typeface="Arial"/>
                <a:sym typeface="Arial"/>
              </a:rPr>
              <a:t>Walter Dreyer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050" i="1">
                <a:solidFill>
                  <a:srgbClr val="B07800"/>
                </a:solidFill>
                <a:latin typeface="Arial"/>
                <a:ea typeface="Arial"/>
                <a:cs typeface="Arial"/>
                <a:sym typeface="Arial"/>
              </a:rPr>
              <a:t>fredtorresdreyer@gmail.com	</a:t>
            </a:r>
            <a:endParaRPr/>
          </a:p>
        </p:txBody>
      </p:sp>
      <p:sp>
        <p:nvSpPr>
          <p:cNvPr id="129" name="Google Shape;129;p2"/>
          <p:cNvSpPr/>
          <p:nvPr/>
        </p:nvSpPr>
        <p:spPr>
          <a:xfrm>
            <a:off x="1499349" y="5270098"/>
            <a:ext cx="2390400" cy="6519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B07800"/>
                </a:solidFill>
                <a:latin typeface="Arial"/>
                <a:ea typeface="Arial"/>
                <a:cs typeface="Arial"/>
                <a:sym typeface="Arial"/>
              </a:rPr>
              <a:t>Leandro Barbosa</a:t>
            </a:r>
            <a:endParaRPr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050" i="1">
                <a:solidFill>
                  <a:srgbClr val="B07800"/>
                </a:solidFill>
                <a:latin typeface="Arial"/>
                <a:ea typeface="Arial"/>
                <a:cs typeface="Arial"/>
                <a:sym typeface="Arial"/>
              </a:rPr>
              <a:t>pantalena.le@gmail.com</a:t>
            </a:r>
            <a:r>
              <a:rPr lang="pt-BR" sz="1100" b="1">
                <a:solidFill>
                  <a:srgbClr val="B078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9e2142118f_0_0"/>
          <p:cNvSpPr txBox="1">
            <a:spLocks noGrp="1"/>
          </p:cNvSpPr>
          <p:nvPr>
            <p:ph type="title"/>
          </p:nvPr>
        </p:nvSpPr>
        <p:spPr>
          <a:xfrm>
            <a:off x="521208" y="978408"/>
            <a:ext cx="11155800" cy="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/>
              <a:t>Diagrama da Solução</a:t>
            </a:r>
            <a:endParaRPr/>
          </a:p>
        </p:txBody>
      </p:sp>
      <p:sp>
        <p:nvSpPr>
          <p:cNvPr id="332" name="Google Shape;332;g39e2142118f_0_0"/>
          <p:cNvSpPr/>
          <p:nvPr/>
        </p:nvSpPr>
        <p:spPr>
          <a:xfrm>
            <a:off x="1572512" y="4003121"/>
            <a:ext cx="1687500" cy="873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7D086"/>
              </a:gs>
              <a:gs pos="50000">
                <a:srgbClr val="00D078"/>
              </a:gs>
              <a:gs pos="100000">
                <a:srgbClr val="00C06B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Verifica se arquivo é Válido</a:t>
            </a:r>
            <a:endParaRPr/>
          </a:p>
        </p:txBody>
      </p:sp>
      <p:grpSp>
        <p:nvGrpSpPr>
          <p:cNvPr id="333" name="Google Shape;333;g39e2142118f_0_0"/>
          <p:cNvGrpSpPr/>
          <p:nvPr/>
        </p:nvGrpSpPr>
        <p:grpSpPr>
          <a:xfrm>
            <a:off x="2141586" y="2532353"/>
            <a:ext cx="549360" cy="1316936"/>
            <a:chOff x="5573949" y="2269482"/>
            <a:chExt cx="262500" cy="629270"/>
          </a:xfrm>
        </p:grpSpPr>
        <p:sp>
          <p:nvSpPr>
            <p:cNvPr id="334" name="Google Shape;334;g39e2142118f_0_0"/>
            <p:cNvSpPr/>
            <p:nvPr/>
          </p:nvSpPr>
          <p:spPr>
            <a:xfrm>
              <a:off x="5573949" y="2427152"/>
              <a:ext cx="262500" cy="471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6670FF"/>
                </a:gs>
                <a:gs pos="50000">
                  <a:srgbClr val="4352FF"/>
                </a:gs>
                <a:gs pos="100000">
                  <a:srgbClr val="303EE3"/>
                </a:gs>
              </a:gsLst>
              <a:lin ang="5400012" scaled="0"/>
            </a:gradFill>
            <a:ln>
              <a:noFill/>
            </a:ln>
            <a:effectLst>
              <a:outerShdw blurRad="119602" dist="39867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191325" tIns="95650" rIns="191325" bIns="956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6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39e2142118f_0_0"/>
            <p:cNvSpPr/>
            <p:nvPr/>
          </p:nvSpPr>
          <p:spPr>
            <a:xfrm>
              <a:off x="5601409" y="2269482"/>
              <a:ext cx="207600" cy="219300"/>
            </a:xfrm>
            <a:prstGeom prst="ellipse">
              <a:avLst/>
            </a:prstGeom>
            <a:gradFill>
              <a:gsLst>
                <a:gs pos="0">
                  <a:srgbClr val="6670FF"/>
                </a:gs>
                <a:gs pos="50000">
                  <a:srgbClr val="4352FF"/>
                </a:gs>
                <a:gs pos="100000">
                  <a:srgbClr val="303EE3"/>
                </a:gs>
              </a:gsLst>
              <a:lin ang="5400012" scaled="0"/>
            </a:gradFill>
            <a:ln>
              <a:noFill/>
            </a:ln>
            <a:effectLst>
              <a:outerShdw blurRad="119602" dist="39867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191325" tIns="95650" rIns="191325" bIns="956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6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" name="Google Shape;336;g39e2142118f_0_0"/>
          <p:cNvSpPr txBox="1"/>
          <p:nvPr/>
        </p:nvSpPr>
        <p:spPr>
          <a:xfrm>
            <a:off x="1830082" y="1801113"/>
            <a:ext cx="11724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Agente 1  </a:t>
            </a:r>
            <a:r>
              <a:rPr lang="pt-BR" sz="1100">
                <a:solidFill>
                  <a:schemeClr val="dk1"/>
                </a:solidFill>
              </a:rPr>
              <a:t>Upload e Validaç</a:t>
            </a: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ão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grpSp>
        <p:nvGrpSpPr>
          <p:cNvPr id="337" name="Google Shape;337;g39e2142118f_0_0"/>
          <p:cNvGrpSpPr/>
          <p:nvPr/>
        </p:nvGrpSpPr>
        <p:grpSpPr>
          <a:xfrm>
            <a:off x="4656098" y="2610953"/>
            <a:ext cx="549360" cy="1316936"/>
            <a:chOff x="5573949" y="2269482"/>
            <a:chExt cx="262500" cy="629270"/>
          </a:xfrm>
        </p:grpSpPr>
        <p:sp>
          <p:nvSpPr>
            <p:cNvPr id="338" name="Google Shape;338;g39e2142118f_0_0"/>
            <p:cNvSpPr/>
            <p:nvPr/>
          </p:nvSpPr>
          <p:spPr>
            <a:xfrm>
              <a:off x="5573949" y="2427152"/>
              <a:ext cx="262500" cy="471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6670FF"/>
                </a:gs>
                <a:gs pos="50000">
                  <a:srgbClr val="4352FF"/>
                </a:gs>
                <a:gs pos="100000">
                  <a:srgbClr val="303EE3"/>
                </a:gs>
              </a:gsLst>
              <a:lin ang="5400012" scaled="0"/>
            </a:gradFill>
            <a:ln>
              <a:noFill/>
            </a:ln>
            <a:effectLst>
              <a:outerShdw blurRad="119602" dist="39867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191325" tIns="95650" rIns="191325" bIns="956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6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39e2142118f_0_0"/>
            <p:cNvSpPr/>
            <p:nvPr/>
          </p:nvSpPr>
          <p:spPr>
            <a:xfrm>
              <a:off x="5601409" y="2269482"/>
              <a:ext cx="207600" cy="219300"/>
            </a:xfrm>
            <a:prstGeom prst="ellipse">
              <a:avLst/>
            </a:prstGeom>
            <a:gradFill>
              <a:gsLst>
                <a:gs pos="0">
                  <a:srgbClr val="6670FF"/>
                </a:gs>
                <a:gs pos="50000">
                  <a:srgbClr val="4352FF"/>
                </a:gs>
                <a:gs pos="100000">
                  <a:srgbClr val="303EE3"/>
                </a:gs>
              </a:gsLst>
              <a:lin ang="5400012" scaled="0"/>
            </a:gradFill>
            <a:ln>
              <a:noFill/>
            </a:ln>
            <a:effectLst>
              <a:outerShdw blurRad="119602" dist="39867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191325" tIns="95650" rIns="191325" bIns="956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6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" name="Google Shape;340;g39e2142118f_0_0"/>
          <p:cNvSpPr/>
          <p:nvPr/>
        </p:nvSpPr>
        <p:spPr>
          <a:xfrm>
            <a:off x="4087012" y="4003121"/>
            <a:ext cx="1687500" cy="873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7D086"/>
              </a:gs>
              <a:gs pos="50000">
                <a:srgbClr val="00D078"/>
              </a:gs>
              <a:gs pos="100000">
                <a:srgbClr val="00C06B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1100" dirty="0" smtClean="0"/>
              <a:t>Avalia cada XML em relação a consistência ou inconsistência de ICMS e/ou DIFAL</a:t>
            </a:r>
            <a:endParaRPr dirty="0"/>
          </a:p>
        </p:txBody>
      </p:sp>
      <p:sp>
        <p:nvSpPr>
          <p:cNvPr id="341" name="Google Shape;341;g39e2142118f_0_0"/>
          <p:cNvSpPr/>
          <p:nvPr/>
        </p:nvSpPr>
        <p:spPr>
          <a:xfrm rot="5400000">
            <a:off x="2224237" y="3263542"/>
            <a:ext cx="249300" cy="36291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39e2142118f_0_0"/>
          <p:cNvSpPr txBox="1"/>
          <p:nvPr/>
        </p:nvSpPr>
        <p:spPr>
          <a:xfrm>
            <a:off x="1762644" y="5199048"/>
            <a:ext cx="1172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Entrada de dados</a:t>
            </a:r>
            <a:endParaRPr/>
          </a:p>
        </p:txBody>
      </p:sp>
      <p:sp>
        <p:nvSpPr>
          <p:cNvPr id="343" name="Google Shape;343;g39e2142118f_0_0"/>
          <p:cNvSpPr/>
          <p:nvPr/>
        </p:nvSpPr>
        <p:spPr>
          <a:xfrm rot="5400000">
            <a:off x="5971424" y="3263542"/>
            <a:ext cx="249300" cy="36291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39e2142118f_0_0"/>
          <p:cNvSpPr txBox="1"/>
          <p:nvPr/>
        </p:nvSpPr>
        <p:spPr>
          <a:xfrm>
            <a:off x="5509831" y="5199048"/>
            <a:ext cx="1172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Processamento de dados</a:t>
            </a:r>
            <a:endParaRPr/>
          </a:p>
        </p:txBody>
      </p:sp>
      <p:sp>
        <p:nvSpPr>
          <p:cNvPr id="345" name="Google Shape;345;g39e2142118f_0_0"/>
          <p:cNvSpPr/>
          <p:nvPr/>
        </p:nvSpPr>
        <p:spPr>
          <a:xfrm rot="5400000">
            <a:off x="9718611" y="3263542"/>
            <a:ext cx="249300" cy="36291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39e2142118f_0_0"/>
          <p:cNvSpPr txBox="1"/>
          <p:nvPr/>
        </p:nvSpPr>
        <p:spPr>
          <a:xfrm>
            <a:off x="9257018" y="5199048"/>
            <a:ext cx="12543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Funcionalidades personalizadas por IA</a:t>
            </a:r>
            <a:endParaRPr/>
          </a:p>
        </p:txBody>
      </p:sp>
      <p:sp>
        <p:nvSpPr>
          <p:cNvPr id="347" name="Google Shape;347;g39e2142118f_0_0"/>
          <p:cNvSpPr txBox="1"/>
          <p:nvPr/>
        </p:nvSpPr>
        <p:spPr>
          <a:xfrm>
            <a:off x="4344582" y="1801113"/>
            <a:ext cx="11724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Agente </a:t>
            </a:r>
            <a:r>
              <a:rPr lang="pt-BR" sz="1100">
                <a:solidFill>
                  <a:schemeClr val="dk1"/>
                </a:solidFill>
              </a:rPr>
              <a:t>2</a:t>
            </a: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100">
                <a:solidFill>
                  <a:schemeClr val="dk1"/>
                </a:solidFill>
              </a:rPr>
              <a:t>Análise ICMS / DIFAL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grpSp>
        <p:nvGrpSpPr>
          <p:cNvPr id="348" name="Google Shape;348;g39e2142118f_0_0"/>
          <p:cNvGrpSpPr/>
          <p:nvPr/>
        </p:nvGrpSpPr>
        <p:grpSpPr>
          <a:xfrm>
            <a:off x="7130876" y="2610953"/>
            <a:ext cx="549360" cy="1316936"/>
            <a:chOff x="5573949" y="2269482"/>
            <a:chExt cx="262500" cy="629270"/>
          </a:xfrm>
        </p:grpSpPr>
        <p:sp>
          <p:nvSpPr>
            <p:cNvPr id="349" name="Google Shape;349;g39e2142118f_0_0"/>
            <p:cNvSpPr/>
            <p:nvPr/>
          </p:nvSpPr>
          <p:spPr>
            <a:xfrm>
              <a:off x="5573949" y="2427152"/>
              <a:ext cx="262500" cy="471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6670FF"/>
                </a:gs>
                <a:gs pos="50000">
                  <a:srgbClr val="4352FF"/>
                </a:gs>
                <a:gs pos="100000">
                  <a:srgbClr val="303EE3"/>
                </a:gs>
              </a:gsLst>
              <a:lin ang="5400012" scaled="0"/>
            </a:gradFill>
            <a:ln>
              <a:noFill/>
            </a:ln>
            <a:effectLst>
              <a:outerShdw blurRad="119602" dist="39867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191325" tIns="95650" rIns="191325" bIns="956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6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g39e2142118f_0_0"/>
            <p:cNvSpPr/>
            <p:nvPr/>
          </p:nvSpPr>
          <p:spPr>
            <a:xfrm>
              <a:off x="5601409" y="2269482"/>
              <a:ext cx="207600" cy="219300"/>
            </a:xfrm>
            <a:prstGeom prst="ellipse">
              <a:avLst/>
            </a:prstGeom>
            <a:gradFill>
              <a:gsLst>
                <a:gs pos="0">
                  <a:srgbClr val="6670FF"/>
                </a:gs>
                <a:gs pos="50000">
                  <a:srgbClr val="4352FF"/>
                </a:gs>
                <a:gs pos="100000">
                  <a:srgbClr val="303EE3"/>
                </a:gs>
              </a:gsLst>
              <a:lin ang="5400012" scaled="0"/>
            </a:gradFill>
            <a:ln>
              <a:noFill/>
            </a:ln>
            <a:effectLst>
              <a:outerShdw blurRad="119602" dist="39867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191325" tIns="95650" rIns="191325" bIns="956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6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1" name="Google Shape;351;g39e2142118f_0_0"/>
          <p:cNvSpPr/>
          <p:nvPr/>
        </p:nvSpPr>
        <p:spPr>
          <a:xfrm>
            <a:off x="6561790" y="4003121"/>
            <a:ext cx="1687500" cy="873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7D086"/>
              </a:gs>
              <a:gs pos="50000">
                <a:srgbClr val="00D078"/>
              </a:gs>
              <a:gs pos="100000">
                <a:srgbClr val="00C06B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pt-BR" sz="1100" dirty="0" smtClean="0"/>
              <a:t>Gera </a:t>
            </a:r>
            <a:r>
              <a:rPr lang="pt-BR" sz="1100" dirty="0" err="1" smtClean="0"/>
              <a:t>report</a:t>
            </a:r>
            <a:r>
              <a:rPr lang="pt-BR" sz="1100" dirty="0" smtClean="0"/>
              <a:t> e BI</a:t>
            </a:r>
            <a:endParaRPr dirty="0"/>
          </a:p>
        </p:txBody>
      </p:sp>
      <p:sp>
        <p:nvSpPr>
          <p:cNvPr id="352" name="Google Shape;352;g39e2142118f_0_0"/>
          <p:cNvSpPr txBox="1"/>
          <p:nvPr/>
        </p:nvSpPr>
        <p:spPr>
          <a:xfrm>
            <a:off x="6819357" y="1801113"/>
            <a:ext cx="11724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Agente </a:t>
            </a:r>
            <a:r>
              <a:rPr lang="pt-BR" sz="1100">
                <a:solidFill>
                  <a:schemeClr val="dk1"/>
                </a:solidFill>
              </a:rPr>
              <a:t>3</a:t>
            </a: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100">
                <a:solidFill>
                  <a:schemeClr val="dk1"/>
                </a:solidFill>
              </a:rPr>
              <a:t>Geração de Report e BI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grpSp>
        <p:nvGrpSpPr>
          <p:cNvPr id="353" name="Google Shape;353;g39e2142118f_0_0"/>
          <p:cNvGrpSpPr/>
          <p:nvPr/>
        </p:nvGrpSpPr>
        <p:grpSpPr>
          <a:xfrm>
            <a:off x="9761482" y="2285992"/>
            <a:ext cx="549360" cy="1316936"/>
            <a:chOff x="5573949" y="2269482"/>
            <a:chExt cx="262500" cy="629270"/>
          </a:xfrm>
        </p:grpSpPr>
        <p:sp>
          <p:nvSpPr>
            <p:cNvPr id="354" name="Google Shape;354;g39e2142118f_0_0"/>
            <p:cNvSpPr/>
            <p:nvPr/>
          </p:nvSpPr>
          <p:spPr>
            <a:xfrm>
              <a:off x="5573949" y="2427152"/>
              <a:ext cx="262500" cy="4716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6670FF"/>
                </a:gs>
                <a:gs pos="50000">
                  <a:srgbClr val="4352FF"/>
                </a:gs>
                <a:gs pos="100000">
                  <a:srgbClr val="303EE3"/>
                </a:gs>
              </a:gsLst>
              <a:lin ang="5400012" scaled="0"/>
            </a:gradFill>
            <a:ln>
              <a:noFill/>
            </a:ln>
            <a:effectLst>
              <a:outerShdw blurRad="119602" dist="39867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191325" tIns="95650" rIns="191325" bIns="956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6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g39e2142118f_0_0"/>
            <p:cNvSpPr/>
            <p:nvPr/>
          </p:nvSpPr>
          <p:spPr>
            <a:xfrm>
              <a:off x="5601409" y="2269482"/>
              <a:ext cx="207600" cy="219300"/>
            </a:xfrm>
            <a:prstGeom prst="ellipse">
              <a:avLst/>
            </a:prstGeom>
            <a:gradFill>
              <a:gsLst>
                <a:gs pos="0">
                  <a:srgbClr val="6670FF"/>
                </a:gs>
                <a:gs pos="50000">
                  <a:srgbClr val="4352FF"/>
                </a:gs>
                <a:gs pos="100000">
                  <a:srgbClr val="303EE3"/>
                </a:gs>
              </a:gsLst>
              <a:lin ang="5400012" scaled="0"/>
            </a:gradFill>
            <a:ln>
              <a:noFill/>
            </a:ln>
            <a:effectLst>
              <a:outerShdw blurRad="119602" dist="39867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191325" tIns="95650" rIns="191325" bIns="956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6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6" name="Google Shape;356;g39e2142118f_0_0"/>
          <p:cNvSpPr/>
          <p:nvPr/>
        </p:nvSpPr>
        <p:spPr>
          <a:xfrm>
            <a:off x="8953520" y="3714752"/>
            <a:ext cx="2214578" cy="123340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7D086"/>
              </a:gs>
              <a:gs pos="50000">
                <a:srgbClr val="00D078"/>
              </a:gs>
              <a:gs pos="100000">
                <a:srgbClr val="00C06B"/>
              </a:gs>
            </a:gsLst>
            <a:lin ang="5400012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lang="pt-BR" sz="1000" dirty="0" smtClean="0"/>
          </a:p>
          <a:p>
            <a:endParaRPr lang="pt-BR" sz="1000" dirty="0" smtClean="0"/>
          </a:p>
          <a:p>
            <a:r>
              <a:rPr lang="pt-BR" sz="1000" dirty="0" smtClean="0"/>
              <a:t>Move </a:t>
            </a:r>
            <a:r>
              <a:rPr lang="pt-BR" sz="1000" dirty="0" smtClean="0"/>
              <a:t>os arquivos para as pastas:</a:t>
            </a:r>
          </a:p>
          <a:p>
            <a:r>
              <a:rPr lang="pt-BR" sz="1000" dirty="0" smtClean="0"/>
              <a:t>a- </a:t>
            </a:r>
            <a:r>
              <a:rPr lang="pt-BR" sz="1000" dirty="0" smtClean="0"/>
              <a:t>consistentes</a:t>
            </a:r>
          </a:p>
          <a:p>
            <a:r>
              <a:rPr lang="pt-BR" sz="1000" dirty="0" smtClean="0"/>
              <a:t>b- inconsistente ICMS</a:t>
            </a:r>
          </a:p>
          <a:p>
            <a:r>
              <a:rPr lang="pt-BR" sz="1000" dirty="0" smtClean="0"/>
              <a:t>c- </a:t>
            </a:r>
            <a:r>
              <a:rPr lang="pt-BR" sz="1000" dirty="0" smtClean="0"/>
              <a:t>inconsistente DIFAL</a:t>
            </a:r>
          </a:p>
          <a:p>
            <a:r>
              <a:rPr lang="pt-BR" sz="1000" dirty="0" smtClean="0"/>
              <a:t>d- inconsistente ICMS &amp; DIFAL</a:t>
            </a:r>
          </a:p>
          <a:p>
            <a:r>
              <a:rPr lang="pt-BR" sz="1100" dirty="0" smtClean="0"/>
              <a:t/>
            </a:r>
            <a:br>
              <a:rPr lang="pt-BR" sz="1100" dirty="0" smtClean="0"/>
            </a:br>
            <a:endParaRPr dirty="0"/>
          </a:p>
        </p:txBody>
      </p:sp>
      <p:sp>
        <p:nvSpPr>
          <p:cNvPr id="357" name="Google Shape;357;g39e2142118f_0_0"/>
          <p:cNvSpPr txBox="1"/>
          <p:nvPr/>
        </p:nvSpPr>
        <p:spPr>
          <a:xfrm>
            <a:off x="9453586" y="1571612"/>
            <a:ext cx="11724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Agente </a:t>
            </a:r>
            <a:r>
              <a:rPr lang="pt-BR" sz="1100" dirty="0">
                <a:solidFill>
                  <a:schemeClr val="dk1"/>
                </a:solidFill>
              </a:rPr>
              <a:t>4</a:t>
            </a:r>
            <a:r>
              <a:rPr lang="pt-BR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100" dirty="0">
                <a:solidFill>
                  <a:schemeClr val="dk1"/>
                </a:solidFill>
              </a:rPr>
              <a:t>Classificação e Movimentação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358" name="Google Shape;358;g39e2142118f_0_0"/>
          <p:cNvSpPr txBox="1"/>
          <p:nvPr/>
        </p:nvSpPr>
        <p:spPr>
          <a:xfrm>
            <a:off x="521251" y="5917157"/>
            <a:ext cx="111366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Fluxo: Baixar XMLs distintos → Validar → Analisar ICMS/DIFAL → Classificar → Gerar Relatórios</a:t>
            </a:r>
            <a:endParaRPr sz="120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DIFAL (Diferencial de Alíquota do ICMS) equilibra a arrecadação entre estados de origem e destino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2"/>
          <p:cNvSpPr/>
          <p:nvPr/>
        </p:nvSpPr>
        <p:spPr>
          <a:xfrm>
            <a:off x="0" y="0"/>
            <a:ext cx="12192000" cy="68579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2"/>
          <p:cNvSpPr/>
          <p:nvPr/>
        </p:nvSpPr>
        <p:spPr>
          <a:xfrm>
            <a:off x="523845" y="3079474"/>
            <a:ext cx="11153214" cy="149279"/>
          </a:xfrm>
          <a:custGeom>
            <a:avLst/>
            <a:gdLst/>
            <a:ahLst/>
            <a:cxnLst/>
            <a:rect l="l" t="t" r="r" b="b"/>
            <a:pathLst>
              <a:path w="8085002" h="149279" extrusionOk="0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2"/>
          <p:cNvSpPr txBox="1">
            <a:spLocks noGrp="1"/>
          </p:cNvSpPr>
          <p:nvPr>
            <p:ph type="title"/>
          </p:nvPr>
        </p:nvSpPr>
        <p:spPr>
          <a:xfrm>
            <a:off x="521208" y="1325880"/>
            <a:ext cx="11155680" cy="1408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Arial"/>
              <a:buNone/>
            </a:pPr>
            <a:r>
              <a:rPr lang="pt-BR" sz="6800"/>
              <a:t>Conclusão</a:t>
            </a:r>
            <a:endParaRPr/>
          </a:p>
        </p:txBody>
      </p:sp>
      <p:grpSp>
        <p:nvGrpSpPr>
          <p:cNvPr id="367" name="Google Shape;367;p22"/>
          <p:cNvGrpSpPr/>
          <p:nvPr/>
        </p:nvGrpSpPr>
        <p:grpSpPr>
          <a:xfrm>
            <a:off x="521208" y="3785616"/>
            <a:ext cx="11149143" cy="2468879"/>
            <a:chOff x="0" y="0"/>
            <a:chExt cx="11149143" cy="2468879"/>
          </a:xfrm>
        </p:grpSpPr>
        <p:sp>
          <p:nvSpPr>
            <p:cNvPr id="368" name="Google Shape;368;p22"/>
            <p:cNvSpPr/>
            <p:nvPr/>
          </p:nvSpPr>
          <p:spPr>
            <a:xfrm>
              <a:off x="0" y="0"/>
              <a:ext cx="2592824" cy="6049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 txBox="1"/>
            <p:nvPr/>
          </p:nvSpPr>
          <p:spPr>
            <a:xfrm>
              <a:off x="0" y="0"/>
              <a:ext cx="2592824" cy="6049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22850" rIns="2285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pt-BR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Necessidade de Automatização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0" y="604981"/>
              <a:ext cx="2592824" cy="1863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 txBox="1"/>
            <p:nvPr/>
          </p:nvSpPr>
          <p:spPr>
            <a:xfrm>
              <a:off x="0" y="604981"/>
              <a:ext cx="2592824" cy="1863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7775" rIns="17775" bIns="177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pt-B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 automatização da gestão de notas fiscais eletrônicas é fundamental para empresas que buscam eficiência e conformidade fiscal no Brasil.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2852106" y="0"/>
              <a:ext cx="2592824" cy="6049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 txBox="1"/>
            <p:nvPr/>
          </p:nvSpPr>
          <p:spPr>
            <a:xfrm>
              <a:off x="2852106" y="0"/>
              <a:ext cx="2592824" cy="6049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22850" rIns="2285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pt-BR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Superando Desafios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2852106" y="604981"/>
              <a:ext cx="2592824" cy="1863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 txBox="1"/>
            <p:nvPr/>
          </p:nvSpPr>
          <p:spPr>
            <a:xfrm>
              <a:off x="2852106" y="604981"/>
              <a:ext cx="2592824" cy="1863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7775" rIns="17775" bIns="177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pt-B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Superar os desafios atuais é crucial para a implementação de uma estratégia eficaz que melhore a gestão financeira das empresas.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5704212" y="0"/>
              <a:ext cx="2592824" cy="6049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 txBox="1"/>
            <p:nvPr/>
          </p:nvSpPr>
          <p:spPr>
            <a:xfrm>
              <a:off x="5704212" y="0"/>
              <a:ext cx="2592824" cy="6049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22850" rIns="2285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pt-BR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Economia de Tempo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5704212" y="604981"/>
              <a:ext cx="2592824" cy="1863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 txBox="1"/>
            <p:nvPr/>
          </p:nvSpPr>
          <p:spPr>
            <a:xfrm>
              <a:off x="5704212" y="604981"/>
              <a:ext cx="2592824" cy="1863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7775" rIns="17775" bIns="177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pt-B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 implementação de soluções automatizadas permite que as empresas economizem tempo precioso em suas operações financeiras.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556319" y="0"/>
              <a:ext cx="2592824" cy="6049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 txBox="1"/>
            <p:nvPr/>
          </p:nvSpPr>
          <p:spPr>
            <a:xfrm>
              <a:off x="8556319" y="0"/>
              <a:ext cx="2592824" cy="6049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22850" rIns="2285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pt-BR" sz="1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Melhoria da Operação Financeira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8556319" y="604981"/>
              <a:ext cx="2592824" cy="1863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 txBox="1"/>
            <p:nvPr/>
          </p:nvSpPr>
          <p:spPr>
            <a:xfrm>
              <a:off x="8556319" y="604981"/>
              <a:ext cx="2592824" cy="1863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17775" rIns="17775" bIns="177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lang="pt-BR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 a automatização, as empresas não apenas economizam tempo, mas também melhoram sua eficiência na gestão financeira.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 txBox="1">
            <a:spLocks noGrp="1"/>
          </p:cNvSpPr>
          <p:nvPr>
            <p:ph type="ctrTitle"/>
          </p:nvPr>
        </p:nvSpPr>
        <p:spPr>
          <a:xfrm>
            <a:off x="521208" y="1211766"/>
            <a:ext cx="7237052" cy="4727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400"/>
              <a:buFont typeface="Arial"/>
              <a:buNone/>
            </a:pPr>
            <a:r>
              <a:rPr lang="pt-BR" sz="7400"/>
              <a:t>Contexto de negócio</a:t>
            </a:r>
            <a:endParaRPr/>
          </a:p>
        </p:txBody>
      </p:sp>
      <p:sp>
        <p:nvSpPr>
          <p:cNvPr id="137" name="Google Shape;137;p3"/>
          <p:cNvSpPr/>
          <p:nvPr/>
        </p:nvSpPr>
        <p:spPr>
          <a:xfrm>
            <a:off x="517869" y="6208776"/>
            <a:ext cx="7269480" cy="149279"/>
          </a:xfrm>
          <a:custGeom>
            <a:avLst/>
            <a:gdLst/>
            <a:ahLst/>
            <a:cxnLst/>
            <a:rect l="l" t="t" r="r" b="b"/>
            <a:pathLst>
              <a:path w="8085002" h="149279" extrusionOk="0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/>
          <p:nvPr/>
        </p:nvSpPr>
        <p:spPr>
          <a:xfrm>
            <a:off x="517869" y="508090"/>
            <a:ext cx="11153214" cy="149279"/>
          </a:xfrm>
          <a:custGeom>
            <a:avLst/>
            <a:gdLst/>
            <a:ahLst/>
            <a:cxnLst/>
            <a:rect l="l" t="t" r="r" b="b"/>
            <a:pathLst>
              <a:path w="8085002" h="149279" extrusionOk="0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521208" y="978408"/>
            <a:ext cx="630021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Cenário Atual (AS-IS)</a:t>
            </a:r>
            <a:endParaRPr/>
          </a:p>
        </p:txBody>
      </p:sp>
      <p:sp>
        <p:nvSpPr>
          <p:cNvPr id="146" name="Google Shape;146;p4"/>
          <p:cNvSpPr/>
          <p:nvPr/>
        </p:nvSpPr>
        <p:spPr>
          <a:xfrm>
            <a:off x="517870" y="508090"/>
            <a:ext cx="6282982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>
            <a:spLocks noGrp="1"/>
          </p:cNvSpPr>
          <p:nvPr>
            <p:ph type="body" idx="2"/>
          </p:nvPr>
        </p:nvSpPr>
        <p:spPr>
          <a:xfrm>
            <a:off x="521208" y="2578608"/>
            <a:ext cx="6300216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/>
              <a:t>Desafios na Gestão de Notas Fiscais</a:t>
            </a:r>
            <a:endParaRPr/>
          </a:p>
          <a:p>
            <a:pPr marL="0" lvl="1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Empresas brasileiras enfrentam vários desafios na gestão de notas fiscais eletrônicas, principalmente devido a processos manuais ineficientes.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/>
              <a:t>Processos Manuais Ineficientes</a:t>
            </a:r>
            <a:endParaRPr/>
          </a:p>
          <a:p>
            <a:pPr marL="0" lvl="1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Os processos manuais são propensos a erros, aumentando a carga de trabalho e o retrabalho nas empresas.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/>
              <a:t>Impacto na Eficiência Operacional</a:t>
            </a:r>
            <a:endParaRPr/>
          </a:p>
          <a:p>
            <a:pPr marL="0" lvl="1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Os problemas de compliance e retrabalho resultam em impactos negativos na eficiência operacional das empresas.</a:t>
            </a:r>
            <a:endParaRPr/>
          </a:p>
        </p:txBody>
      </p:sp>
      <p:pic>
        <p:nvPicPr>
          <p:cNvPr id="148" name="Google Shape;148;p4" descr="Mulher lendo uma conta enquanto o homem calcula na sala de estar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31832" r="20871" b="2"/>
          <a:stretch/>
        </p:blipFill>
        <p:spPr>
          <a:xfrm>
            <a:off x="7586236" y="508090"/>
            <a:ext cx="4081805" cy="5846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78872" y="59468"/>
            <a:ext cx="490622" cy="49271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517871" y="508090"/>
            <a:ext cx="3412998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4636008" y="611650"/>
            <a:ext cx="7031736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"/>
          <p:cNvSpPr txBox="1">
            <a:spLocks noGrp="1"/>
          </p:cNvSpPr>
          <p:nvPr>
            <p:ph type="title"/>
          </p:nvPr>
        </p:nvSpPr>
        <p:spPr>
          <a:xfrm>
            <a:off x="521208" y="978408"/>
            <a:ext cx="3410712" cy="5376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 sz="4000"/>
              <a:t>Desafios</a:t>
            </a:r>
            <a:endParaRPr/>
          </a:p>
        </p:txBody>
      </p:sp>
      <p:grpSp>
        <p:nvGrpSpPr>
          <p:cNvPr id="159" name="Google Shape;159;p5"/>
          <p:cNvGrpSpPr/>
          <p:nvPr/>
        </p:nvGrpSpPr>
        <p:grpSpPr>
          <a:xfrm>
            <a:off x="4636008" y="1042416"/>
            <a:ext cx="7031735" cy="5311833"/>
            <a:chOff x="0" y="0"/>
            <a:chExt cx="7031735" cy="5311833"/>
          </a:xfrm>
        </p:grpSpPr>
        <p:sp>
          <p:nvSpPr>
            <p:cNvPr id="160" name="Google Shape;160;p5"/>
            <p:cNvSpPr/>
            <p:nvPr/>
          </p:nvSpPr>
          <p:spPr>
            <a:xfrm>
              <a:off x="0" y="0"/>
              <a:ext cx="1680960" cy="168096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1860960" y="0"/>
              <a:ext cx="5170775" cy="3462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1860960" y="0"/>
              <a:ext cx="5170775" cy="3462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2850" rIns="2285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pt-BR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Falta de Integração de Sistemas</a:t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1860960" y="346241"/>
              <a:ext cx="5170775" cy="1334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1860960" y="346241"/>
              <a:ext cx="5170775" cy="1334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7775" rIns="17775" bIns="177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ausência de integração entre diferentes sistemas dificulta a troca de informações e a eficiência operacional nas organizações.</a:t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0" y="1815436"/>
              <a:ext cx="1680960" cy="168096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1860960" y="1815436"/>
              <a:ext cx="5170775" cy="3462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 txBox="1"/>
            <p:nvPr/>
          </p:nvSpPr>
          <p:spPr>
            <a:xfrm>
              <a:off x="1860960" y="1815436"/>
              <a:ext cx="5170775" cy="3462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2850" rIns="2285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pt-BR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Alto Volume de Notas Fiscais</a:t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860960" y="2161678"/>
              <a:ext cx="5170775" cy="1334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 txBox="1"/>
            <p:nvPr/>
          </p:nvSpPr>
          <p:spPr>
            <a:xfrm>
              <a:off x="1860960" y="2161678"/>
              <a:ext cx="5170775" cy="1334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7775" rIns="17775" bIns="177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 alto volume de notas fiscais a serem processadas sobrecarrega os departamentos financeiros, tornando a gestão mais complexa.</a:t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0" y="3630873"/>
              <a:ext cx="1680960" cy="168096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860960" y="3630873"/>
              <a:ext cx="5170775" cy="3462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 txBox="1"/>
            <p:nvPr/>
          </p:nvSpPr>
          <p:spPr>
            <a:xfrm>
              <a:off x="1860960" y="3630873"/>
              <a:ext cx="5170775" cy="3462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22850" rIns="2285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pt-BR"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Conformidade com Legislação Tributária</a:t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1860960" y="3977114"/>
              <a:ext cx="5170775" cy="1334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 txBox="1"/>
            <p:nvPr/>
          </p:nvSpPr>
          <p:spPr>
            <a:xfrm>
              <a:off x="1860960" y="3977114"/>
              <a:ext cx="5170775" cy="1334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7775" rIns="17775" bIns="177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pt-BR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necessidade de conformidade com a legislação tributária exige recursos adicionais e atenção constante das equipes financeiras e contábeis.</a:t>
              </a:r>
              <a:endParaRPr/>
            </a:p>
          </p:txBody>
        </p:sp>
      </p:grpSp>
      <p:pic>
        <p:nvPicPr>
          <p:cNvPr id="175" name="Google Shape;17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78872" y="59468"/>
            <a:ext cx="490622" cy="49271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/>
              <a:t>Benefícios</a:t>
            </a:r>
            <a:endParaRPr/>
          </a:p>
        </p:txBody>
      </p:sp>
      <p:graphicFrame>
        <p:nvGraphicFramePr>
          <p:cNvPr id="181" name="Google Shape;181;p6"/>
          <p:cNvGraphicFramePr/>
          <p:nvPr/>
        </p:nvGraphicFramePr>
        <p:xfrm>
          <a:off x="520700" y="1877708"/>
          <a:ext cx="11156925" cy="3525520"/>
        </p:xfrm>
        <a:graphic>
          <a:graphicData uri="http://schemas.openxmlformats.org/drawingml/2006/table">
            <a:tbl>
              <a:tblPr firstRow="1" bandRow="1">
                <a:noFill/>
                <a:tableStyleId>{9D20BD81-7555-43E7-B38B-2332CFAC3F71}</a:tableStyleId>
              </a:tblPr>
              <a:tblGrid>
                <a:gridCol w="3718975"/>
                <a:gridCol w="3718975"/>
                <a:gridCol w="37189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150"/>
                        <a:buFont typeface="Roboto"/>
                        <a:buNone/>
                      </a:pPr>
                      <a:r>
                        <a:rPr lang="pt-BR" sz="1150" b="1" i="0" u="none" strike="noStrike" cap="none">
                          <a:solidFill>
                            <a:srgbClr val="40404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Tópico</a:t>
                      </a:r>
                      <a:endParaRPr sz="1800" u="none" strike="noStrike" cap="none"/>
                    </a:p>
                  </a:txBody>
                  <a:tcPr marL="91450" marR="101600" marT="101600" marB="1016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150"/>
                        <a:buFont typeface="Roboto"/>
                        <a:buNone/>
                      </a:pPr>
                      <a:r>
                        <a:rPr lang="pt-BR" sz="1150" b="1" i="0" u="none" strike="noStrike" cap="none">
                          <a:solidFill>
                            <a:srgbClr val="40404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Descrição</a:t>
                      </a:r>
                      <a:endParaRPr sz="1800" u="none" strike="noStrike" cap="none"/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150"/>
                        <a:buFont typeface="Roboto"/>
                        <a:buNone/>
                      </a:pPr>
                      <a:r>
                        <a:rPr lang="pt-BR" sz="1150" b="1" i="0" u="none" strike="noStrike" cap="none">
                          <a:solidFill>
                            <a:srgbClr val="40404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Impacto para Empresas Brasileiras</a:t>
                      </a:r>
                      <a:endParaRPr sz="1800" u="none" strike="noStrike" cap="none"/>
                    </a:p>
                  </a:txBody>
                  <a:tcPr marL="101600" marR="101600" marT="101600" marB="10160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150"/>
                        <a:buFont typeface="Roboto"/>
                        <a:buNone/>
                      </a:pPr>
                      <a:r>
                        <a:rPr lang="pt-BR" sz="1150" b="0" i="0" u="none" strike="noStrike" cap="none">
                          <a:solidFill>
                            <a:srgbClr val="40404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Redução de Erros</a:t>
                      </a:r>
                      <a:endParaRPr sz="1800" u="none" strike="noStrike" cap="none"/>
                    </a:p>
                  </a:txBody>
                  <a:tcPr marL="91450" marR="101600" marT="101600" marB="1016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150"/>
                        <a:buFont typeface="Roboto"/>
                        <a:buNone/>
                      </a:pPr>
                      <a:r>
                        <a:rPr lang="pt-BR" sz="1150" b="1" i="0" u="none" strike="noStrike" cap="none">
                          <a:solidFill>
                            <a:srgbClr val="40404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Eliminação de falhas manuais em processos fiscais complexos.</a:t>
                      </a:r>
                      <a:endParaRPr sz="1800" u="none" strike="noStrike" cap="none"/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150"/>
                        <a:buFont typeface="Roboto"/>
                        <a:buNone/>
                      </a:pPr>
                      <a:r>
                        <a:rPr lang="pt-BR" sz="1150" b="1" i="0" u="none" strike="noStrike" cap="none">
                          <a:solidFill>
                            <a:srgbClr val="40404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Diminuição de multas por incorreções (ex.: CFOP, ICMS).</a:t>
                      </a:r>
                      <a:endParaRPr sz="1800" u="none" strike="noStrike" cap="none"/>
                    </a:p>
                  </a:txBody>
                  <a:tcPr marL="101600" marR="101600" marT="101600" marB="10160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150"/>
                        <a:buFont typeface="Roboto"/>
                        <a:buNone/>
                      </a:pPr>
                      <a:r>
                        <a:rPr lang="pt-BR" sz="1150" b="0" i="0" u="none" strike="noStrike" cap="none">
                          <a:solidFill>
                            <a:srgbClr val="40404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Conformidade Automatizada</a:t>
                      </a:r>
                      <a:endParaRPr sz="1800" u="none" strike="noStrike" cap="none"/>
                    </a:p>
                  </a:txBody>
                  <a:tcPr marL="91450" marR="101600" marT="101600" marB="1016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150"/>
                        <a:buFont typeface="Roboto"/>
                        <a:buNone/>
                      </a:pPr>
                      <a:r>
                        <a:rPr lang="pt-BR" sz="1150" b="1" i="0" u="none" strike="noStrike" cap="none">
                          <a:solidFill>
                            <a:srgbClr val="40404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Atualização em tempo real das mudanças na legislação (ex.: tributos estaduais).</a:t>
                      </a:r>
                      <a:endParaRPr sz="1800" u="none" strike="noStrike" cap="none"/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150"/>
                        <a:buFont typeface="Roboto"/>
                        <a:buNone/>
                      </a:pPr>
                      <a:r>
                        <a:rPr lang="pt-BR" sz="1150" b="1" i="0" u="none" strike="noStrike" cap="none">
                          <a:solidFill>
                            <a:srgbClr val="40404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Evita penalidades da Receita Federal e SEFAZ.</a:t>
                      </a:r>
                      <a:endParaRPr sz="1800" u="none" strike="noStrike" cap="none"/>
                    </a:p>
                  </a:txBody>
                  <a:tcPr marL="101600" marR="101600" marT="101600" marB="10160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150"/>
                        <a:buFont typeface="Roboto"/>
                        <a:buNone/>
                      </a:pPr>
                      <a:r>
                        <a:rPr lang="pt-BR" sz="1150" b="0" i="0" u="none" strike="noStrike" cap="none">
                          <a:solidFill>
                            <a:srgbClr val="40404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Economia de Tempo</a:t>
                      </a:r>
                      <a:endParaRPr sz="1800" u="none" strike="noStrike" cap="none"/>
                    </a:p>
                  </a:txBody>
                  <a:tcPr marL="91450" marR="101600" marT="101600" marB="1016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150"/>
                        <a:buFont typeface="Roboto"/>
                        <a:buNone/>
                      </a:pPr>
                      <a:r>
                        <a:rPr lang="pt-BR" sz="1150" b="1" i="0" u="none" strike="noStrike" cap="none">
                          <a:solidFill>
                            <a:srgbClr val="40404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Processamento de documentos fiscais 80% mais rápido.</a:t>
                      </a:r>
                      <a:endParaRPr sz="1800" u="none" strike="noStrike" cap="none"/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150"/>
                        <a:buFont typeface="Roboto"/>
                        <a:buNone/>
                      </a:pPr>
                      <a:r>
                        <a:rPr lang="pt-BR" sz="1150" b="1" i="0" u="none" strike="noStrike" cap="none">
                          <a:solidFill>
                            <a:srgbClr val="40404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Equipes focadas em análise estratégica, não em digitação.</a:t>
                      </a:r>
                      <a:endParaRPr sz="1800" u="none" strike="noStrike" cap="none"/>
                    </a:p>
                  </a:txBody>
                  <a:tcPr marL="101600" marR="101600" marT="101600" marB="10160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150"/>
                        <a:buFont typeface="Roboto"/>
                        <a:buNone/>
                      </a:pPr>
                      <a:r>
                        <a:rPr lang="pt-BR" sz="1150" b="0" i="0" u="none" strike="noStrike" cap="none">
                          <a:solidFill>
                            <a:srgbClr val="40404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Integração de Sistemas</a:t>
                      </a:r>
                      <a:endParaRPr sz="1800" u="none" strike="noStrike" cap="none"/>
                    </a:p>
                  </a:txBody>
                  <a:tcPr marL="91450" marR="101600" marT="101600" marB="1016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150"/>
                        <a:buFont typeface="Roboto"/>
                        <a:buNone/>
                      </a:pPr>
                      <a:r>
                        <a:rPr lang="pt-BR" sz="1150" b="1" i="0" u="none" strike="noStrike" cap="none">
                          <a:solidFill>
                            <a:srgbClr val="40404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Conexão direta com SPED, SEFAZ e ERPs (ex.: SAP, Totvs).</a:t>
                      </a:r>
                      <a:endParaRPr sz="1800" u="none" strike="noStrike" cap="none"/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150"/>
                        <a:buFont typeface="Roboto"/>
                        <a:buNone/>
                      </a:pPr>
                      <a:r>
                        <a:rPr lang="pt-BR" sz="1150" b="1" i="0" u="none" strike="noStrike" cap="none">
                          <a:solidFill>
                            <a:srgbClr val="40404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Dados sincronizados sem retrabalho.</a:t>
                      </a:r>
                      <a:endParaRPr sz="1800" u="none" strike="noStrike" cap="none"/>
                    </a:p>
                  </a:txBody>
                  <a:tcPr marL="101600" marR="101600" marT="101600" marB="10160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150"/>
                        <a:buFont typeface="Roboto"/>
                        <a:buNone/>
                      </a:pPr>
                      <a:r>
                        <a:rPr lang="pt-BR" sz="1150" b="0" i="0" u="none" strike="noStrike" cap="none">
                          <a:solidFill>
                            <a:srgbClr val="40404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Custos Operacionais</a:t>
                      </a:r>
                      <a:endParaRPr sz="1800" u="none" strike="noStrike" cap="none"/>
                    </a:p>
                  </a:txBody>
                  <a:tcPr marL="91450" marR="101600" marT="101600" marB="1016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150"/>
                        <a:buFont typeface="Roboto"/>
                        <a:buNone/>
                      </a:pPr>
                      <a:r>
                        <a:rPr lang="pt-BR" sz="1150" b="1" i="0" u="none" strike="noStrike" cap="none">
                          <a:solidFill>
                            <a:srgbClr val="40404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Redução de até 40% com processos manuais.</a:t>
                      </a:r>
                      <a:endParaRPr sz="1800" u="none" strike="noStrike" cap="none"/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150"/>
                        <a:buFont typeface="Roboto"/>
                        <a:buNone/>
                      </a:pPr>
                      <a:r>
                        <a:rPr lang="pt-BR" sz="1150" b="1" i="0" u="none" strike="noStrike" cap="none">
                          <a:solidFill>
                            <a:srgbClr val="40404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ROI rápido (em média 18 meses para PMEs).</a:t>
                      </a:r>
                      <a:endParaRPr sz="1800" u="none" strike="noStrike" cap="none"/>
                    </a:p>
                  </a:txBody>
                  <a:tcPr marL="101600" marR="101600" marT="101600" marB="101600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150"/>
                        <a:buFont typeface="Roboto"/>
                        <a:buNone/>
                      </a:pPr>
                      <a:r>
                        <a:rPr lang="pt-BR" sz="1150" b="0" i="0" u="none" strike="noStrike" cap="none">
                          <a:solidFill>
                            <a:srgbClr val="40404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Segurança de Dados</a:t>
                      </a:r>
                      <a:endParaRPr sz="1800" u="none" strike="noStrike" cap="none"/>
                    </a:p>
                  </a:txBody>
                  <a:tcPr marL="91450" marR="101600" marT="101600" marB="1016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150"/>
                        <a:buFont typeface="Roboto"/>
                        <a:buNone/>
                      </a:pPr>
                      <a:r>
                        <a:rPr lang="pt-BR" sz="1150" b="1" i="0" u="none" strike="noStrike" cap="none">
                          <a:solidFill>
                            <a:srgbClr val="40404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Armazenamento em nuvem com criptografia e backup automático.</a:t>
                      </a:r>
                      <a:endParaRPr sz="1800" u="none" strike="noStrike" cap="none"/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04040"/>
                        </a:buClr>
                        <a:buSzPts val="1150"/>
                        <a:buFont typeface="Roboto"/>
                        <a:buNone/>
                      </a:pPr>
                      <a:r>
                        <a:rPr lang="pt-BR" sz="1150" b="1" i="0" u="none" strike="noStrike" cap="none">
                          <a:solidFill>
                            <a:srgbClr val="40404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Proteção contra perdas e auditorias facilitadas.</a:t>
                      </a:r>
                      <a:endParaRPr sz="1800" u="none" strike="noStrike" cap="none"/>
                    </a:p>
                  </a:txBody>
                  <a:tcPr marL="101600" marR="101600" marT="101600" marB="101600"/>
                </a:tc>
              </a:tr>
            </a:tbl>
          </a:graphicData>
        </a:graphic>
      </p:graphicFrame>
      <p:sp>
        <p:nvSpPr>
          <p:cNvPr id="182" name="Google Shape;182;p6"/>
          <p:cNvSpPr txBox="1"/>
          <p:nvPr/>
        </p:nvSpPr>
        <p:spPr>
          <a:xfrm>
            <a:off x="520700" y="5500500"/>
            <a:ext cx="6094378" cy="774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None/>
            </a:pPr>
            <a:r>
              <a:rPr lang="pt-BR" sz="1200" b="1" i="0" u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Fonte: </a:t>
            </a:r>
            <a:r>
              <a:rPr lang="pt-BR" sz="1200" b="1" i="0" u="sng" strike="noStrike">
                <a:solidFill>
                  <a:srgbClr val="3B82F6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Thomson Reuters (2024)</a:t>
            </a:r>
            <a:r>
              <a:rPr lang="pt-BR" sz="1200" b="1" i="0" u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/>
              <a:t>Indicadores históricos</a:t>
            </a:r>
            <a:endParaRPr/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770" y="2012061"/>
            <a:ext cx="6105525" cy="43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7"/>
          <p:cNvSpPr txBox="1"/>
          <p:nvPr/>
        </p:nvSpPr>
        <p:spPr>
          <a:xfrm>
            <a:off x="6522295" y="2012061"/>
            <a:ext cx="5669705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análise mostra uma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correlação positiva entre o aumento da automação e a eficiência dos processos fiscais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automação é uma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resposta necessária ao aumento do volume de NF-e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sendo crucial para manter a acuracidade e agilidade.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redução drástica nos erros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ganhos de tempo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mostram ganhos operacionais concretos.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curva de adoção reflete não só uma tendência tecnológica, mas também uma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exigência sistêmica para a sustentabilidade fiscal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a mitigação de riscos.</a:t>
            </a:r>
            <a:endParaRPr/>
          </a:p>
        </p:txBody>
      </p:sp>
      <p:sp>
        <p:nvSpPr>
          <p:cNvPr id="190" name="Google Shape;190;p7"/>
          <p:cNvSpPr txBox="1"/>
          <p:nvPr/>
        </p:nvSpPr>
        <p:spPr>
          <a:xfrm>
            <a:off x="6522295" y="3763499"/>
            <a:ext cx="566970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automação fiscal não é mais opcional — ela responde a uma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pressão estrutural do sistema tributário brasileiro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hipercomplexo, dinâmico e fiscalizador. O dado mais alarmante é que, mesmo em 2024, 32% das empresas ainda não automatizaram. Isso revela um campo fértil para políticas públicas, educação fiscal e soluções acessíveis a pequenas e médias empresas (PMEs), que provavelmente compõem a maior parte desse atraso.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/>
              <a:t>Fontes dos indicadores</a:t>
            </a:r>
            <a:endParaRPr/>
          </a:p>
        </p:txBody>
      </p:sp>
      <p:sp>
        <p:nvSpPr>
          <p:cNvPr id="196" name="Google Shape;196;p8"/>
          <p:cNvSpPr txBox="1"/>
          <p:nvPr/>
        </p:nvSpPr>
        <p:spPr>
          <a:xfrm>
            <a:off x="515112" y="1709928"/>
            <a:ext cx="9854573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76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Portal Nacional da Nota Fiscal Eletrônica – SEFAZ Nacional</a:t>
            </a:r>
            <a:b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‣ Volume histórico de NF-e, número de emissores e dados agregados.</a:t>
            </a:r>
            <a:b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🔗 https://www.nfe.fazenda.gov.br/portal</a:t>
            </a:r>
            <a:b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76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Bonetti &amp; Associados – Especialistas em Legislação Tributária</a:t>
            </a:r>
            <a:b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‣ Indicadores sobre a adesão municipal ao padrão nacional da NFS-e, abrangência e cobertura populacional.</a:t>
            </a:r>
            <a:b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🔗</a:t>
            </a:r>
            <a:r>
              <a:rPr lang="pt-BR" sz="1200" b="0" i="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r>
              <a:rPr lang="pt-BR" sz="1200" b="0" i="0" u="sng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https://bonetti.com.br</a:t>
            </a:r>
            <a:r>
              <a:rPr lang="pt-BR" sz="1200" b="0" i="0" u="sng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/>
            </a:r>
            <a:br>
              <a:rPr lang="pt-BR" sz="1200" b="0" i="0" u="sng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</a:br>
            <a:r>
              <a:rPr lang="pt-BR" sz="1200" b="0" i="0" u="sng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/>
            </a:r>
            <a:br>
              <a:rPr lang="pt-BR" sz="1200" b="0" i="0" u="sng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</a:br>
            <a:endParaRPr sz="12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76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Portal Contábeis</a:t>
            </a:r>
            <a:b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‣ Dados sobre a obrigatoriedade da NFS-e nacional e sua adoção pelas capitais.</a:t>
            </a:r>
            <a:b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🔗 https://www.contabeis.com.br/noticias/61045/nfse-1000-municipios-aderem-ao-modelo-nacional/</a:t>
            </a:r>
            <a:b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76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Jornal do Comércio RS</a:t>
            </a:r>
            <a:b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‣ Artigos sobre os impactos operacionais e legais da NFS-e e automação fiscal.</a:t>
            </a:r>
            <a:b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🔗</a:t>
            </a: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https://www.jornaldocomercio.com/</a:t>
            </a:r>
            <a:endParaRPr sz="1200" u="sng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sng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u="sng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sng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76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arXiv.org – Repositório científico aberto</a:t>
            </a:r>
            <a:b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‣ Estudo técnico sobre uso de aprendizado de máquina (ML) e RPA/OCR para leitura e classificação de documentos fiscais.</a:t>
            </a:r>
            <a:b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🔗</a:t>
            </a:r>
            <a:r>
              <a:rPr lang="pt-BR" sz="1200" b="0" i="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 </a:t>
            </a:r>
            <a:r>
              <a:rPr lang="pt-BR" sz="1200" b="0" i="0" u="sng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https://arxiv.org/abs/2408.02656</a:t>
            </a:r>
            <a:r>
              <a:rPr lang="pt-BR" sz="1200" b="0" i="0" u="sng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/>
            </a:r>
            <a:br>
              <a:rPr lang="pt-BR" sz="1200" b="0" i="0" u="sng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</a:br>
            <a:r>
              <a:rPr lang="pt-BR" sz="1200" b="0" i="0" u="sng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/>
            </a:r>
            <a:br>
              <a:rPr lang="pt-BR" sz="1200" b="0" i="0" u="sng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</a:br>
            <a:endParaRPr sz="12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76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Estudos de mercado e benchmarkings privados:</a:t>
            </a:r>
            <a:b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‣ Thomson Reuters, Sovos, Synchro, Arquivei, NFe.io, EY (Ernst &amp; Young), Deloitte.</a:t>
            </a:r>
            <a:b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‣ Esses estudos oferecem dados sobre: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 médio manual vs automatizado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Redução de erros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Adoção de RPA + IA em processos fiscais e contábeis</a:t>
            </a:r>
            <a:b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76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Gartner – RPA in Finance &amp; Accounting (2022–2024)</a:t>
            </a:r>
            <a:b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2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‣ Estimativas sobre ROI, tempo de retorno e ganho de eficiência com automação em processos tributários.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/>
          <p:nvPr/>
        </p:nvSpPr>
        <p:spPr>
          <a:xfrm>
            <a:off x="517869" y="508090"/>
            <a:ext cx="11153214" cy="149279"/>
          </a:xfrm>
          <a:custGeom>
            <a:avLst/>
            <a:gdLst/>
            <a:ahLst/>
            <a:cxnLst/>
            <a:rect l="l" t="t" r="r" b="b"/>
            <a:pathLst>
              <a:path w="8085002" h="149279" extrusionOk="0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 txBox="1">
            <a:spLocks noGrp="1"/>
          </p:cNvSpPr>
          <p:nvPr>
            <p:ph type="title"/>
          </p:nvPr>
        </p:nvSpPr>
        <p:spPr>
          <a:xfrm>
            <a:off x="521208" y="978408"/>
            <a:ext cx="5020056" cy="16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da Solução (TO-BE)</a:t>
            </a:r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517867" y="508090"/>
            <a:ext cx="5020056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6166463" y="611650"/>
            <a:ext cx="5504688" cy="4571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9" descr="Ilustração 3D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-1" b="6738"/>
          <a:stretch/>
        </p:blipFill>
        <p:spPr>
          <a:xfrm>
            <a:off x="517867" y="2834640"/>
            <a:ext cx="5020056" cy="351129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9"/>
          <p:cNvSpPr txBox="1">
            <a:spLocks noGrp="1"/>
          </p:cNvSpPr>
          <p:nvPr>
            <p:ph type="body" idx="2"/>
          </p:nvPr>
        </p:nvSpPr>
        <p:spPr>
          <a:xfrm>
            <a:off x="6163056" y="978408"/>
            <a:ext cx="5504688" cy="5367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/>
              <a:t>Automatização do Processo</a:t>
            </a:r>
            <a:endParaRPr/>
          </a:p>
          <a:p>
            <a:pPr marL="0" lvl="1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A proposta visa automatizar a gestão de notas fiscais eletrônicas, reduzindo a carga manual sobre as equipes.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/>
              <a:t>Aumento da Eficiência</a:t>
            </a:r>
            <a:endParaRPr/>
          </a:p>
          <a:p>
            <a:pPr marL="0" lvl="1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Com a automação, espera-se um aumento significativo na eficiência operacional, permitindo processos mais rápidos e precisos.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/>
              <a:t>Redução de Erros</a:t>
            </a:r>
            <a:endParaRPr/>
          </a:p>
          <a:p>
            <a:pPr marL="0" lvl="1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A implementação do sistema busca minimizar erros humanos, assegurando precisão nas notas fiscais eletrônicas.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b="1"/>
              <a:t>Foco em Atividades Estratégicas</a:t>
            </a:r>
            <a:endParaRPr/>
          </a:p>
          <a:p>
            <a:pPr marL="0" lvl="1" indent="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/>
              <a:t>A automação permitirá que as empresas concentrem seus esforços em tarefas mais estratégicas e de alto valor.</a:t>
            </a:r>
            <a:endParaRPr/>
          </a:p>
        </p:txBody>
      </p:sp>
      <p:pic>
        <p:nvPicPr>
          <p:cNvPr id="209" name="Google Shape;20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78872" y="59468"/>
            <a:ext cx="490622" cy="492714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rgbClr val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staltVTI">
  <a:themeElements>
    <a:clrScheme name="Gestalt">
      <a:dk1>
        <a:srgbClr val="000000"/>
      </a:dk1>
      <a:lt1>
        <a:srgbClr val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1593</Words>
  <Application>Microsoft Office PowerPoint</Application>
  <PresentationFormat>Personalizar</PresentationFormat>
  <Paragraphs>185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Roboto</vt:lpstr>
      <vt:lpstr>Bierstadt</vt:lpstr>
      <vt:lpstr>GestaltVTI</vt:lpstr>
      <vt:lpstr>GestaltVTI</vt:lpstr>
      <vt:lpstr>Automatização da Gestão de Notas Fiscais Eletrônicas em Empresas Brasileiras</vt:lpstr>
      <vt:lpstr>O Projeto – Grupo 8</vt:lpstr>
      <vt:lpstr>Contexto de negócio</vt:lpstr>
      <vt:lpstr>Cenário Atual (AS-IS)</vt:lpstr>
      <vt:lpstr>Desafios</vt:lpstr>
      <vt:lpstr>Benefícios</vt:lpstr>
      <vt:lpstr>Indicadores históricos</vt:lpstr>
      <vt:lpstr>Fontes dos indicadores</vt:lpstr>
      <vt:lpstr>Objetivo da Solução (TO-BE)</vt:lpstr>
      <vt:lpstr>Público alvo</vt:lpstr>
      <vt:lpstr>Estratégia de Solução</vt:lpstr>
      <vt:lpstr>Escopo Funcional: Captura</vt:lpstr>
      <vt:lpstr>Escopo Funcional: Classificação</vt:lpstr>
      <vt:lpstr>Escopo Funcional: Armazenamento</vt:lpstr>
      <vt:lpstr>Escopo Funcional Adicional</vt:lpstr>
      <vt:lpstr>Monitoramento</vt:lpstr>
      <vt:lpstr>Validação e Alertas</vt:lpstr>
      <vt:lpstr>Relatórios e Intervenção</vt:lpstr>
      <vt:lpstr>Arquitetura da Solução </vt:lpstr>
      <vt:lpstr>Diagrama da Solução</vt:lpstr>
      <vt:lpstr>Conclusão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Automatização da Gestão de Notas Fiscais Eletrônicas em Empresas Brasileiras</dc:title>
  <dc:creator>Odara Lima</dc:creator>
  <cp:lastModifiedBy>pedro.jesus</cp:lastModifiedBy>
  <cp:revision>1</cp:revision>
  <dcterms:created xsi:type="dcterms:W3CDTF">2025-06-07T12:23:45Z</dcterms:created>
  <dcterms:modified xsi:type="dcterms:W3CDTF">2025-10-29T18:56:45Z</dcterms:modified>
</cp:coreProperties>
</file>