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jQ1XivLkz2Sdaj9fttV9mnWkd+Z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Relationship Id="rId9" Type="http://schemas.openxmlformats.org/officeDocument/2006/relationships/image" Target="../media/image8.png"/><Relationship Id="rId5" Type="http://schemas.openxmlformats.org/officeDocument/2006/relationships/image" Target="../media/image1.png"/><Relationship Id="rId6" Type="http://schemas.openxmlformats.org/officeDocument/2006/relationships/image" Target="../media/image18.png"/><Relationship Id="rId7" Type="http://schemas.openxmlformats.org/officeDocument/2006/relationships/image" Target="../media/image3.png"/><Relationship Id="rId8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6.png"/><Relationship Id="rId6" Type="http://schemas.openxmlformats.org/officeDocument/2006/relationships/image" Target="../media/image24.png"/><Relationship Id="rId7" Type="http://schemas.openxmlformats.org/officeDocument/2006/relationships/image" Target="../media/image11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B6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0" y="8629795"/>
            <a:ext cx="8597106" cy="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"/>
          <p:cNvSpPr/>
          <p:nvPr/>
        </p:nvSpPr>
        <p:spPr>
          <a:xfrm>
            <a:off x="225781" y="1833512"/>
            <a:ext cx="8399900" cy="6796283"/>
          </a:xfrm>
          <a:custGeom>
            <a:rect b="b" l="l" r="r" t="t"/>
            <a:pathLst>
              <a:path extrusionOk="0" h="6796283" w="8399900">
                <a:moveTo>
                  <a:pt x="0" y="0"/>
                </a:moveTo>
                <a:lnTo>
                  <a:pt x="8399901" y="0"/>
                </a:lnTo>
                <a:lnTo>
                  <a:pt x="8399901" y="6796283"/>
                </a:lnTo>
                <a:lnTo>
                  <a:pt x="0" y="67962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Google Shape;86;p1"/>
          <p:cNvCxnSpPr/>
          <p:nvPr/>
        </p:nvCxnSpPr>
        <p:spPr>
          <a:xfrm rot="-5400000">
            <a:off x="15105896" y="1823951"/>
            <a:ext cx="3647902" cy="0"/>
          </a:xfrm>
          <a:prstGeom prst="straightConnector1">
            <a:avLst/>
          </a:prstGeom>
          <a:noFill/>
          <a:ln cap="flat" cmpd="sng" w="38100">
            <a:solidFill>
              <a:srgbClr val="09659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" name="Google Shape;87;p1"/>
          <p:cNvSpPr/>
          <p:nvPr/>
        </p:nvSpPr>
        <p:spPr>
          <a:xfrm>
            <a:off x="16244671" y="8243671"/>
            <a:ext cx="1014629" cy="1014629"/>
          </a:xfrm>
          <a:custGeom>
            <a:rect b="b" l="l" r="r" t="t"/>
            <a:pathLst>
              <a:path extrusionOk="0" h="812800" w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7925" r="-7273" t="-34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9079606" y="4315022"/>
            <a:ext cx="8953424" cy="19543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60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NOTTAS:</a:t>
            </a:r>
            <a:endParaRPr/>
          </a:p>
          <a:p>
            <a:pPr indent="0" lvl="0" marL="0" marR="0" rtl="0" algn="l">
              <a:lnSpc>
                <a:spcPct val="139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6">
                <a:solidFill>
                  <a:srgbClr val="052B42"/>
                </a:solidFill>
                <a:latin typeface="Arial"/>
                <a:ea typeface="Arial"/>
                <a:cs typeface="Arial"/>
                <a:sym typeface="Arial"/>
              </a:rPr>
              <a:t>SEU AGENTE FISCAL AUTÔNOMO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9144000" y="6362273"/>
            <a:ext cx="6481899" cy="4826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3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Transformando burocracia em inteligência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7463938" y="132765"/>
            <a:ext cx="3231335" cy="452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30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BFBFB"/>
                </a:solidFill>
                <a:latin typeface="Arial"/>
                <a:ea typeface="Arial"/>
                <a:cs typeface="Arial"/>
                <a:sym typeface="Arial"/>
              </a:rPr>
              <a:t>PITCH DECK - GRUPO 8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"/>
          <p:cNvGrpSpPr/>
          <p:nvPr/>
        </p:nvGrpSpPr>
        <p:grpSpPr>
          <a:xfrm>
            <a:off x="1299686" y="1934823"/>
            <a:ext cx="5694488" cy="3847963"/>
            <a:chOff x="0" y="-95250"/>
            <a:chExt cx="1499783" cy="1013455"/>
          </a:xfrm>
        </p:grpSpPr>
        <p:sp>
          <p:nvSpPr>
            <p:cNvPr id="96" name="Google Shape;96;p2"/>
            <p:cNvSpPr/>
            <p:nvPr/>
          </p:nvSpPr>
          <p:spPr>
            <a:xfrm>
              <a:off x="0" y="0"/>
              <a:ext cx="1499783" cy="918205"/>
            </a:xfrm>
            <a:custGeom>
              <a:rect b="b" l="l" r="r" t="t"/>
              <a:pathLst>
                <a:path extrusionOk="0" h="918205" w="1499783">
                  <a:moveTo>
                    <a:pt x="0" y="0"/>
                  </a:moveTo>
                  <a:lnTo>
                    <a:pt x="1499783" y="0"/>
                  </a:lnTo>
                  <a:lnTo>
                    <a:pt x="1499783" y="918205"/>
                  </a:lnTo>
                  <a:lnTo>
                    <a:pt x="0" y="918205"/>
                  </a:lnTo>
                  <a:close/>
                </a:path>
              </a:pathLst>
            </a:custGeom>
            <a:solidFill>
              <a:srgbClr val="FFFFFF"/>
            </a:solidFill>
            <a:ln cap="sq" cmpd="sng" w="38100">
              <a:solidFill>
                <a:srgbClr val="38B6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 txBox="1"/>
            <p:nvPr/>
          </p:nvSpPr>
          <p:spPr>
            <a:xfrm>
              <a:off x="0" y="-95250"/>
              <a:ext cx="1499783" cy="1013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" name="Google Shape;98;p2"/>
          <p:cNvGrpSpPr/>
          <p:nvPr/>
        </p:nvGrpSpPr>
        <p:grpSpPr>
          <a:xfrm>
            <a:off x="1299686" y="5678309"/>
            <a:ext cx="5694488" cy="3847963"/>
            <a:chOff x="0" y="-95250"/>
            <a:chExt cx="1499783" cy="1013455"/>
          </a:xfrm>
        </p:grpSpPr>
        <p:sp>
          <p:nvSpPr>
            <p:cNvPr id="99" name="Google Shape;99;p2"/>
            <p:cNvSpPr/>
            <p:nvPr/>
          </p:nvSpPr>
          <p:spPr>
            <a:xfrm>
              <a:off x="0" y="0"/>
              <a:ext cx="1499783" cy="918205"/>
            </a:xfrm>
            <a:custGeom>
              <a:rect b="b" l="l" r="r" t="t"/>
              <a:pathLst>
                <a:path extrusionOk="0" h="918205" w="1499783">
                  <a:moveTo>
                    <a:pt x="0" y="0"/>
                  </a:moveTo>
                  <a:lnTo>
                    <a:pt x="1499783" y="0"/>
                  </a:lnTo>
                  <a:lnTo>
                    <a:pt x="1499783" y="918205"/>
                  </a:lnTo>
                  <a:lnTo>
                    <a:pt x="0" y="918205"/>
                  </a:lnTo>
                  <a:close/>
                </a:path>
              </a:pathLst>
            </a:custGeom>
            <a:solidFill>
              <a:srgbClr val="38B6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 txBox="1"/>
            <p:nvPr/>
          </p:nvSpPr>
          <p:spPr>
            <a:xfrm>
              <a:off x="0" y="-95250"/>
              <a:ext cx="1499783" cy="10134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920968" y="3331092"/>
            <a:ext cx="6451923" cy="2250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3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Perda de tempo na consulta manual.</a:t>
            </a:r>
            <a:endParaRPr/>
          </a:p>
          <a:p>
            <a:pPr indent="0" lvl="0" marL="0" marR="0" rtl="0" algn="ctr">
              <a:lnSpc>
                <a:spcPct val="183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Erros e inconsistências frequentes.</a:t>
            </a:r>
            <a:endParaRPr/>
          </a:p>
          <a:p>
            <a:pPr indent="0" lvl="0" marL="0" marR="0" rtl="0" algn="ctr">
              <a:lnSpc>
                <a:spcPct val="183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Risco de multas por inconformidade.</a:t>
            </a:r>
            <a:endParaRPr/>
          </a:p>
          <a:p>
            <a:pPr indent="0" lvl="0" marL="0" marR="0" rtl="0" algn="ctr">
              <a:lnSpc>
                <a:spcPct val="183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Dificuldade na organização de dados.</a:t>
            </a:r>
            <a:endParaRPr/>
          </a:p>
          <a:p>
            <a:pPr indent="0" lvl="0" marL="0" marR="0" rtl="0" algn="ctr">
              <a:lnSpc>
                <a:spcPct val="183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8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7895734" y="2611714"/>
            <a:ext cx="8830833" cy="6342144"/>
          </a:xfrm>
          <a:custGeom>
            <a:rect b="b" l="l" r="r" t="t"/>
            <a:pathLst>
              <a:path extrusionOk="0" h="6342144" w="8830833">
                <a:moveTo>
                  <a:pt x="0" y="0"/>
                </a:moveTo>
                <a:lnTo>
                  <a:pt x="8830833" y="0"/>
                </a:lnTo>
                <a:lnTo>
                  <a:pt x="8830833" y="6342144"/>
                </a:lnTo>
                <a:lnTo>
                  <a:pt x="0" y="63421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299686" y="471232"/>
            <a:ext cx="12604172" cy="837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PROBLEMA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2369950" y="2584593"/>
            <a:ext cx="4259450" cy="399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45">
                <a:solidFill>
                  <a:srgbClr val="38B6FF"/>
                </a:solidFill>
                <a:latin typeface="Arial"/>
                <a:ea typeface="Arial"/>
                <a:cs typeface="Arial"/>
                <a:sym typeface="Arial"/>
              </a:rPr>
              <a:t>PRINCIPAIS DESAFIOS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2509521" y="6411436"/>
            <a:ext cx="3736839" cy="4059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45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IMPACTO NEGATIVO</a:t>
            </a:r>
            <a:endParaRPr/>
          </a:p>
        </p:txBody>
      </p:sp>
      <p:sp>
        <p:nvSpPr>
          <p:cNvPr id="106" name="Google Shape;106;p2"/>
          <p:cNvSpPr txBox="1"/>
          <p:nvPr/>
        </p:nvSpPr>
        <p:spPr>
          <a:xfrm>
            <a:off x="2047498" y="7007516"/>
            <a:ext cx="4198863" cy="2250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3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8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Aumento de custos operacionais.</a:t>
            </a:r>
            <a:endParaRPr/>
          </a:p>
          <a:p>
            <a:pPr indent="0" lvl="0" marL="0" marR="0" rtl="0" algn="ctr">
              <a:lnSpc>
                <a:spcPct val="183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8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Falta de visão gerencial precisa.</a:t>
            </a:r>
            <a:endParaRPr/>
          </a:p>
          <a:p>
            <a:pPr indent="0" lvl="0" marL="0" marR="0" rtl="0" algn="ctr">
              <a:lnSpc>
                <a:spcPct val="183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8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Exposição a riscos fiscais.</a:t>
            </a:r>
            <a:endParaRPr/>
          </a:p>
          <a:p>
            <a:pPr indent="0" lvl="0" marL="0" marR="0" rtl="0" algn="ctr">
              <a:lnSpc>
                <a:spcPct val="183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87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Desperdício de recursos humanos.</a:t>
            </a:r>
            <a:endParaRPr/>
          </a:p>
          <a:p>
            <a:pPr indent="0" lvl="0" marL="0" marR="0" rtl="0" algn="ctr">
              <a:lnSpc>
                <a:spcPct val="183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87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299686" y="1242376"/>
            <a:ext cx="15629039" cy="491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Desafios na gestão de notas fiscais e conformidade fiscal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3"/>
          <p:cNvGrpSpPr/>
          <p:nvPr/>
        </p:nvGrpSpPr>
        <p:grpSpPr>
          <a:xfrm>
            <a:off x="12171006" y="5831521"/>
            <a:ext cx="5230329" cy="3426779"/>
            <a:chOff x="0" y="-95250"/>
            <a:chExt cx="1377535" cy="902526"/>
          </a:xfrm>
        </p:grpSpPr>
        <p:sp>
          <p:nvSpPr>
            <p:cNvPr id="113" name="Google Shape;113;p3"/>
            <p:cNvSpPr/>
            <p:nvPr/>
          </p:nvSpPr>
          <p:spPr>
            <a:xfrm>
              <a:off x="0" y="0"/>
              <a:ext cx="1377535" cy="807276"/>
            </a:xfrm>
            <a:custGeom>
              <a:rect b="b" l="l" r="r" t="t"/>
              <a:pathLst>
                <a:path extrusionOk="0" h="807276" w="1377535">
                  <a:moveTo>
                    <a:pt x="0" y="0"/>
                  </a:moveTo>
                  <a:lnTo>
                    <a:pt x="1377535" y="0"/>
                  </a:lnTo>
                  <a:lnTo>
                    <a:pt x="1377535" y="807276"/>
                  </a:lnTo>
                  <a:lnTo>
                    <a:pt x="0" y="8072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38B6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 txBox="1"/>
            <p:nvPr/>
          </p:nvSpPr>
          <p:spPr>
            <a:xfrm>
              <a:off x="0" y="-95250"/>
              <a:ext cx="1377535" cy="902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" name="Google Shape;115;p3"/>
          <p:cNvGrpSpPr/>
          <p:nvPr/>
        </p:nvGrpSpPr>
        <p:grpSpPr>
          <a:xfrm>
            <a:off x="6531102" y="5831521"/>
            <a:ext cx="5230329" cy="3426779"/>
            <a:chOff x="0" y="-95250"/>
            <a:chExt cx="1377535" cy="902526"/>
          </a:xfrm>
        </p:grpSpPr>
        <p:sp>
          <p:nvSpPr>
            <p:cNvPr id="116" name="Google Shape;116;p3"/>
            <p:cNvSpPr/>
            <p:nvPr/>
          </p:nvSpPr>
          <p:spPr>
            <a:xfrm>
              <a:off x="0" y="0"/>
              <a:ext cx="1377535" cy="807276"/>
            </a:xfrm>
            <a:custGeom>
              <a:rect b="b" l="l" r="r" t="t"/>
              <a:pathLst>
                <a:path extrusionOk="0" h="807276" w="1377535">
                  <a:moveTo>
                    <a:pt x="0" y="0"/>
                  </a:moveTo>
                  <a:lnTo>
                    <a:pt x="1377535" y="0"/>
                  </a:lnTo>
                  <a:lnTo>
                    <a:pt x="1377535" y="807276"/>
                  </a:lnTo>
                  <a:lnTo>
                    <a:pt x="0" y="8072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38B6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 txBox="1"/>
            <p:nvPr/>
          </p:nvSpPr>
          <p:spPr>
            <a:xfrm>
              <a:off x="0" y="-95250"/>
              <a:ext cx="1377535" cy="902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3"/>
          <p:cNvSpPr txBox="1"/>
          <p:nvPr/>
        </p:nvSpPr>
        <p:spPr>
          <a:xfrm>
            <a:off x="886665" y="478107"/>
            <a:ext cx="5618346" cy="829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93">
                <a:solidFill>
                  <a:srgbClr val="052B42"/>
                </a:solidFill>
                <a:latin typeface="Arial"/>
                <a:ea typeface="Arial"/>
                <a:cs typeface="Arial"/>
                <a:sym typeface="Arial"/>
              </a:rPr>
              <a:t>NOSSA SOLUÇÃO</a:t>
            </a:r>
            <a:endParaRPr/>
          </a:p>
        </p:txBody>
      </p:sp>
      <p:grpSp>
        <p:nvGrpSpPr>
          <p:cNvPr id="119" name="Google Shape;119;p3"/>
          <p:cNvGrpSpPr/>
          <p:nvPr/>
        </p:nvGrpSpPr>
        <p:grpSpPr>
          <a:xfrm>
            <a:off x="886665" y="5831521"/>
            <a:ext cx="5230329" cy="3426779"/>
            <a:chOff x="0" y="-95250"/>
            <a:chExt cx="1377535" cy="902526"/>
          </a:xfrm>
        </p:grpSpPr>
        <p:sp>
          <p:nvSpPr>
            <p:cNvPr id="120" name="Google Shape;120;p3"/>
            <p:cNvSpPr/>
            <p:nvPr/>
          </p:nvSpPr>
          <p:spPr>
            <a:xfrm>
              <a:off x="0" y="0"/>
              <a:ext cx="1377535" cy="807276"/>
            </a:xfrm>
            <a:custGeom>
              <a:rect b="b" l="l" r="r" t="t"/>
              <a:pathLst>
                <a:path extrusionOk="0" h="807276" w="1377535">
                  <a:moveTo>
                    <a:pt x="0" y="0"/>
                  </a:moveTo>
                  <a:lnTo>
                    <a:pt x="1377535" y="0"/>
                  </a:lnTo>
                  <a:lnTo>
                    <a:pt x="1377535" y="807276"/>
                  </a:lnTo>
                  <a:lnTo>
                    <a:pt x="0" y="8072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sq" cmpd="sng" w="38100">
              <a:solidFill>
                <a:srgbClr val="38B6FF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 txBox="1"/>
            <p:nvPr/>
          </p:nvSpPr>
          <p:spPr>
            <a:xfrm>
              <a:off x="0" y="-95250"/>
              <a:ext cx="1377535" cy="9025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3"/>
          <p:cNvSpPr txBox="1"/>
          <p:nvPr/>
        </p:nvSpPr>
        <p:spPr>
          <a:xfrm>
            <a:off x="1130889" y="6571381"/>
            <a:ext cx="4934560" cy="41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45">
                <a:solidFill>
                  <a:srgbClr val="38B6FF"/>
                </a:solidFill>
                <a:latin typeface="Arial"/>
                <a:ea typeface="Arial"/>
                <a:cs typeface="Arial"/>
                <a:sym typeface="Arial"/>
              </a:rPr>
              <a:t>Consulta e captura autônoma</a:t>
            </a:r>
            <a:endParaRPr b="1" sz="2445">
              <a:solidFill>
                <a:srgbClr val="38B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 txBox="1"/>
          <p:nvPr/>
        </p:nvSpPr>
        <p:spPr>
          <a:xfrm>
            <a:off x="7248030" y="6571381"/>
            <a:ext cx="4011736" cy="41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45">
                <a:solidFill>
                  <a:srgbClr val="38B6FF"/>
                </a:solidFill>
                <a:latin typeface="Arial"/>
                <a:ea typeface="Arial"/>
                <a:cs typeface="Arial"/>
                <a:sym typeface="Arial"/>
              </a:rPr>
              <a:t>Organização inteligente</a:t>
            </a:r>
            <a:endParaRPr b="1" sz="2445">
              <a:solidFill>
                <a:srgbClr val="38B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13168737" y="6571381"/>
            <a:ext cx="3346967" cy="412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45">
                <a:solidFill>
                  <a:srgbClr val="38B6FF"/>
                </a:solidFill>
                <a:latin typeface="Arial"/>
                <a:ea typeface="Arial"/>
                <a:cs typeface="Arial"/>
                <a:sym typeface="Arial"/>
              </a:rPr>
              <a:t>Alertas e relatórios</a:t>
            </a:r>
            <a:endParaRPr b="1" sz="2445">
              <a:solidFill>
                <a:srgbClr val="38B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1101152" y="7310812"/>
            <a:ext cx="4720200" cy="8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3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Interação direta  permitindo monitoramento contínuo de notas fiscais.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7140399" y="7310812"/>
            <a:ext cx="4011736" cy="1336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3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Classificação e armazenamento automático por tipo e status em pastas organizadas.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12333700" y="7310812"/>
            <a:ext cx="4720091" cy="13363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83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Avisos de duplicatas, rejeições, cancelamentos e criação de dashboards gerenciais em CSV/PDF.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886665" y="1413884"/>
            <a:ext cx="15629039" cy="4911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90">
                <a:solidFill>
                  <a:srgbClr val="052B42"/>
                </a:solidFill>
                <a:latin typeface="Arial"/>
                <a:ea typeface="Arial"/>
                <a:cs typeface="Arial"/>
                <a:sym typeface="Arial"/>
              </a:rPr>
              <a:t>Automação inteligente de acompanhamento de notas fiscais</a:t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1524481" y="3206280"/>
            <a:ext cx="3954697" cy="3063093"/>
          </a:xfrm>
          <a:custGeom>
            <a:rect b="b" l="l" r="r" t="t"/>
            <a:pathLst>
              <a:path extrusionOk="0" h="3063093" w="3954697">
                <a:moveTo>
                  <a:pt x="0" y="0"/>
                </a:moveTo>
                <a:lnTo>
                  <a:pt x="3954697" y="0"/>
                </a:lnTo>
                <a:lnTo>
                  <a:pt x="3954697" y="3063093"/>
                </a:lnTo>
                <a:lnTo>
                  <a:pt x="0" y="30630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7198618" y="3206280"/>
            <a:ext cx="3890764" cy="3063093"/>
          </a:xfrm>
          <a:custGeom>
            <a:rect b="b" l="l" r="r" t="t"/>
            <a:pathLst>
              <a:path extrusionOk="0" h="3063093" w="3890764">
                <a:moveTo>
                  <a:pt x="0" y="0"/>
                </a:moveTo>
                <a:lnTo>
                  <a:pt x="3890764" y="0"/>
                </a:lnTo>
                <a:lnTo>
                  <a:pt x="3890764" y="3063093"/>
                </a:lnTo>
                <a:lnTo>
                  <a:pt x="0" y="30630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12566598" y="3220233"/>
            <a:ext cx="4254295" cy="3063093"/>
          </a:xfrm>
          <a:custGeom>
            <a:rect b="b" l="l" r="r" t="t"/>
            <a:pathLst>
              <a:path extrusionOk="0" h="3063093" w="4254295">
                <a:moveTo>
                  <a:pt x="0" y="0"/>
                </a:moveTo>
                <a:lnTo>
                  <a:pt x="4254295" y="0"/>
                </a:lnTo>
                <a:lnTo>
                  <a:pt x="4254295" y="3063092"/>
                </a:lnTo>
                <a:lnTo>
                  <a:pt x="0" y="3063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4"/>
          <p:cNvGrpSpPr/>
          <p:nvPr/>
        </p:nvGrpSpPr>
        <p:grpSpPr>
          <a:xfrm>
            <a:off x="653972" y="2137613"/>
            <a:ext cx="3981875" cy="7299586"/>
            <a:chOff x="0" y="-95250"/>
            <a:chExt cx="1048724" cy="1922525"/>
          </a:xfrm>
        </p:grpSpPr>
        <p:sp>
          <p:nvSpPr>
            <p:cNvPr id="137" name="Google Shape;137;p4"/>
            <p:cNvSpPr/>
            <p:nvPr/>
          </p:nvSpPr>
          <p:spPr>
            <a:xfrm>
              <a:off x="0" y="0"/>
              <a:ext cx="1048724" cy="1827275"/>
            </a:xfrm>
            <a:custGeom>
              <a:rect b="b" l="l" r="r" t="t"/>
              <a:pathLst>
                <a:path extrusionOk="0" h="1827275" w="1048724">
                  <a:moveTo>
                    <a:pt x="0" y="0"/>
                  </a:moveTo>
                  <a:lnTo>
                    <a:pt x="1048724" y="0"/>
                  </a:lnTo>
                  <a:lnTo>
                    <a:pt x="1048724" y="1827275"/>
                  </a:lnTo>
                  <a:lnTo>
                    <a:pt x="0" y="1827275"/>
                  </a:lnTo>
                  <a:close/>
                </a:path>
              </a:pathLst>
            </a:custGeom>
            <a:solidFill>
              <a:srgbClr val="38B6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0" y="-95250"/>
              <a:ext cx="1048724" cy="1922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" name="Google Shape;139;p4"/>
          <p:cNvGrpSpPr/>
          <p:nvPr/>
        </p:nvGrpSpPr>
        <p:grpSpPr>
          <a:xfrm>
            <a:off x="4983552" y="2137613"/>
            <a:ext cx="3981875" cy="7299586"/>
            <a:chOff x="0" y="-95250"/>
            <a:chExt cx="1048724" cy="1922525"/>
          </a:xfrm>
        </p:grpSpPr>
        <p:sp>
          <p:nvSpPr>
            <p:cNvPr id="140" name="Google Shape;140;p4"/>
            <p:cNvSpPr/>
            <p:nvPr/>
          </p:nvSpPr>
          <p:spPr>
            <a:xfrm>
              <a:off x="0" y="0"/>
              <a:ext cx="1048724" cy="1827275"/>
            </a:xfrm>
            <a:custGeom>
              <a:rect b="b" l="l" r="r" t="t"/>
              <a:pathLst>
                <a:path extrusionOk="0" h="1827275" w="1048724">
                  <a:moveTo>
                    <a:pt x="0" y="0"/>
                  </a:moveTo>
                  <a:lnTo>
                    <a:pt x="1048724" y="0"/>
                  </a:lnTo>
                  <a:lnTo>
                    <a:pt x="1048724" y="1827275"/>
                  </a:lnTo>
                  <a:lnTo>
                    <a:pt x="0" y="1827275"/>
                  </a:lnTo>
                  <a:close/>
                </a:path>
              </a:pathLst>
            </a:custGeom>
            <a:solidFill>
              <a:srgbClr val="FFFFFF"/>
            </a:solidFill>
            <a:ln cap="sq" cmpd="sng" w="38100">
              <a:solidFill>
                <a:srgbClr val="FFDD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0" y="-95250"/>
              <a:ext cx="1048724" cy="1922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4"/>
          <p:cNvGrpSpPr/>
          <p:nvPr/>
        </p:nvGrpSpPr>
        <p:grpSpPr>
          <a:xfrm>
            <a:off x="9317853" y="2137613"/>
            <a:ext cx="3981875" cy="7299586"/>
            <a:chOff x="0" y="-95250"/>
            <a:chExt cx="1048724" cy="1922525"/>
          </a:xfrm>
        </p:grpSpPr>
        <p:sp>
          <p:nvSpPr>
            <p:cNvPr id="143" name="Google Shape;143;p4"/>
            <p:cNvSpPr/>
            <p:nvPr/>
          </p:nvSpPr>
          <p:spPr>
            <a:xfrm>
              <a:off x="0" y="0"/>
              <a:ext cx="1048724" cy="1827275"/>
            </a:xfrm>
            <a:custGeom>
              <a:rect b="b" l="l" r="r" t="t"/>
              <a:pathLst>
                <a:path extrusionOk="0" h="1827275" w="1048724">
                  <a:moveTo>
                    <a:pt x="0" y="0"/>
                  </a:moveTo>
                  <a:lnTo>
                    <a:pt x="1048724" y="0"/>
                  </a:lnTo>
                  <a:lnTo>
                    <a:pt x="1048724" y="1827275"/>
                  </a:lnTo>
                  <a:lnTo>
                    <a:pt x="0" y="1827275"/>
                  </a:lnTo>
                  <a:close/>
                </a:path>
              </a:pathLst>
            </a:custGeom>
            <a:solidFill>
              <a:srgbClr val="38B6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0" y="-95250"/>
              <a:ext cx="1048724" cy="1922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4"/>
          <p:cNvSpPr/>
          <p:nvPr/>
        </p:nvSpPr>
        <p:spPr>
          <a:xfrm>
            <a:off x="741512" y="6369809"/>
            <a:ext cx="357317" cy="361383"/>
          </a:xfrm>
          <a:custGeom>
            <a:rect b="b" l="l" r="r" t="t"/>
            <a:pathLst>
              <a:path extrusionOk="0" h="361383" w="357317">
                <a:moveTo>
                  <a:pt x="0" y="0"/>
                </a:moveTo>
                <a:lnTo>
                  <a:pt x="357317" y="0"/>
                </a:lnTo>
                <a:lnTo>
                  <a:pt x="357317" y="361382"/>
                </a:lnTo>
                <a:lnTo>
                  <a:pt x="0" y="3613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 txBox="1"/>
          <p:nvPr/>
        </p:nvSpPr>
        <p:spPr>
          <a:xfrm>
            <a:off x="14214128" y="6159480"/>
            <a:ext cx="2567776" cy="3580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8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 subtitle here</a:t>
            </a:r>
            <a:endParaRPr/>
          </a:p>
        </p:txBody>
      </p:sp>
      <p:sp>
        <p:nvSpPr>
          <p:cNvPr id="147" name="Google Shape;147;p4"/>
          <p:cNvSpPr txBox="1"/>
          <p:nvPr/>
        </p:nvSpPr>
        <p:spPr>
          <a:xfrm>
            <a:off x="14214128" y="6805910"/>
            <a:ext cx="2860787" cy="14959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30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9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pitch book, also called a Confidential Information Memorandum, is a marketing presentation </a:t>
            </a:r>
            <a:endParaRPr/>
          </a:p>
        </p:txBody>
      </p:sp>
      <p:grpSp>
        <p:nvGrpSpPr>
          <p:cNvPr id="148" name="Google Shape;148;p4"/>
          <p:cNvGrpSpPr/>
          <p:nvPr/>
        </p:nvGrpSpPr>
        <p:grpSpPr>
          <a:xfrm>
            <a:off x="13653584" y="2137613"/>
            <a:ext cx="3981875" cy="7299586"/>
            <a:chOff x="0" y="-95250"/>
            <a:chExt cx="1048724" cy="1922525"/>
          </a:xfrm>
        </p:grpSpPr>
        <p:sp>
          <p:nvSpPr>
            <p:cNvPr id="149" name="Google Shape;149;p4"/>
            <p:cNvSpPr/>
            <p:nvPr/>
          </p:nvSpPr>
          <p:spPr>
            <a:xfrm>
              <a:off x="0" y="0"/>
              <a:ext cx="1048724" cy="1827275"/>
            </a:xfrm>
            <a:custGeom>
              <a:rect b="b" l="l" r="r" t="t"/>
              <a:pathLst>
                <a:path extrusionOk="0" h="1827275" w="1048724">
                  <a:moveTo>
                    <a:pt x="0" y="0"/>
                  </a:moveTo>
                  <a:lnTo>
                    <a:pt x="1048724" y="0"/>
                  </a:lnTo>
                  <a:lnTo>
                    <a:pt x="1048724" y="1827275"/>
                  </a:lnTo>
                  <a:lnTo>
                    <a:pt x="0" y="1827275"/>
                  </a:lnTo>
                  <a:close/>
                </a:path>
              </a:pathLst>
            </a:custGeom>
            <a:solidFill>
              <a:srgbClr val="FFFFFF"/>
            </a:solidFill>
            <a:ln cap="sq" cmpd="sng" w="38100">
              <a:solidFill>
                <a:srgbClr val="FFDD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4"/>
            <p:cNvSpPr txBox="1"/>
            <p:nvPr/>
          </p:nvSpPr>
          <p:spPr>
            <a:xfrm>
              <a:off x="0" y="-95250"/>
              <a:ext cx="1048724" cy="19225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4"/>
          <p:cNvSpPr/>
          <p:nvPr/>
        </p:nvSpPr>
        <p:spPr>
          <a:xfrm>
            <a:off x="1876771" y="1801219"/>
            <a:ext cx="1536277" cy="1396092"/>
          </a:xfrm>
          <a:custGeom>
            <a:rect b="b" l="l" r="r" t="t"/>
            <a:pathLst>
              <a:path extrusionOk="0" h="1396092" w="1536277">
                <a:moveTo>
                  <a:pt x="0" y="0"/>
                </a:moveTo>
                <a:lnTo>
                  <a:pt x="1536277" y="0"/>
                </a:lnTo>
                <a:lnTo>
                  <a:pt x="1536277" y="1396092"/>
                </a:lnTo>
                <a:lnTo>
                  <a:pt x="0" y="1396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787035" y="4955616"/>
            <a:ext cx="266271" cy="271359"/>
          </a:xfrm>
          <a:custGeom>
            <a:rect b="b" l="l" r="r" t="t"/>
            <a:pathLst>
              <a:path extrusionOk="0" h="271359" w="266271">
                <a:moveTo>
                  <a:pt x="0" y="0"/>
                </a:moveTo>
                <a:lnTo>
                  <a:pt x="266271" y="0"/>
                </a:lnTo>
                <a:lnTo>
                  <a:pt x="266271" y="271359"/>
                </a:lnTo>
                <a:lnTo>
                  <a:pt x="0" y="271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787035" y="7965912"/>
            <a:ext cx="271359" cy="271359"/>
          </a:xfrm>
          <a:custGeom>
            <a:rect b="b" l="l" r="r" t="t"/>
            <a:pathLst>
              <a:path extrusionOk="0" h="271359" w="271359">
                <a:moveTo>
                  <a:pt x="0" y="0"/>
                </a:moveTo>
                <a:lnTo>
                  <a:pt x="271359" y="0"/>
                </a:lnTo>
                <a:lnTo>
                  <a:pt x="271359" y="271358"/>
                </a:lnTo>
                <a:lnTo>
                  <a:pt x="0" y="271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6430887" y="1801219"/>
            <a:ext cx="1087207" cy="1396092"/>
          </a:xfrm>
          <a:custGeom>
            <a:rect b="b" l="l" r="r" t="t"/>
            <a:pathLst>
              <a:path extrusionOk="0" h="1396092" w="1087207">
                <a:moveTo>
                  <a:pt x="0" y="0"/>
                </a:moveTo>
                <a:lnTo>
                  <a:pt x="1087206" y="0"/>
                </a:lnTo>
                <a:lnTo>
                  <a:pt x="1087206" y="1396092"/>
                </a:lnTo>
                <a:lnTo>
                  <a:pt x="0" y="1396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/>
          <p:nvPr/>
        </p:nvSpPr>
        <p:spPr>
          <a:xfrm>
            <a:off x="5099668" y="6369809"/>
            <a:ext cx="357317" cy="361383"/>
          </a:xfrm>
          <a:custGeom>
            <a:rect b="b" l="l" r="r" t="t"/>
            <a:pathLst>
              <a:path extrusionOk="0" h="361383" w="357317">
                <a:moveTo>
                  <a:pt x="0" y="0"/>
                </a:moveTo>
                <a:lnTo>
                  <a:pt x="357317" y="0"/>
                </a:lnTo>
                <a:lnTo>
                  <a:pt x="357317" y="361382"/>
                </a:lnTo>
                <a:lnTo>
                  <a:pt x="0" y="3613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4"/>
          <p:cNvSpPr/>
          <p:nvPr/>
        </p:nvSpPr>
        <p:spPr>
          <a:xfrm>
            <a:off x="5145191" y="4955616"/>
            <a:ext cx="266271" cy="271359"/>
          </a:xfrm>
          <a:custGeom>
            <a:rect b="b" l="l" r="r" t="t"/>
            <a:pathLst>
              <a:path extrusionOk="0" h="271359" w="266271">
                <a:moveTo>
                  <a:pt x="0" y="0"/>
                </a:moveTo>
                <a:lnTo>
                  <a:pt x="266270" y="0"/>
                </a:lnTo>
                <a:lnTo>
                  <a:pt x="266270" y="271359"/>
                </a:lnTo>
                <a:lnTo>
                  <a:pt x="0" y="271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4"/>
          <p:cNvSpPr/>
          <p:nvPr/>
        </p:nvSpPr>
        <p:spPr>
          <a:xfrm>
            <a:off x="5145191" y="7965912"/>
            <a:ext cx="271359" cy="271359"/>
          </a:xfrm>
          <a:custGeom>
            <a:rect b="b" l="l" r="r" t="t"/>
            <a:pathLst>
              <a:path extrusionOk="0" h="271359" w="271359">
                <a:moveTo>
                  <a:pt x="0" y="0"/>
                </a:moveTo>
                <a:lnTo>
                  <a:pt x="271358" y="0"/>
                </a:lnTo>
                <a:lnTo>
                  <a:pt x="271358" y="271358"/>
                </a:lnTo>
                <a:lnTo>
                  <a:pt x="0" y="271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4"/>
          <p:cNvSpPr/>
          <p:nvPr/>
        </p:nvSpPr>
        <p:spPr>
          <a:xfrm>
            <a:off x="10113498" y="1794992"/>
            <a:ext cx="2392015" cy="1402319"/>
          </a:xfrm>
          <a:custGeom>
            <a:rect b="b" l="l" r="r" t="t"/>
            <a:pathLst>
              <a:path extrusionOk="0" h="1402319" w="2392015">
                <a:moveTo>
                  <a:pt x="0" y="0"/>
                </a:moveTo>
                <a:lnTo>
                  <a:pt x="2392015" y="0"/>
                </a:lnTo>
                <a:lnTo>
                  <a:pt x="2392015" y="1402319"/>
                </a:lnTo>
                <a:lnTo>
                  <a:pt x="0" y="14023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4"/>
          <p:cNvSpPr/>
          <p:nvPr/>
        </p:nvSpPr>
        <p:spPr>
          <a:xfrm>
            <a:off x="9432153" y="6369809"/>
            <a:ext cx="357317" cy="361383"/>
          </a:xfrm>
          <a:custGeom>
            <a:rect b="b" l="l" r="r" t="t"/>
            <a:pathLst>
              <a:path extrusionOk="0" h="361383" w="357317">
                <a:moveTo>
                  <a:pt x="0" y="0"/>
                </a:moveTo>
                <a:lnTo>
                  <a:pt x="357317" y="0"/>
                </a:lnTo>
                <a:lnTo>
                  <a:pt x="357317" y="361382"/>
                </a:lnTo>
                <a:lnTo>
                  <a:pt x="0" y="3613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4"/>
          <p:cNvSpPr/>
          <p:nvPr/>
        </p:nvSpPr>
        <p:spPr>
          <a:xfrm>
            <a:off x="9477676" y="4955616"/>
            <a:ext cx="266271" cy="271359"/>
          </a:xfrm>
          <a:custGeom>
            <a:rect b="b" l="l" r="r" t="t"/>
            <a:pathLst>
              <a:path extrusionOk="0" h="271359" w="266271">
                <a:moveTo>
                  <a:pt x="0" y="0"/>
                </a:moveTo>
                <a:lnTo>
                  <a:pt x="266270" y="0"/>
                </a:lnTo>
                <a:lnTo>
                  <a:pt x="266270" y="271359"/>
                </a:lnTo>
                <a:lnTo>
                  <a:pt x="0" y="271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4"/>
          <p:cNvSpPr/>
          <p:nvPr/>
        </p:nvSpPr>
        <p:spPr>
          <a:xfrm>
            <a:off x="9477676" y="7965912"/>
            <a:ext cx="271359" cy="271359"/>
          </a:xfrm>
          <a:custGeom>
            <a:rect b="b" l="l" r="r" t="t"/>
            <a:pathLst>
              <a:path extrusionOk="0" h="271359" w="271359">
                <a:moveTo>
                  <a:pt x="0" y="0"/>
                </a:moveTo>
                <a:lnTo>
                  <a:pt x="271358" y="0"/>
                </a:lnTo>
                <a:lnTo>
                  <a:pt x="271358" y="271358"/>
                </a:lnTo>
                <a:lnTo>
                  <a:pt x="0" y="271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4"/>
          <p:cNvSpPr/>
          <p:nvPr/>
        </p:nvSpPr>
        <p:spPr>
          <a:xfrm>
            <a:off x="14690681" y="1623475"/>
            <a:ext cx="1907680" cy="1573836"/>
          </a:xfrm>
          <a:custGeom>
            <a:rect b="b" l="l" r="r" t="t"/>
            <a:pathLst>
              <a:path extrusionOk="0" h="1573836" w="1907680">
                <a:moveTo>
                  <a:pt x="0" y="0"/>
                </a:moveTo>
                <a:lnTo>
                  <a:pt x="1907681" y="0"/>
                </a:lnTo>
                <a:lnTo>
                  <a:pt x="1907681" y="1573836"/>
                </a:lnTo>
                <a:lnTo>
                  <a:pt x="0" y="15738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4"/>
          <p:cNvSpPr txBox="1"/>
          <p:nvPr/>
        </p:nvSpPr>
        <p:spPr>
          <a:xfrm>
            <a:off x="653972" y="560584"/>
            <a:ext cx="7891812" cy="736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286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PÚBLICO ALVO &amp; PERSONAS</a:t>
            </a:r>
            <a:endParaRPr/>
          </a:p>
        </p:txBody>
      </p:sp>
      <p:sp>
        <p:nvSpPr>
          <p:cNvPr id="164" name="Google Shape;164;p4"/>
          <p:cNvSpPr txBox="1"/>
          <p:nvPr/>
        </p:nvSpPr>
        <p:spPr>
          <a:xfrm>
            <a:off x="1043043" y="3416386"/>
            <a:ext cx="3334590" cy="9600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8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João, 42 anos</a:t>
            </a:r>
            <a:endParaRPr b="1" sz="208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Gerente Administrativo de uma</a:t>
            </a:r>
            <a:endParaRPr sz="167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empresa de logística</a:t>
            </a:r>
            <a:endParaRPr sz="1679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4"/>
          <p:cNvSpPr txBox="1"/>
          <p:nvPr/>
        </p:nvSpPr>
        <p:spPr>
          <a:xfrm>
            <a:off x="1144352" y="4850841"/>
            <a:ext cx="3334591" cy="1063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3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“Perco muito tempo organizando as notas e tem cliente que já reclamou de erro em DANFE.”</a:t>
            </a:r>
            <a:endParaRPr/>
          </a:p>
        </p:txBody>
      </p:sp>
      <p:sp>
        <p:nvSpPr>
          <p:cNvPr id="166" name="Google Shape;166;p4"/>
          <p:cNvSpPr txBox="1"/>
          <p:nvPr/>
        </p:nvSpPr>
        <p:spPr>
          <a:xfrm>
            <a:off x="1144352" y="6337105"/>
            <a:ext cx="3334591" cy="1063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3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Ele não quer aprender a usar um ERP complexo, quer agilidade e autonomia.</a:t>
            </a:r>
            <a:endParaRPr/>
          </a:p>
        </p:txBody>
      </p:sp>
      <p:sp>
        <p:nvSpPr>
          <p:cNvPr id="167" name="Google Shape;167;p4"/>
          <p:cNvSpPr txBox="1"/>
          <p:nvPr/>
        </p:nvSpPr>
        <p:spPr>
          <a:xfrm>
            <a:off x="1156566" y="7870662"/>
            <a:ext cx="3334591" cy="701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3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Organização automática, menos erros, controle total.</a:t>
            </a:r>
            <a:endParaRPr/>
          </a:p>
        </p:txBody>
      </p:sp>
      <p:sp>
        <p:nvSpPr>
          <p:cNvPr id="168" name="Google Shape;168;p4"/>
          <p:cNvSpPr txBox="1"/>
          <p:nvPr/>
        </p:nvSpPr>
        <p:spPr>
          <a:xfrm>
            <a:off x="6009131" y="3416386"/>
            <a:ext cx="1930717" cy="657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80">
                <a:solidFill>
                  <a:srgbClr val="09659D"/>
                </a:solidFill>
                <a:latin typeface="Arial"/>
                <a:ea typeface="Arial"/>
                <a:cs typeface="Arial"/>
                <a:sym typeface="Arial"/>
              </a:rPr>
              <a:t>Carla, 36 anos</a:t>
            </a:r>
            <a:endParaRPr/>
          </a:p>
          <a:p>
            <a:pPr indent="0" lvl="0" marL="0" marR="0" rtl="0" algn="ctr">
              <a:lnSpc>
                <a:spcPct val="140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>
                <a:solidFill>
                  <a:srgbClr val="09659D"/>
                </a:solidFill>
                <a:latin typeface="Arial"/>
                <a:ea typeface="Arial"/>
                <a:cs typeface="Arial"/>
                <a:sym typeface="Arial"/>
              </a:rPr>
              <a:t>Contadora</a:t>
            </a:r>
            <a:endParaRPr/>
          </a:p>
        </p:txBody>
      </p:sp>
      <p:sp>
        <p:nvSpPr>
          <p:cNvPr id="169" name="Google Shape;169;p4"/>
          <p:cNvSpPr txBox="1"/>
          <p:nvPr/>
        </p:nvSpPr>
        <p:spPr>
          <a:xfrm>
            <a:off x="5502508" y="4850841"/>
            <a:ext cx="3334591" cy="1063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3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1">
                <a:solidFill>
                  <a:srgbClr val="09659D"/>
                </a:solidFill>
                <a:latin typeface="Arial"/>
                <a:ea typeface="Arial"/>
                <a:cs typeface="Arial"/>
                <a:sym typeface="Arial"/>
              </a:rPr>
              <a:t>“Recebo notas dos clientes em tudo quanto é formato. É um caos padronizar isso.”</a:t>
            </a:r>
            <a:endParaRPr/>
          </a:p>
        </p:txBody>
      </p:sp>
      <p:sp>
        <p:nvSpPr>
          <p:cNvPr id="170" name="Google Shape;170;p4"/>
          <p:cNvSpPr txBox="1"/>
          <p:nvPr/>
        </p:nvSpPr>
        <p:spPr>
          <a:xfrm>
            <a:off x="5502508" y="6337105"/>
            <a:ext cx="3334591" cy="1063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3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1">
                <a:solidFill>
                  <a:srgbClr val="09659D"/>
                </a:solidFill>
                <a:latin typeface="Arial"/>
                <a:ea typeface="Arial"/>
                <a:cs typeface="Arial"/>
                <a:sym typeface="Arial"/>
              </a:rPr>
              <a:t>Quer reduzir retrabalho e ganhar escala sem contratar mais assistentes.</a:t>
            </a:r>
            <a:endParaRPr/>
          </a:p>
        </p:txBody>
      </p:sp>
      <p:sp>
        <p:nvSpPr>
          <p:cNvPr id="171" name="Google Shape;171;p4"/>
          <p:cNvSpPr txBox="1"/>
          <p:nvPr/>
        </p:nvSpPr>
        <p:spPr>
          <a:xfrm>
            <a:off x="5514721" y="7870662"/>
            <a:ext cx="3334591" cy="701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3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1">
                <a:solidFill>
                  <a:srgbClr val="09659D"/>
                </a:solidFill>
                <a:latin typeface="Arial"/>
                <a:ea typeface="Arial"/>
                <a:cs typeface="Arial"/>
                <a:sym typeface="Arial"/>
              </a:rPr>
              <a:t>Captura automatizada direto da SEFAZ, tudo já classificado.</a:t>
            </a:r>
            <a:endParaRPr/>
          </a:p>
        </p:txBody>
      </p:sp>
      <p:sp>
        <p:nvSpPr>
          <p:cNvPr id="172" name="Google Shape;172;p4"/>
          <p:cNvSpPr txBox="1"/>
          <p:nvPr/>
        </p:nvSpPr>
        <p:spPr>
          <a:xfrm>
            <a:off x="9993001" y="3416386"/>
            <a:ext cx="2807028" cy="657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8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Léo, 28 anos</a:t>
            </a:r>
            <a:endParaRPr b="1" sz="208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Designer freelancer e MEI</a:t>
            </a:r>
            <a:endParaRPr/>
          </a:p>
        </p:txBody>
      </p:sp>
      <p:sp>
        <p:nvSpPr>
          <p:cNvPr id="173" name="Google Shape;173;p4"/>
          <p:cNvSpPr txBox="1"/>
          <p:nvPr/>
        </p:nvSpPr>
        <p:spPr>
          <a:xfrm>
            <a:off x="9834993" y="4850841"/>
            <a:ext cx="3334591" cy="1063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3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“Nem sei como consultar as minhas NF-e. Só lembro quando o contador cobra.”</a:t>
            </a:r>
            <a:endParaRPr/>
          </a:p>
        </p:txBody>
      </p:sp>
      <p:sp>
        <p:nvSpPr>
          <p:cNvPr id="174" name="Google Shape;174;p4"/>
          <p:cNvSpPr txBox="1"/>
          <p:nvPr/>
        </p:nvSpPr>
        <p:spPr>
          <a:xfrm>
            <a:off x="9834993" y="6337105"/>
            <a:ext cx="3334591" cy="1063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3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Ele não entende nada de nota fiscal, mas quer evitar multas e burocracia.</a:t>
            </a:r>
            <a:endParaRPr/>
          </a:p>
        </p:txBody>
      </p:sp>
      <p:sp>
        <p:nvSpPr>
          <p:cNvPr id="175" name="Google Shape;175;p4"/>
          <p:cNvSpPr txBox="1"/>
          <p:nvPr/>
        </p:nvSpPr>
        <p:spPr>
          <a:xfrm>
            <a:off x="9847206" y="7870662"/>
            <a:ext cx="3334591" cy="701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3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Acompanhamento automático e alertas por e-mail.</a:t>
            </a:r>
            <a:endParaRPr/>
          </a:p>
        </p:txBody>
      </p:sp>
      <p:sp>
        <p:nvSpPr>
          <p:cNvPr id="176" name="Google Shape;176;p4"/>
          <p:cNvSpPr/>
          <p:nvPr/>
        </p:nvSpPr>
        <p:spPr>
          <a:xfrm>
            <a:off x="13766453" y="6335083"/>
            <a:ext cx="357317" cy="361383"/>
          </a:xfrm>
          <a:custGeom>
            <a:rect b="b" l="l" r="r" t="t"/>
            <a:pathLst>
              <a:path extrusionOk="0" h="361383" w="357317">
                <a:moveTo>
                  <a:pt x="0" y="0"/>
                </a:moveTo>
                <a:lnTo>
                  <a:pt x="357317" y="0"/>
                </a:lnTo>
                <a:lnTo>
                  <a:pt x="357317" y="361383"/>
                </a:lnTo>
                <a:lnTo>
                  <a:pt x="0" y="3613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13811976" y="4920891"/>
            <a:ext cx="266271" cy="271359"/>
          </a:xfrm>
          <a:custGeom>
            <a:rect b="b" l="l" r="r" t="t"/>
            <a:pathLst>
              <a:path extrusionOk="0" h="271359" w="266271">
                <a:moveTo>
                  <a:pt x="0" y="0"/>
                </a:moveTo>
                <a:lnTo>
                  <a:pt x="266271" y="0"/>
                </a:lnTo>
                <a:lnTo>
                  <a:pt x="266271" y="271358"/>
                </a:lnTo>
                <a:lnTo>
                  <a:pt x="0" y="2713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13811976" y="7931186"/>
            <a:ext cx="271359" cy="271359"/>
          </a:xfrm>
          <a:custGeom>
            <a:rect b="b" l="l" r="r" t="t"/>
            <a:pathLst>
              <a:path extrusionOk="0" h="271359" w="271359">
                <a:moveTo>
                  <a:pt x="0" y="0"/>
                </a:moveTo>
                <a:lnTo>
                  <a:pt x="271359" y="0"/>
                </a:lnTo>
                <a:lnTo>
                  <a:pt x="271359" y="271359"/>
                </a:lnTo>
                <a:lnTo>
                  <a:pt x="0" y="2713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 txBox="1"/>
          <p:nvPr/>
        </p:nvSpPr>
        <p:spPr>
          <a:xfrm>
            <a:off x="14568820" y="3381660"/>
            <a:ext cx="2213084" cy="964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4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80">
                <a:solidFill>
                  <a:srgbClr val="09659D"/>
                </a:solidFill>
                <a:latin typeface="Arial"/>
                <a:ea typeface="Arial"/>
                <a:cs typeface="Arial"/>
                <a:sym typeface="Arial"/>
              </a:rPr>
              <a:t>Renata, 34 anos</a:t>
            </a:r>
            <a:endParaRPr b="1" sz="2080">
              <a:solidFill>
                <a:srgbClr val="09659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>
                <a:solidFill>
                  <a:srgbClr val="09659D"/>
                </a:solidFill>
                <a:latin typeface="Arial"/>
                <a:ea typeface="Arial"/>
                <a:cs typeface="Arial"/>
                <a:sym typeface="Arial"/>
              </a:rPr>
              <a:t>Head de Produto em</a:t>
            </a:r>
            <a:endParaRPr sz="1679">
              <a:solidFill>
                <a:srgbClr val="09659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40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79">
                <a:solidFill>
                  <a:srgbClr val="09659D"/>
                </a:solidFill>
                <a:latin typeface="Arial"/>
                <a:ea typeface="Arial"/>
                <a:cs typeface="Arial"/>
                <a:sym typeface="Arial"/>
              </a:rPr>
              <a:t>uma fintech</a:t>
            </a:r>
            <a:endParaRPr/>
          </a:p>
        </p:txBody>
      </p:sp>
      <p:sp>
        <p:nvSpPr>
          <p:cNvPr id="180" name="Google Shape;180;p4"/>
          <p:cNvSpPr txBox="1"/>
          <p:nvPr/>
        </p:nvSpPr>
        <p:spPr>
          <a:xfrm>
            <a:off x="14169293" y="4816116"/>
            <a:ext cx="3334591" cy="1063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3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1">
                <a:solidFill>
                  <a:srgbClr val="09659D"/>
                </a:solidFill>
                <a:latin typeface="Arial"/>
                <a:ea typeface="Arial"/>
                <a:cs typeface="Arial"/>
                <a:sym typeface="Arial"/>
              </a:rPr>
              <a:t>“Queremos oferecer automação fiscal, mas construir isso do zero é caro.”</a:t>
            </a:r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14169293" y="6302379"/>
            <a:ext cx="3090007" cy="1063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3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1">
                <a:solidFill>
                  <a:srgbClr val="09659D"/>
                </a:solidFill>
                <a:latin typeface="Arial"/>
                <a:ea typeface="Arial"/>
                <a:cs typeface="Arial"/>
                <a:sym typeface="Arial"/>
              </a:rPr>
              <a:t>Ela quer valor agregado mas sem precisar aumentar o time de dev.</a:t>
            </a:r>
            <a:endParaRPr/>
          </a:p>
        </p:txBody>
      </p:sp>
      <p:sp>
        <p:nvSpPr>
          <p:cNvPr id="182" name="Google Shape;182;p4"/>
          <p:cNvSpPr txBox="1"/>
          <p:nvPr/>
        </p:nvSpPr>
        <p:spPr>
          <a:xfrm>
            <a:off x="14181507" y="7835936"/>
            <a:ext cx="3322378" cy="1063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30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1">
                <a:solidFill>
                  <a:srgbClr val="09659D"/>
                </a:solidFill>
                <a:latin typeface="Arial"/>
                <a:ea typeface="Arial"/>
                <a:cs typeface="Arial"/>
                <a:sym typeface="Arial"/>
              </a:rPr>
              <a:t>Integração da IA como componente white-label na plataforma dela.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B6FF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5"/>
          <p:cNvGrpSpPr/>
          <p:nvPr/>
        </p:nvGrpSpPr>
        <p:grpSpPr>
          <a:xfrm>
            <a:off x="0" y="-361652"/>
            <a:ext cx="7333979" cy="10648652"/>
            <a:chOff x="0" y="-95250"/>
            <a:chExt cx="1931583" cy="2804583"/>
          </a:xfrm>
        </p:grpSpPr>
        <p:sp>
          <p:nvSpPr>
            <p:cNvPr id="188" name="Google Shape;188;p5"/>
            <p:cNvSpPr/>
            <p:nvPr/>
          </p:nvSpPr>
          <p:spPr>
            <a:xfrm>
              <a:off x="0" y="0"/>
              <a:ext cx="1931583" cy="2709333"/>
            </a:xfrm>
            <a:custGeom>
              <a:rect b="b" l="l" r="r" t="t"/>
              <a:pathLst>
                <a:path extrusionOk="0" h="2709333" w="1931583">
                  <a:moveTo>
                    <a:pt x="0" y="0"/>
                  </a:moveTo>
                  <a:lnTo>
                    <a:pt x="1931583" y="0"/>
                  </a:lnTo>
                  <a:lnTo>
                    <a:pt x="193158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5"/>
            <p:cNvSpPr txBox="1"/>
            <p:nvPr/>
          </p:nvSpPr>
          <p:spPr>
            <a:xfrm>
              <a:off x="0" y="-95250"/>
              <a:ext cx="1931583" cy="28045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5"/>
          <p:cNvSpPr/>
          <p:nvPr/>
        </p:nvSpPr>
        <p:spPr>
          <a:xfrm>
            <a:off x="486654" y="2126178"/>
            <a:ext cx="6360671" cy="5128291"/>
          </a:xfrm>
          <a:custGeom>
            <a:rect b="b" l="l" r="r" t="t"/>
            <a:pathLst>
              <a:path extrusionOk="0" h="5128291" w="6360671">
                <a:moveTo>
                  <a:pt x="0" y="0"/>
                </a:moveTo>
                <a:lnTo>
                  <a:pt x="6360671" y="0"/>
                </a:lnTo>
                <a:lnTo>
                  <a:pt x="6360671" y="5128291"/>
                </a:lnTo>
                <a:lnTo>
                  <a:pt x="0" y="51282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1" name="Google Shape;191;p5"/>
          <p:cNvGrpSpPr/>
          <p:nvPr/>
        </p:nvGrpSpPr>
        <p:grpSpPr>
          <a:xfrm>
            <a:off x="7634220" y="823036"/>
            <a:ext cx="9939273" cy="8204234"/>
            <a:chOff x="-145628" y="211122"/>
            <a:chExt cx="13252364" cy="10938979"/>
          </a:xfrm>
        </p:grpSpPr>
        <p:cxnSp>
          <p:nvCxnSpPr>
            <p:cNvPr id="192" name="Google Shape;192;p5"/>
            <p:cNvCxnSpPr/>
            <p:nvPr/>
          </p:nvCxnSpPr>
          <p:spPr>
            <a:xfrm>
              <a:off x="1333473" y="2990569"/>
              <a:ext cx="4632608" cy="6871093"/>
            </a:xfrm>
            <a:prstGeom prst="straightConnector1">
              <a:avLst/>
            </a:prstGeom>
            <a:noFill/>
            <a:ln cap="flat" cmpd="sng" w="133725">
              <a:solidFill>
                <a:srgbClr val="FFDD0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93" name="Google Shape;193;p5"/>
            <p:cNvCxnSpPr/>
            <p:nvPr/>
          </p:nvCxnSpPr>
          <p:spPr>
            <a:xfrm>
              <a:off x="4821007" y="2500857"/>
              <a:ext cx="2290149" cy="7964183"/>
            </a:xfrm>
            <a:prstGeom prst="straightConnector1">
              <a:avLst/>
            </a:prstGeom>
            <a:noFill/>
            <a:ln cap="flat" cmpd="sng" w="133725">
              <a:solidFill>
                <a:srgbClr val="FFDD0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94" name="Google Shape;194;p5"/>
            <p:cNvCxnSpPr/>
            <p:nvPr/>
          </p:nvCxnSpPr>
          <p:spPr>
            <a:xfrm flipH="1">
              <a:off x="6924719" y="1656043"/>
              <a:ext cx="1582848" cy="8134346"/>
            </a:xfrm>
            <a:prstGeom prst="straightConnector1">
              <a:avLst/>
            </a:prstGeom>
            <a:noFill/>
            <a:ln cap="flat" cmpd="sng" w="133725">
              <a:solidFill>
                <a:srgbClr val="FFDD0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195" name="Google Shape;195;p5"/>
            <p:cNvCxnSpPr/>
            <p:nvPr/>
          </p:nvCxnSpPr>
          <p:spPr>
            <a:xfrm flipH="1">
              <a:off x="7640004" y="3736541"/>
              <a:ext cx="3679900" cy="6785363"/>
            </a:xfrm>
            <a:prstGeom prst="straightConnector1">
              <a:avLst/>
            </a:prstGeom>
            <a:noFill/>
            <a:ln cap="flat" cmpd="sng" w="133725">
              <a:solidFill>
                <a:srgbClr val="FFDD00"/>
              </a:solidFill>
              <a:prstDash val="dot"/>
              <a:round/>
              <a:headEnd len="sm" w="sm" type="none"/>
              <a:tailEnd len="sm" w="sm" type="none"/>
            </a:ln>
          </p:spPr>
        </p:cxnSp>
        <p:grpSp>
          <p:nvGrpSpPr>
            <p:cNvPr id="196" name="Google Shape;196;p5"/>
            <p:cNvGrpSpPr/>
            <p:nvPr/>
          </p:nvGrpSpPr>
          <p:grpSpPr>
            <a:xfrm>
              <a:off x="4932548" y="7478423"/>
              <a:ext cx="3524218" cy="3671678"/>
              <a:chOff x="-2406" y="-19050"/>
              <a:chExt cx="812800" cy="846809"/>
            </a:xfrm>
          </p:grpSpPr>
          <p:sp>
            <p:nvSpPr>
              <p:cNvPr id="197" name="Google Shape;197;p5"/>
              <p:cNvSpPr/>
              <p:nvPr/>
            </p:nvSpPr>
            <p:spPr>
              <a:xfrm>
                <a:off x="-2406" y="14959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D00"/>
              </a:solidFill>
              <a:ln cap="sq" cmpd="sng" w="38100">
                <a:solidFill>
                  <a:srgbClr val="FFDD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5"/>
              <p:cNvSpPr txBox="1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62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9" name="Google Shape;199;p5"/>
            <p:cNvSpPr/>
            <p:nvPr/>
          </p:nvSpPr>
          <p:spPr>
            <a:xfrm>
              <a:off x="5488061" y="8124358"/>
              <a:ext cx="2434056" cy="2397545"/>
            </a:xfrm>
            <a:custGeom>
              <a:rect b="b" l="l" r="r" t="t"/>
              <a:pathLst>
                <a:path extrusionOk="0" h="2397545" w="2434056">
                  <a:moveTo>
                    <a:pt x="0" y="0"/>
                  </a:moveTo>
                  <a:lnTo>
                    <a:pt x="2434056" y="0"/>
                  </a:lnTo>
                  <a:lnTo>
                    <a:pt x="2434056" y="2397546"/>
                  </a:lnTo>
                  <a:lnTo>
                    <a:pt x="0" y="239754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0" name="Google Shape;200;p5"/>
            <p:cNvCxnSpPr/>
            <p:nvPr/>
          </p:nvCxnSpPr>
          <p:spPr>
            <a:xfrm>
              <a:off x="2672721" y="2435093"/>
              <a:ext cx="1126881" cy="911963"/>
            </a:xfrm>
            <a:prstGeom prst="straightConnector1">
              <a:avLst/>
            </a:prstGeom>
            <a:noFill/>
            <a:ln cap="flat" cmpd="sng" w="133725">
              <a:solidFill>
                <a:srgbClr val="FFDD0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5"/>
            <p:cNvCxnSpPr/>
            <p:nvPr/>
          </p:nvCxnSpPr>
          <p:spPr>
            <a:xfrm flipH="1" rot="10800000">
              <a:off x="6192554" y="2274703"/>
              <a:ext cx="1025070" cy="1025070"/>
            </a:xfrm>
            <a:prstGeom prst="straightConnector1">
              <a:avLst/>
            </a:prstGeom>
            <a:noFill/>
            <a:ln cap="flat" cmpd="sng" w="133725">
              <a:solidFill>
                <a:srgbClr val="FFDD00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202" name="Google Shape;202;p5"/>
            <p:cNvCxnSpPr/>
            <p:nvPr/>
          </p:nvCxnSpPr>
          <p:spPr>
            <a:xfrm>
              <a:off x="9343957" y="2482377"/>
              <a:ext cx="1025070" cy="1025070"/>
            </a:xfrm>
            <a:prstGeom prst="straightConnector1">
              <a:avLst/>
            </a:prstGeom>
            <a:noFill/>
            <a:ln cap="flat" cmpd="sng" w="133725">
              <a:solidFill>
                <a:srgbClr val="FFDD00"/>
              </a:solidFill>
              <a:prstDash val="dot"/>
              <a:round/>
              <a:headEnd len="sm" w="sm" type="none"/>
              <a:tailEnd len="sm" w="sm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>
              <a:off x="270455" y="471326"/>
              <a:ext cx="2705936" cy="2769356"/>
              <a:chOff x="0" y="-19050"/>
              <a:chExt cx="812800" cy="8318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 cmpd="sng" w="38100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5"/>
              <p:cNvSpPr txBox="1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050" lIns="46050" spcFirstLastPara="1" rIns="46050" wrap="square" tIns="46050">
                <a:noAutofit/>
              </a:bodyPr>
              <a:lstStyle/>
              <a:p>
                <a:pPr indent="0" lvl="0" marL="0" marR="0" rtl="0" algn="ctr">
                  <a:lnSpc>
                    <a:spcPct val="162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6" name="Google Shape;206;p5"/>
            <p:cNvSpPr/>
            <p:nvPr/>
          </p:nvSpPr>
          <p:spPr>
            <a:xfrm>
              <a:off x="711143" y="1067802"/>
              <a:ext cx="1824560" cy="1639823"/>
            </a:xfrm>
            <a:custGeom>
              <a:rect b="b" l="l" r="r" t="t"/>
              <a:pathLst>
                <a:path extrusionOk="0" h="1639823" w="1824560">
                  <a:moveTo>
                    <a:pt x="0" y="0"/>
                  </a:moveTo>
                  <a:lnTo>
                    <a:pt x="1824560" y="0"/>
                  </a:lnTo>
                  <a:lnTo>
                    <a:pt x="1824560" y="1639824"/>
                  </a:lnTo>
                  <a:lnTo>
                    <a:pt x="0" y="163982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5"/>
            <p:cNvSpPr/>
            <p:nvPr/>
          </p:nvSpPr>
          <p:spPr>
            <a:xfrm>
              <a:off x="-145628" y="211122"/>
              <a:ext cx="3593320" cy="3028367"/>
            </a:xfrm>
            <a:prstGeom prst="rect">
              <a:avLst/>
            </a:prstGeom>
          </p:spPr>
          <p:txBody>
            <a:bodyPr>
              <a:prstTxWarp prst="textPlain"/>
            </a:bodyPr>
            <a:lstStyle/>
            <a:p>
              <a:pPr lvl="0" algn="l"/>
              <a:r>
                <a:rPr b="1" i="0">
                  <a:ln>
                    <a:noFill/>
                  </a:ln>
                  <a:solidFill>
                    <a:srgbClr val="09659D"/>
                  </a:solidFill>
                  <a:latin typeface="Arial"/>
                </a:rPr>
                <a:t>Consulta e captura</a:t>
              </a:r>
            </a:p>
          </p:txBody>
        </p:sp>
        <p:grpSp>
          <p:nvGrpSpPr>
            <p:cNvPr id="208" name="Google Shape;208;p5"/>
            <p:cNvGrpSpPr/>
            <p:nvPr/>
          </p:nvGrpSpPr>
          <p:grpSpPr>
            <a:xfrm>
              <a:off x="3633301" y="2082504"/>
              <a:ext cx="2705936" cy="2769356"/>
              <a:chOff x="0" y="-19050"/>
              <a:chExt cx="812800" cy="831850"/>
            </a:xfrm>
          </p:grpSpPr>
          <p:sp>
            <p:nvSpPr>
              <p:cNvPr id="209" name="Google Shape;209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 cmpd="sng" w="38100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5"/>
              <p:cNvSpPr txBox="1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050" lIns="46050" spcFirstLastPara="1" rIns="46050" wrap="square" tIns="46050">
                <a:noAutofit/>
              </a:bodyPr>
              <a:lstStyle/>
              <a:p>
                <a:pPr indent="0" lvl="0" marL="0" marR="0" rtl="0" algn="ctr">
                  <a:lnSpc>
                    <a:spcPct val="162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1" name="Google Shape;211;p5"/>
            <p:cNvSpPr/>
            <p:nvPr/>
          </p:nvSpPr>
          <p:spPr>
            <a:xfrm>
              <a:off x="4157567" y="2570373"/>
              <a:ext cx="1657405" cy="1857036"/>
            </a:xfrm>
            <a:custGeom>
              <a:rect b="b" l="l" r="r" t="t"/>
              <a:pathLst>
                <a:path extrusionOk="0" h="1857036" w="1657405">
                  <a:moveTo>
                    <a:pt x="0" y="0"/>
                  </a:moveTo>
                  <a:lnTo>
                    <a:pt x="1657404" y="0"/>
                  </a:lnTo>
                  <a:lnTo>
                    <a:pt x="1657404" y="1857036"/>
                  </a:lnTo>
                  <a:lnTo>
                    <a:pt x="0" y="185703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 txBox="1"/>
            <p:nvPr/>
          </p:nvSpPr>
          <p:spPr>
            <a:xfrm>
              <a:off x="3722986" y="1600930"/>
              <a:ext cx="2561121" cy="4681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5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122">
                <a:solidFill>
                  <a:srgbClr val="09659D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" name="Google Shape;213;p5"/>
            <p:cNvGrpSpPr/>
            <p:nvPr/>
          </p:nvGrpSpPr>
          <p:grpSpPr>
            <a:xfrm>
              <a:off x="6863890" y="480490"/>
              <a:ext cx="2705936" cy="2769356"/>
              <a:chOff x="0" y="-19050"/>
              <a:chExt cx="812800" cy="831850"/>
            </a:xfrm>
          </p:grpSpPr>
          <p:sp>
            <p:nvSpPr>
              <p:cNvPr id="214" name="Google Shape;214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 cmpd="sng" w="38100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5"/>
              <p:cNvSpPr txBox="1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050" lIns="46050" spcFirstLastPara="1" rIns="46050" wrap="square" tIns="46050">
                <a:noAutofit/>
              </a:bodyPr>
              <a:lstStyle/>
              <a:p>
                <a:pPr indent="0" lvl="0" marL="0" marR="0" rtl="0" algn="ctr">
                  <a:lnSpc>
                    <a:spcPct val="162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6" name="Google Shape;216;p5"/>
            <p:cNvSpPr/>
            <p:nvPr/>
          </p:nvSpPr>
          <p:spPr>
            <a:xfrm>
              <a:off x="7365765" y="954258"/>
              <a:ext cx="1702186" cy="1885239"/>
            </a:xfrm>
            <a:custGeom>
              <a:rect b="b" l="l" r="r" t="t"/>
              <a:pathLst>
                <a:path extrusionOk="0" h="1885239" w="1702186">
                  <a:moveTo>
                    <a:pt x="0" y="0"/>
                  </a:moveTo>
                  <a:lnTo>
                    <a:pt x="1702186" y="0"/>
                  </a:lnTo>
                  <a:lnTo>
                    <a:pt x="1702186" y="1885239"/>
                  </a:lnTo>
                  <a:lnTo>
                    <a:pt x="0" y="1885239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7" name="Google Shape;217;p5"/>
            <p:cNvGrpSpPr/>
            <p:nvPr/>
          </p:nvGrpSpPr>
          <p:grpSpPr>
            <a:xfrm>
              <a:off x="10400800" y="2100831"/>
              <a:ext cx="2705936" cy="2769356"/>
              <a:chOff x="0" y="-19050"/>
              <a:chExt cx="812800" cy="831850"/>
            </a:xfrm>
          </p:grpSpPr>
          <p:sp>
            <p:nvSpPr>
              <p:cNvPr id="218" name="Google Shape;218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sq" cmpd="sng" w="38100">
                <a:solidFill>
                  <a:srgbClr val="FFFFFF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5"/>
              <p:cNvSpPr txBox="1"/>
              <p:nvPr/>
            </p:nvSpPr>
            <p:spPr>
              <a:xfrm>
                <a:off x="76200" y="-19050"/>
                <a:ext cx="660400" cy="7556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6050" lIns="46050" spcFirstLastPara="1" rIns="46050" wrap="square" tIns="46050">
                <a:noAutofit/>
              </a:bodyPr>
              <a:lstStyle/>
              <a:p>
                <a:pPr indent="0" lvl="0" marL="0" marR="0" rtl="0" algn="ctr">
                  <a:lnSpc>
                    <a:spcPct val="162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0" name="Google Shape;220;p5"/>
            <p:cNvSpPr/>
            <p:nvPr/>
          </p:nvSpPr>
          <p:spPr>
            <a:xfrm>
              <a:off x="10788382" y="2357019"/>
              <a:ext cx="1930771" cy="2142326"/>
            </a:xfrm>
            <a:custGeom>
              <a:rect b="b" l="l" r="r" t="t"/>
              <a:pathLst>
                <a:path extrusionOk="0" h="2142326" w="1930771">
                  <a:moveTo>
                    <a:pt x="0" y="0"/>
                  </a:moveTo>
                  <a:lnTo>
                    <a:pt x="1930771" y="0"/>
                  </a:lnTo>
                  <a:lnTo>
                    <a:pt x="1930771" y="2142326"/>
                  </a:lnTo>
                  <a:lnTo>
                    <a:pt x="0" y="2142326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1" name="Google Shape;221;p5"/>
            <p:cNvGrpSpPr/>
            <p:nvPr/>
          </p:nvGrpSpPr>
          <p:grpSpPr>
            <a:xfrm rot="2700000">
              <a:off x="3130176" y="2668718"/>
              <a:ext cx="394624" cy="505241"/>
              <a:chOff x="0" y="-66675"/>
              <a:chExt cx="406400" cy="520319"/>
            </a:xfrm>
          </p:grpSpPr>
          <p:sp>
            <p:nvSpPr>
              <p:cNvPr id="222" name="Google Shape;222;p5"/>
              <p:cNvSpPr/>
              <p:nvPr/>
            </p:nvSpPr>
            <p:spPr>
              <a:xfrm>
                <a:off x="0" y="0"/>
                <a:ext cx="406400" cy="453644"/>
              </a:xfrm>
              <a:custGeom>
                <a:rect b="b" l="l" r="r" t="t"/>
                <a:pathLst>
                  <a:path extrusionOk="0" h="453644" w="406400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226822"/>
                    </a:lnTo>
                    <a:lnTo>
                      <a:pt x="203200" y="453644"/>
                    </a:lnTo>
                    <a:lnTo>
                      <a:pt x="0" y="453644"/>
                    </a:lnTo>
                    <a:lnTo>
                      <a:pt x="203200" y="226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D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5"/>
              <p:cNvSpPr txBox="1"/>
              <p:nvPr/>
            </p:nvSpPr>
            <p:spPr>
              <a:xfrm>
                <a:off x="177800" y="-66675"/>
                <a:ext cx="152400" cy="520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2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 rot="-2700000">
              <a:off x="6348969" y="2638479"/>
              <a:ext cx="394624" cy="505241"/>
              <a:chOff x="0" y="-66675"/>
              <a:chExt cx="406400" cy="520319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0" y="0"/>
                <a:ext cx="406400" cy="453644"/>
              </a:xfrm>
              <a:custGeom>
                <a:rect b="b" l="l" r="r" t="t"/>
                <a:pathLst>
                  <a:path extrusionOk="0" h="453644" w="406400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226822"/>
                    </a:lnTo>
                    <a:lnTo>
                      <a:pt x="203200" y="453644"/>
                    </a:lnTo>
                    <a:lnTo>
                      <a:pt x="0" y="453644"/>
                    </a:lnTo>
                    <a:lnTo>
                      <a:pt x="203200" y="226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D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5"/>
              <p:cNvSpPr txBox="1"/>
              <p:nvPr/>
            </p:nvSpPr>
            <p:spPr>
              <a:xfrm>
                <a:off x="177800" y="-66675"/>
                <a:ext cx="152400" cy="520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2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7" name="Google Shape;227;p5"/>
            <p:cNvGrpSpPr/>
            <p:nvPr/>
          </p:nvGrpSpPr>
          <p:grpSpPr>
            <a:xfrm rot="2700000">
              <a:off x="9734649" y="2776286"/>
              <a:ext cx="394624" cy="505241"/>
              <a:chOff x="0" y="-66675"/>
              <a:chExt cx="406400" cy="520319"/>
            </a:xfrm>
          </p:grpSpPr>
          <p:sp>
            <p:nvSpPr>
              <p:cNvPr id="228" name="Google Shape;228;p5"/>
              <p:cNvSpPr/>
              <p:nvPr/>
            </p:nvSpPr>
            <p:spPr>
              <a:xfrm>
                <a:off x="0" y="0"/>
                <a:ext cx="406400" cy="453644"/>
              </a:xfrm>
              <a:custGeom>
                <a:rect b="b" l="l" r="r" t="t"/>
                <a:pathLst>
                  <a:path extrusionOk="0" h="453644" w="406400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226822"/>
                    </a:lnTo>
                    <a:lnTo>
                      <a:pt x="203200" y="453644"/>
                    </a:lnTo>
                    <a:lnTo>
                      <a:pt x="0" y="453644"/>
                    </a:lnTo>
                    <a:lnTo>
                      <a:pt x="203200" y="226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D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5"/>
              <p:cNvSpPr txBox="1"/>
              <p:nvPr/>
            </p:nvSpPr>
            <p:spPr>
              <a:xfrm>
                <a:off x="177800" y="-66675"/>
                <a:ext cx="152400" cy="520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2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0" name="Google Shape;230;p5"/>
            <p:cNvGrpSpPr/>
            <p:nvPr/>
          </p:nvGrpSpPr>
          <p:grpSpPr>
            <a:xfrm rot="2989482">
              <a:off x="3393410" y="6056800"/>
              <a:ext cx="394624" cy="505241"/>
              <a:chOff x="0" y="-66675"/>
              <a:chExt cx="406400" cy="520319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0" y="0"/>
                <a:ext cx="406400" cy="453644"/>
              </a:xfrm>
              <a:custGeom>
                <a:rect b="b" l="l" r="r" t="t"/>
                <a:pathLst>
                  <a:path extrusionOk="0" h="453644" w="406400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226822"/>
                    </a:lnTo>
                    <a:lnTo>
                      <a:pt x="203200" y="453644"/>
                    </a:lnTo>
                    <a:lnTo>
                      <a:pt x="0" y="453644"/>
                    </a:lnTo>
                    <a:lnTo>
                      <a:pt x="203200" y="226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D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5"/>
              <p:cNvSpPr txBox="1"/>
              <p:nvPr/>
            </p:nvSpPr>
            <p:spPr>
              <a:xfrm>
                <a:off x="177800" y="-66675"/>
                <a:ext cx="152400" cy="520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2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3" name="Google Shape;233;p5"/>
            <p:cNvGrpSpPr/>
            <p:nvPr/>
          </p:nvGrpSpPr>
          <p:grpSpPr>
            <a:xfrm rot="-7828456">
              <a:off x="3082301" y="5743545"/>
              <a:ext cx="394624" cy="505241"/>
              <a:chOff x="0" y="-66675"/>
              <a:chExt cx="406400" cy="520319"/>
            </a:xfrm>
          </p:grpSpPr>
          <p:sp>
            <p:nvSpPr>
              <p:cNvPr id="234" name="Google Shape;234;p5"/>
              <p:cNvSpPr/>
              <p:nvPr/>
            </p:nvSpPr>
            <p:spPr>
              <a:xfrm>
                <a:off x="0" y="0"/>
                <a:ext cx="406400" cy="453644"/>
              </a:xfrm>
              <a:custGeom>
                <a:rect b="b" l="l" r="r" t="t"/>
                <a:pathLst>
                  <a:path extrusionOk="0" h="453644" w="406400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226822"/>
                    </a:lnTo>
                    <a:lnTo>
                      <a:pt x="203200" y="453644"/>
                    </a:lnTo>
                    <a:lnTo>
                      <a:pt x="0" y="453644"/>
                    </a:lnTo>
                    <a:lnTo>
                      <a:pt x="203200" y="226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D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5"/>
              <p:cNvSpPr txBox="1"/>
              <p:nvPr/>
            </p:nvSpPr>
            <p:spPr>
              <a:xfrm>
                <a:off x="177800" y="-66675"/>
                <a:ext cx="152400" cy="520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2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6" name="Google Shape;236;p5"/>
            <p:cNvGrpSpPr/>
            <p:nvPr/>
          </p:nvGrpSpPr>
          <p:grpSpPr>
            <a:xfrm rot="4152390">
              <a:off x="5761411" y="6113910"/>
              <a:ext cx="394624" cy="505241"/>
              <a:chOff x="0" y="-66675"/>
              <a:chExt cx="406400" cy="520319"/>
            </a:xfrm>
          </p:grpSpPr>
          <p:sp>
            <p:nvSpPr>
              <p:cNvPr id="237" name="Google Shape;237;p5"/>
              <p:cNvSpPr/>
              <p:nvPr/>
            </p:nvSpPr>
            <p:spPr>
              <a:xfrm>
                <a:off x="0" y="0"/>
                <a:ext cx="406400" cy="453644"/>
              </a:xfrm>
              <a:custGeom>
                <a:rect b="b" l="l" r="r" t="t"/>
                <a:pathLst>
                  <a:path extrusionOk="0" h="453644" w="406400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226822"/>
                    </a:lnTo>
                    <a:lnTo>
                      <a:pt x="203200" y="453644"/>
                    </a:lnTo>
                    <a:lnTo>
                      <a:pt x="0" y="453644"/>
                    </a:lnTo>
                    <a:lnTo>
                      <a:pt x="203200" y="226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D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5"/>
              <p:cNvSpPr txBox="1"/>
              <p:nvPr/>
            </p:nvSpPr>
            <p:spPr>
              <a:xfrm>
                <a:off x="177800" y="-66675"/>
                <a:ext cx="152400" cy="520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2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9" name="Google Shape;239;p5"/>
            <p:cNvGrpSpPr/>
            <p:nvPr/>
          </p:nvGrpSpPr>
          <p:grpSpPr>
            <a:xfrm rot="-6665548">
              <a:off x="5571890" y="5715162"/>
              <a:ext cx="394624" cy="505241"/>
              <a:chOff x="0" y="-66675"/>
              <a:chExt cx="406400" cy="520319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0" y="0"/>
                <a:ext cx="406400" cy="453644"/>
              </a:xfrm>
              <a:custGeom>
                <a:rect b="b" l="l" r="r" t="t"/>
                <a:pathLst>
                  <a:path extrusionOk="0" h="453644" w="406400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226822"/>
                    </a:lnTo>
                    <a:lnTo>
                      <a:pt x="203200" y="453644"/>
                    </a:lnTo>
                    <a:lnTo>
                      <a:pt x="0" y="453644"/>
                    </a:lnTo>
                    <a:lnTo>
                      <a:pt x="203200" y="226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D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5"/>
              <p:cNvSpPr txBox="1"/>
              <p:nvPr/>
            </p:nvSpPr>
            <p:spPr>
              <a:xfrm>
                <a:off x="177800" y="-66675"/>
                <a:ext cx="152400" cy="520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2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2" name="Google Shape;242;p5"/>
            <p:cNvGrpSpPr/>
            <p:nvPr/>
          </p:nvGrpSpPr>
          <p:grpSpPr>
            <a:xfrm rot="5949490">
              <a:off x="7510479" y="5630991"/>
              <a:ext cx="394624" cy="505241"/>
              <a:chOff x="0" y="-66675"/>
              <a:chExt cx="406400" cy="520319"/>
            </a:xfrm>
          </p:grpSpPr>
          <p:sp>
            <p:nvSpPr>
              <p:cNvPr id="243" name="Google Shape;243;p5"/>
              <p:cNvSpPr/>
              <p:nvPr/>
            </p:nvSpPr>
            <p:spPr>
              <a:xfrm>
                <a:off x="0" y="0"/>
                <a:ext cx="406400" cy="453644"/>
              </a:xfrm>
              <a:custGeom>
                <a:rect b="b" l="l" r="r" t="t"/>
                <a:pathLst>
                  <a:path extrusionOk="0" h="453644" w="406400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226822"/>
                    </a:lnTo>
                    <a:lnTo>
                      <a:pt x="203200" y="453644"/>
                    </a:lnTo>
                    <a:lnTo>
                      <a:pt x="0" y="453644"/>
                    </a:lnTo>
                    <a:lnTo>
                      <a:pt x="203200" y="226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D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5"/>
              <p:cNvSpPr txBox="1"/>
              <p:nvPr/>
            </p:nvSpPr>
            <p:spPr>
              <a:xfrm>
                <a:off x="177800" y="-66675"/>
                <a:ext cx="152400" cy="520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2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5" name="Google Shape;245;p5"/>
            <p:cNvGrpSpPr/>
            <p:nvPr/>
          </p:nvGrpSpPr>
          <p:grpSpPr>
            <a:xfrm rot="-4868448">
              <a:off x="7545352" y="5190875"/>
              <a:ext cx="394624" cy="505241"/>
              <a:chOff x="0" y="-66675"/>
              <a:chExt cx="406400" cy="520319"/>
            </a:xfrm>
          </p:grpSpPr>
          <p:sp>
            <p:nvSpPr>
              <p:cNvPr id="246" name="Google Shape;246;p5"/>
              <p:cNvSpPr/>
              <p:nvPr/>
            </p:nvSpPr>
            <p:spPr>
              <a:xfrm>
                <a:off x="0" y="0"/>
                <a:ext cx="406400" cy="453644"/>
              </a:xfrm>
              <a:custGeom>
                <a:rect b="b" l="l" r="r" t="t"/>
                <a:pathLst>
                  <a:path extrusionOk="0" h="453644" w="406400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226822"/>
                    </a:lnTo>
                    <a:lnTo>
                      <a:pt x="203200" y="453644"/>
                    </a:lnTo>
                    <a:lnTo>
                      <a:pt x="0" y="453644"/>
                    </a:lnTo>
                    <a:lnTo>
                      <a:pt x="203200" y="226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D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5"/>
              <p:cNvSpPr txBox="1"/>
              <p:nvPr/>
            </p:nvSpPr>
            <p:spPr>
              <a:xfrm>
                <a:off x="177800" y="-66675"/>
                <a:ext cx="152400" cy="520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2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5"/>
            <p:cNvGrpSpPr/>
            <p:nvPr/>
          </p:nvGrpSpPr>
          <p:grpSpPr>
            <a:xfrm rot="7001710">
              <a:off x="9452994" y="6592365"/>
              <a:ext cx="394624" cy="505241"/>
              <a:chOff x="2" y="-66675"/>
              <a:chExt cx="406400" cy="520319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2" y="-1"/>
                <a:ext cx="406400" cy="453645"/>
              </a:xfrm>
              <a:custGeom>
                <a:rect b="b" l="l" r="r" t="t"/>
                <a:pathLst>
                  <a:path extrusionOk="0" h="453644" w="406400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226822"/>
                    </a:lnTo>
                    <a:lnTo>
                      <a:pt x="203200" y="453644"/>
                    </a:lnTo>
                    <a:lnTo>
                      <a:pt x="0" y="453644"/>
                    </a:lnTo>
                    <a:lnTo>
                      <a:pt x="203200" y="226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D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5"/>
              <p:cNvSpPr txBox="1"/>
              <p:nvPr/>
            </p:nvSpPr>
            <p:spPr>
              <a:xfrm>
                <a:off x="177800" y="-66675"/>
                <a:ext cx="152400" cy="520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2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5"/>
            <p:cNvGrpSpPr/>
            <p:nvPr/>
          </p:nvGrpSpPr>
          <p:grpSpPr>
            <a:xfrm rot="-3816229">
              <a:off x="9618862" y="6183213"/>
              <a:ext cx="394624" cy="505241"/>
              <a:chOff x="-1" y="-66675"/>
              <a:chExt cx="406400" cy="520319"/>
            </a:xfrm>
          </p:grpSpPr>
          <p:sp>
            <p:nvSpPr>
              <p:cNvPr id="252" name="Google Shape;252;p5"/>
              <p:cNvSpPr/>
              <p:nvPr/>
            </p:nvSpPr>
            <p:spPr>
              <a:xfrm>
                <a:off x="-1" y="0"/>
                <a:ext cx="406400" cy="453644"/>
              </a:xfrm>
              <a:custGeom>
                <a:rect b="b" l="l" r="r" t="t"/>
                <a:pathLst>
                  <a:path extrusionOk="0" h="453644" w="406400">
                    <a:moveTo>
                      <a:pt x="0" y="0"/>
                    </a:moveTo>
                    <a:lnTo>
                      <a:pt x="203200" y="0"/>
                    </a:lnTo>
                    <a:lnTo>
                      <a:pt x="406400" y="226822"/>
                    </a:lnTo>
                    <a:lnTo>
                      <a:pt x="203200" y="453644"/>
                    </a:lnTo>
                    <a:lnTo>
                      <a:pt x="0" y="453644"/>
                    </a:lnTo>
                    <a:lnTo>
                      <a:pt x="203200" y="2268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D0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5"/>
              <p:cNvSpPr txBox="1"/>
              <p:nvPr/>
            </p:nvSpPr>
            <p:spPr>
              <a:xfrm>
                <a:off x="177800" y="-66675"/>
                <a:ext cx="152400" cy="520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22055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4" name="Google Shape;254;p5"/>
          <p:cNvSpPr txBox="1"/>
          <p:nvPr/>
        </p:nvSpPr>
        <p:spPr>
          <a:xfrm>
            <a:off x="486654" y="8169380"/>
            <a:ext cx="5466797" cy="1608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99">
                <a:solidFill>
                  <a:srgbClr val="38B6FF"/>
                </a:solidFill>
                <a:latin typeface="Arial"/>
                <a:ea typeface="Arial"/>
                <a:cs typeface="Arial"/>
                <a:sym typeface="Arial"/>
              </a:rPr>
              <a:t>FLUXO DE</a:t>
            </a:r>
            <a:endParaRPr/>
          </a:p>
          <a:p>
            <a:pPr indent="0" lvl="0" marL="0" marR="0" rtl="0" algn="just">
              <a:lnSpc>
                <a:spcPct val="12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199">
                <a:solidFill>
                  <a:srgbClr val="052B42"/>
                </a:solidFill>
                <a:latin typeface="Arial"/>
                <a:ea typeface="Arial"/>
                <a:cs typeface="Arial"/>
                <a:sym typeface="Arial"/>
              </a:rPr>
              <a:t>PERFORMANCE</a:t>
            </a:r>
            <a:endParaRPr/>
          </a:p>
        </p:txBody>
      </p:sp>
      <p:sp>
        <p:nvSpPr>
          <p:cNvPr id="255" name="Google Shape;255;p5"/>
          <p:cNvSpPr txBox="1"/>
          <p:nvPr/>
        </p:nvSpPr>
        <p:spPr>
          <a:xfrm>
            <a:off x="11770912" y="9137845"/>
            <a:ext cx="2002689" cy="573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298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15">
                <a:solidFill>
                  <a:srgbClr val="F1F1F1"/>
                </a:solidFill>
                <a:latin typeface="Arial"/>
                <a:ea typeface="Arial"/>
                <a:cs typeface="Arial"/>
                <a:sym typeface="Arial"/>
              </a:rPr>
              <a:t>NOTTAS</a:t>
            </a:r>
            <a:endParaRPr/>
          </a:p>
        </p:txBody>
      </p:sp>
      <p:sp>
        <p:nvSpPr>
          <p:cNvPr id="256" name="Google Shape;256;p5"/>
          <p:cNvSpPr/>
          <p:nvPr/>
        </p:nvSpPr>
        <p:spPr>
          <a:xfrm>
            <a:off x="12570298" y="829873"/>
            <a:ext cx="2694990" cy="2271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0">
                <a:ln>
                  <a:noFill/>
                </a:ln>
                <a:solidFill>
                  <a:srgbClr val="09659D"/>
                </a:solidFill>
                <a:latin typeface="Arial"/>
              </a:rPr>
              <a:t>Armazenamento</a:t>
            </a:r>
          </a:p>
        </p:txBody>
      </p:sp>
      <p:sp>
        <p:nvSpPr>
          <p:cNvPr id="257" name="Google Shape;257;p5"/>
          <p:cNvSpPr/>
          <p:nvPr/>
        </p:nvSpPr>
        <p:spPr>
          <a:xfrm>
            <a:off x="10110588" y="2026541"/>
            <a:ext cx="2694990" cy="2271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0">
                <a:ln>
                  <a:noFill/>
                </a:ln>
                <a:solidFill>
                  <a:srgbClr val="09659D"/>
                </a:solidFill>
                <a:latin typeface="Arial"/>
              </a:rPr>
              <a:t>Classificação</a:t>
            </a:r>
          </a:p>
        </p:txBody>
      </p:sp>
      <p:sp>
        <p:nvSpPr>
          <p:cNvPr id="258" name="Google Shape;258;p5"/>
          <p:cNvSpPr/>
          <p:nvPr/>
        </p:nvSpPr>
        <p:spPr>
          <a:xfrm>
            <a:off x="15194625" y="2026541"/>
            <a:ext cx="2694990" cy="2271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l"/>
            <a:r>
              <a:rPr b="1" i="0">
                <a:ln>
                  <a:noFill/>
                </a:ln>
                <a:solidFill>
                  <a:srgbClr val="09659D"/>
                </a:solidFill>
                <a:latin typeface="Arial"/>
              </a:rPr>
              <a:t>Relatórios e alertas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" name="Google Shape;263;p6"/>
          <p:cNvGrpSpPr/>
          <p:nvPr/>
        </p:nvGrpSpPr>
        <p:grpSpPr>
          <a:xfrm>
            <a:off x="0" y="6391360"/>
            <a:ext cx="18288000" cy="3895640"/>
            <a:chOff x="0" y="-95250"/>
            <a:chExt cx="4816593" cy="1026012"/>
          </a:xfrm>
        </p:grpSpPr>
        <p:sp>
          <p:nvSpPr>
            <p:cNvPr id="264" name="Google Shape;264;p6"/>
            <p:cNvSpPr/>
            <p:nvPr/>
          </p:nvSpPr>
          <p:spPr>
            <a:xfrm>
              <a:off x="0" y="0"/>
              <a:ext cx="4816592" cy="930762"/>
            </a:xfrm>
            <a:custGeom>
              <a:rect b="b" l="l" r="r" t="t"/>
              <a:pathLst>
                <a:path extrusionOk="0" h="93076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930762"/>
                  </a:lnTo>
                  <a:lnTo>
                    <a:pt x="0" y="930762"/>
                  </a:lnTo>
                  <a:close/>
                </a:path>
              </a:pathLst>
            </a:custGeom>
            <a:solidFill>
              <a:srgbClr val="38B6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6"/>
            <p:cNvSpPr txBox="1"/>
            <p:nvPr/>
          </p:nvSpPr>
          <p:spPr>
            <a:xfrm>
              <a:off x="0" y="-95250"/>
              <a:ext cx="4816593" cy="10260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2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6"/>
          <p:cNvSpPr/>
          <p:nvPr/>
        </p:nvSpPr>
        <p:spPr>
          <a:xfrm>
            <a:off x="5309042" y="2178953"/>
            <a:ext cx="7669917" cy="4574059"/>
          </a:xfrm>
          <a:custGeom>
            <a:rect b="b" l="l" r="r" t="t"/>
            <a:pathLst>
              <a:path extrusionOk="0" h="4574059" w="7669917">
                <a:moveTo>
                  <a:pt x="0" y="0"/>
                </a:moveTo>
                <a:lnTo>
                  <a:pt x="7669916" y="0"/>
                </a:lnTo>
                <a:lnTo>
                  <a:pt x="7669916" y="4574059"/>
                </a:lnTo>
                <a:lnTo>
                  <a:pt x="0" y="45740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6"/>
          <p:cNvSpPr txBox="1"/>
          <p:nvPr/>
        </p:nvSpPr>
        <p:spPr>
          <a:xfrm>
            <a:off x="1605591" y="1000125"/>
            <a:ext cx="4179076" cy="304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46">
                <a:solidFill>
                  <a:srgbClr val="38B6FF"/>
                </a:solidFill>
                <a:latin typeface="Arial"/>
                <a:ea typeface="Arial"/>
                <a:cs typeface="Arial"/>
                <a:sym typeface="Arial"/>
              </a:rPr>
              <a:t>Totalmente autônomo e escalável</a:t>
            </a:r>
            <a:endParaRPr b="1" sz="1846">
              <a:solidFill>
                <a:srgbClr val="38B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6"/>
          <p:cNvSpPr txBox="1"/>
          <p:nvPr/>
        </p:nvSpPr>
        <p:spPr>
          <a:xfrm>
            <a:off x="12503334" y="847670"/>
            <a:ext cx="4825365" cy="305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46">
                <a:solidFill>
                  <a:srgbClr val="38B6FF"/>
                </a:solidFill>
                <a:latin typeface="Arial"/>
                <a:ea typeface="Arial"/>
                <a:cs typeface="Arial"/>
                <a:sym typeface="Arial"/>
              </a:rPr>
              <a:t>Personalizável para integrações futuras </a:t>
            </a:r>
            <a:endParaRPr/>
          </a:p>
        </p:txBody>
      </p:sp>
      <p:sp>
        <p:nvSpPr>
          <p:cNvPr id="269" name="Google Shape;269;p6"/>
          <p:cNvSpPr txBox="1"/>
          <p:nvPr/>
        </p:nvSpPr>
        <p:spPr>
          <a:xfrm>
            <a:off x="802702" y="4373142"/>
            <a:ext cx="3007298" cy="3045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46">
                <a:solidFill>
                  <a:srgbClr val="38B6FF"/>
                </a:solidFill>
                <a:latin typeface="Arial"/>
                <a:ea typeface="Arial"/>
                <a:cs typeface="Arial"/>
                <a:sym typeface="Arial"/>
              </a:rPr>
              <a:t>Baixo custo de operação</a:t>
            </a:r>
            <a:endParaRPr b="1" sz="1846">
              <a:solidFill>
                <a:srgbClr val="38B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"/>
          <p:cNvSpPr txBox="1"/>
          <p:nvPr/>
        </p:nvSpPr>
        <p:spPr>
          <a:xfrm>
            <a:off x="13322952" y="4132884"/>
            <a:ext cx="4505527" cy="6379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46">
                <a:solidFill>
                  <a:srgbClr val="38B6FF"/>
                </a:solidFill>
                <a:latin typeface="Arial"/>
                <a:ea typeface="Arial"/>
                <a:cs typeface="Arial"/>
                <a:sym typeface="Arial"/>
              </a:rPr>
              <a:t>Compatível com serviços em nuvem</a:t>
            </a:r>
            <a:endParaRPr b="1" sz="1846">
              <a:solidFill>
                <a:srgbClr val="38B6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46">
                <a:solidFill>
                  <a:srgbClr val="38B6FF"/>
                </a:solidFill>
                <a:latin typeface="Arial"/>
                <a:ea typeface="Arial"/>
                <a:cs typeface="Arial"/>
                <a:sym typeface="Arial"/>
              </a:rPr>
              <a:t>gratuitos</a:t>
            </a:r>
            <a:endParaRPr b="1" sz="1846">
              <a:solidFill>
                <a:srgbClr val="38B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"/>
          <p:cNvSpPr txBox="1"/>
          <p:nvPr/>
        </p:nvSpPr>
        <p:spPr>
          <a:xfrm>
            <a:off x="1605591" y="1482877"/>
            <a:ext cx="4346157" cy="1029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2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agente opera sem intervenção humana constante, agindo em segundo plano e liberando a equipe para tarefas estratégicas.</a:t>
            </a:r>
            <a:endParaRPr/>
          </a:p>
        </p:txBody>
      </p:sp>
      <p:sp>
        <p:nvSpPr>
          <p:cNvPr id="272" name="Google Shape;272;p6"/>
          <p:cNvSpPr txBox="1"/>
          <p:nvPr/>
        </p:nvSpPr>
        <p:spPr>
          <a:xfrm>
            <a:off x="12503334" y="1330422"/>
            <a:ext cx="4892569" cy="1381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2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 agente foi pensado com uma estrutura modular e adaptável. Isso permite que no futuro ele seja integrado a sistemas como TOTVS, SAP, RD Station, etc.</a:t>
            </a:r>
            <a:endParaRPr/>
          </a:p>
        </p:txBody>
      </p:sp>
      <p:sp>
        <p:nvSpPr>
          <p:cNvPr id="273" name="Google Shape;273;p6"/>
          <p:cNvSpPr txBox="1"/>
          <p:nvPr/>
        </p:nvSpPr>
        <p:spPr>
          <a:xfrm>
            <a:off x="802702" y="4855894"/>
            <a:ext cx="4346157" cy="1029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2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Utiliza ferramentas open-source, estrutura leve e recursos que não exigem servidores robustos nem grandes licenças.</a:t>
            </a:r>
            <a:endParaRPr/>
          </a:p>
        </p:txBody>
      </p:sp>
      <p:sp>
        <p:nvSpPr>
          <p:cNvPr id="274" name="Google Shape;274;p6"/>
          <p:cNvSpPr txBox="1"/>
          <p:nvPr/>
        </p:nvSpPr>
        <p:spPr>
          <a:xfrm>
            <a:off x="13322952" y="4743726"/>
            <a:ext cx="4505527" cy="13818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82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39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Organiza os arquivos de forma estruturada em pastas e permite integração com Google Drive, Dropbox e afins, aproveitando planos gratuitos ou corporativos já existentes.</a:t>
            </a:r>
            <a:endParaRPr/>
          </a:p>
        </p:txBody>
      </p:sp>
      <p:sp>
        <p:nvSpPr>
          <p:cNvPr id="275" name="Google Shape;275;p6"/>
          <p:cNvSpPr txBox="1"/>
          <p:nvPr/>
        </p:nvSpPr>
        <p:spPr>
          <a:xfrm>
            <a:off x="576859" y="8080231"/>
            <a:ext cx="9144000" cy="7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72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DIFERENCIAIS</a:t>
            </a:r>
            <a:r>
              <a:rPr b="1" lang="en-US" sz="457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COMPETITIVOS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8B6FF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0" name="Google Shape;280;p7"/>
          <p:cNvCxnSpPr/>
          <p:nvPr/>
        </p:nvCxnSpPr>
        <p:spPr>
          <a:xfrm rot="-5400000">
            <a:off x="-1736544" y="250035"/>
            <a:ext cx="6492240" cy="0"/>
          </a:xfrm>
          <a:prstGeom prst="straightConnector1">
            <a:avLst/>
          </a:prstGeom>
          <a:noFill/>
          <a:ln cap="flat" cmpd="sng" w="47625">
            <a:solidFill>
              <a:srgbClr val="09659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p7"/>
          <p:cNvCxnSpPr/>
          <p:nvPr/>
        </p:nvCxnSpPr>
        <p:spPr>
          <a:xfrm>
            <a:off x="9353048" y="8200762"/>
            <a:ext cx="8934952" cy="0"/>
          </a:xfrm>
          <a:prstGeom prst="straightConnector1">
            <a:avLst/>
          </a:prstGeom>
          <a:noFill/>
          <a:ln cap="flat" cmpd="sng" w="571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2" name="Google Shape;282;p7"/>
          <p:cNvSpPr/>
          <p:nvPr/>
        </p:nvSpPr>
        <p:spPr>
          <a:xfrm>
            <a:off x="9987906" y="2776270"/>
            <a:ext cx="7980595" cy="5586416"/>
          </a:xfrm>
          <a:custGeom>
            <a:rect b="b" l="l" r="r" t="t"/>
            <a:pathLst>
              <a:path extrusionOk="0" h="5586416" w="7980595">
                <a:moveTo>
                  <a:pt x="0" y="0"/>
                </a:moveTo>
                <a:lnTo>
                  <a:pt x="7980595" y="0"/>
                </a:lnTo>
                <a:lnTo>
                  <a:pt x="7980595" y="5586417"/>
                </a:lnTo>
                <a:lnTo>
                  <a:pt x="0" y="55864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7"/>
          <p:cNvSpPr txBox="1"/>
          <p:nvPr/>
        </p:nvSpPr>
        <p:spPr>
          <a:xfrm>
            <a:off x="1775745" y="876300"/>
            <a:ext cx="10187974" cy="2643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57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VAMOS CONVERSAR?</a:t>
            </a:r>
            <a:endParaRPr/>
          </a:p>
        </p:txBody>
      </p:sp>
      <p:sp>
        <p:nvSpPr>
          <p:cNvPr id="284" name="Google Shape;284;p7"/>
          <p:cNvSpPr txBox="1"/>
          <p:nvPr/>
        </p:nvSpPr>
        <p:spPr>
          <a:xfrm>
            <a:off x="1775745" y="5493279"/>
            <a:ext cx="7368255" cy="1952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3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burocracia não precisa ser inimiga da produtividade.</a:t>
            </a:r>
            <a:endParaRPr/>
          </a:p>
          <a:p>
            <a:pPr indent="0" lvl="0" marL="0" marR="0" rtl="0" algn="l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734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 conosco!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