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6" r:id="rId7"/>
    <p:sldId id="259" r:id="rId8"/>
    <p:sldId id="260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0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4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64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7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5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72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8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57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2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D070-A48E-410C-B941-B9877AEE570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D4806-C833-437D-BB80-372FC1C88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5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ground.tensorflow.org/#activation=tanh&amp;batchSize=10&amp;dataset=gauss&amp;regDataset=reg-gauss&amp;learningRate=0.03&amp;regularizationRate=0&amp;noise=0&amp;networkShape=1&amp;seed=0.05695&amp;showTestData=false&amp;discretize=true&amp;percTrainData=10&amp;x=true&amp;y=true&amp;xTimesY=false&amp;xSquared=false&amp;ySquared=false&amp;cosX=false&amp;sinX=true&amp;cosY=false&amp;sinY=false&amp;collectStats=false&amp;problem=classification&amp;initZero=false&amp;hideText=false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900" y="1846263"/>
            <a:ext cx="9144000" cy="2387600"/>
          </a:xfrm>
        </p:spPr>
        <p:txBody>
          <a:bodyPr/>
          <a:lstStyle/>
          <a:p>
            <a:r>
              <a:rPr lang="es-ES" dirty="0" smtClean="0"/>
              <a:t>Charla Introducción Redes Neuronales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31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397" t="27083" r="18375" b="7552"/>
          <a:stretch/>
        </p:blipFill>
        <p:spPr>
          <a:xfrm>
            <a:off x="781048" y="781050"/>
            <a:ext cx="10398113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957" t="26823" r="17936" b="6511"/>
          <a:stretch/>
        </p:blipFill>
        <p:spPr>
          <a:xfrm>
            <a:off x="1123949" y="609600"/>
            <a:ext cx="10149211" cy="55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 descr="Esquema circular que muestra el aprendizaje automático y el aprendizaje profundo como subcategorías de la inteligencia arti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788"/>
            <a:ext cx="10165644" cy="57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8200" y="5321300"/>
            <a:ext cx="1600200" cy="7112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4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s-ES" dirty="0" smtClean="0"/>
              <a:t>Línea de tiempo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519" t="13802" r="10762" b="13802"/>
          <a:stretch/>
        </p:blipFill>
        <p:spPr>
          <a:xfrm>
            <a:off x="510380" y="1119984"/>
            <a:ext cx="9982201" cy="5295900"/>
          </a:xfrm>
          <a:prstGeom prst="rect">
            <a:avLst/>
          </a:prstGeom>
        </p:spPr>
      </p:pic>
      <p:pic>
        <p:nvPicPr>
          <p:cNvPr id="4098" name="Picture 2" descr="https://www.researchgate.net/profile/Dae-Young-Kang/publication/346091812/figure/fig2/AS:979480482938881@1610537753860/Algorithms-that-won-the-ImageNet-Large-Scale-Visual-Recognition-Challenge-ILSVRC-in_W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00" y="2451102"/>
            <a:ext cx="8460000" cy="33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314699" y="2451102"/>
            <a:ext cx="750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err="1" smtClean="0">
                <a:solidFill>
                  <a:srgbClr val="212529"/>
                </a:solidFill>
                <a:effectLst/>
                <a:latin typeface="Lato"/>
              </a:rPr>
              <a:t>ImageNet</a:t>
            </a:r>
            <a:r>
              <a:rPr lang="es-ES" b="0" i="0" dirty="0" smtClean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es-ES" b="0" i="0" dirty="0" err="1" smtClean="0">
                <a:solidFill>
                  <a:srgbClr val="212529"/>
                </a:solidFill>
                <a:effectLst/>
                <a:latin typeface="Lato"/>
              </a:rPr>
              <a:t>Large</a:t>
            </a:r>
            <a:r>
              <a:rPr lang="es-ES" b="0" i="0" dirty="0" smtClean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es-ES" b="0" i="0" dirty="0" err="1" smtClean="0">
                <a:solidFill>
                  <a:srgbClr val="212529"/>
                </a:solidFill>
                <a:effectLst/>
                <a:latin typeface="Lato"/>
              </a:rPr>
              <a:t>Scale</a:t>
            </a:r>
            <a:r>
              <a:rPr lang="es-ES" b="0" i="0" dirty="0" smtClean="0">
                <a:solidFill>
                  <a:srgbClr val="212529"/>
                </a:solidFill>
                <a:effectLst/>
                <a:latin typeface="Lato"/>
              </a:rPr>
              <a:t> Visual </a:t>
            </a:r>
            <a:r>
              <a:rPr lang="es-ES" b="0" i="0" dirty="0" err="1" smtClean="0">
                <a:solidFill>
                  <a:srgbClr val="212529"/>
                </a:solidFill>
                <a:effectLst/>
                <a:latin typeface="Lato"/>
              </a:rPr>
              <a:t>Recognition</a:t>
            </a:r>
            <a:r>
              <a:rPr lang="es-ES" b="0" i="0" dirty="0" smtClean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es-ES" b="0" i="0" dirty="0" err="1" smtClean="0">
                <a:solidFill>
                  <a:srgbClr val="212529"/>
                </a:solidFill>
                <a:effectLst/>
                <a:latin typeface="Lato"/>
              </a:rPr>
              <a:t>Challenge</a:t>
            </a:r>
            <a:r>
              <a:rPr lang="es-ES" b="0" i="0" dirty="0" smtClean="0">
                <a:solidFill>
                  <a:srgbClr val="212529"/>
                </a:solidFill>
                <a:effectLst/>
                <a:latin typeface="Lato"/>
              </a:rPr>
              <a:t> (ILSVRC)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11" y="1905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493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Neurona biológica… neurona artificial</a:t>
            </a:r>
            <a:endParaRPr lang="es-ES" dirty="0"/>
          </a:p>
        </p:txBody>
      </p:sp>
      <p:pic>
        <p:nvPicPr>
          <p:cNvPr id="4" name="Picture 2" descr="https://miro.medium.com/v2/resize:fit:610/1*SJPacPhP4KDEB1AdhOFy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392" y="1447367"/>
            <a:ext cx="58102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906982" y="7469976"/>
            <a:ext cx="8089310" cy="33919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www.um.es/LEQ/Atmosferas/Ch-VI-3/6-3-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77" y="1675968"/>
            <a:ext cx="7611892" cy="41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7791" y="306603"/>
            <a:ext cx="8056418" cy="1325563"/>
          </a:xfrm>
        </p:spPr>
        <p:txBody>
          <a:bodyPr/>
          <a:lstStyle/>
          <a:p>
            <a:r>
              <a:rPr lang="es-ES" dirty="0" smtClean="0"/>
              <a:t>Modelo de una neurona artificial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482" t="13921" r="15925" b="21306"/>
          <a:stretch/>
        </p:blipFill>
        <p:spPr>
          <a:xfrm>
            <a:off x="1510146" y="1632166"/>
            <a:ext cx="8534400" cy="47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850" y="79375"/>
            <a:ext cx="10515600" cy="1325563"/>
          </a:xfrm>
        </p:spPr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Clasificacion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330" t="18182" r="17597" b="14026"/>
          <a:stretch/>
        </p:blipFill>
        <p:spPr>
          <a:xfrm>
            <a:off x="552449" y="1027906"/>
            <a:ext cx="9010651" cy="4972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103981"/>
            <a:ext cx="3314700" cy="2628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563" y="2659459"/>
            <a:ext cx="3400425" cy="20859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57300" y="6442551"/>
            <a:ext cx="99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jugar…. </a:t>
            </a:r>
            <a:r>
              <a:rPr lang="en-US" dirty="0">
                <a:hlinkClick r:id="rId5"/>
              </a:rPr>
              <a:t>A Neural Network Playground (tensorflow.org</a:t>
            </a:r>
            <a:r>
              <a:rPr lang="en-US" dirty="0" smtClean="0">
                <a:hlinkClick r:id="rId5"/>
              </a:rPr>
              <a:t>)</a:t>
            </a:r>
            <a:r>
              <a:rPr lang="en-U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2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373" t="34027" r="18924" b="23754"/>
          <a:stretch/>
        </p:blipFill>
        <p:spPr>
          <a:xfrm>
            <a:off x="1462810" y="624609"/>
            <a:ext cx="8678717" cy="308840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11513" y="96982"/>
            <a:ext cx="4890655" cy="3338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2957" t="31771" r="17643" b="12760"/>
          <a:stretch/>
        </p:blipFill>
        <p:spPr>
          <a:xfrm>
            <a:off x="1287317" y="1143000"/>
            <a:ext cx="902970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Algortimos</a:t>
            </a:r>
            <a:r>
              <a:rPr lang="es-ES" dirty="0" smtClean="0"/>
              <a:t> de </a:t>
            </a:r>
            <a:r>
              <a:rPr lang="es-ES" dirty="0" smtClean="0"/>
              <a:t>optimización: Entrenamiento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1100" y="1690688"/>
            <a:ext cx="3600450" cy="631825"/>
          </a:xfrm>
        </p:spPr>
        <p:txBody>
          <a:bodyPr/>
          <a:lstStyle/>
          <a:p>
            <a:r>
              <a:rPr lang="es-ES" dirty="0" err="1" smtClean="0"/>
              <a:t>Funcion</a:t>
            </a:r>
            <a:r>
              <a:rPr lang="es-ES" dirty="0" smtClean="0"/>
              <a:t> de perdida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4612"/>
            <a:ext cx="4095750" cy="1323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67025"/>
            <a:ext cx="5791200" cy="299085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2076450" y="3009900"/>
            <a:ext cx="19050" cy="314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057400" y="6191250"/>
            <a:ext cx="546735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2076450" y="4581525"/>
            <a:ext cx="2095500" cy="16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838700" y="613410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w</a:t>
            </a:r>
            <a:endParaRPr lang="es-ES" sz="3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47798" y="3823841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Función </a:t>
            </a:r>
          </a:p>
          <a:p>
            <a:r>
              <a:rPr lang="es-ES" sz="3200" dirty="0" smtClean="0"/>
              <a:t>perdida</a:t>
            </a:r>
            <a:endParaRPr lang="es-ES" sz="3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813167" y="3935194"/>
            <a:ext cx="275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Para cada iteración se</a:t>
            </a:r>
          </a:p>
          <a:p>
            <a:pPr algn="ctr"/>
            <a:r>
              <a:rPr lang="es-ES" dirty="0" smtClean="0"/>
              <a:t> van acomodando los Pesos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4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650" cy="1325563"/>
          </a:xfrm>
        </p:spPr>
        <p:txBody>
          <a:bodyPr/>
          <a:lstStyle/>
          <a:p>
            <a:r>
              <a:rPr lang="es-ES" dirty="0" smtClean="0"/>
              <a:t>Redes neuronales: </a:t>
            </a:r>
            <a:r>
              <a:rPr lang="es-ES" dirty="0" err="1" smtClean="0"/>
              <a:t>feed</a:t>
            </a:r>
            <a:r>
              <a:rPr lang="es-ES" dirty="0" smtClean="0"/>
              <a:t> </a:t>
            </a:r>
            <a:r>
              <a:rPr lang="es-ES" dirty="0" err="1" smtClean="0"/>
              <a:t>foward</a:t>
            </a:r>
            <a:r>
              <a:rPr lang="es-ES" dirty="0" smtClean="0"/>
              <a:t> /</a:t>
            </a:r>
            <a:r>
              <a:rPr lang="es-ES" dirty="0" err="1" smtClean="0"/>
              <a:t>fully</a:t>
            </a:r>
            <a:r>
              <a:rPr lang="es-ES" dirty="0" smtClean="0"/>
              <a:t> </a:t>
            </a:r>
            <a:r>
              <a:rPr lang="es-ES" dirty="0" err="1" smtClean="0"/>
              <a:t>connected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957" t="23698" r="18961" b="9375"/>
          <a:stretch/>
        </p:blipFill>
        <p:spPr>
          <a:xfrm>
            <a:off x="1276349" y="1504950"/>
            <a:ext cx="8858251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66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Tema de Office</vt:lpstr>
      <vt:lpstr>Charla Introducción Redes Neuronales</vt:lpstr>
      <vt:lpstr>Presentación de PowerPoint</vt:lpstr>
      <vt:lpstr>Línea de tiempo</vt:lpstr>
      <vt:lpstr>Neurona biológica… neurona artificial</vt:lpstr>
      <vt:lpstr>Modelo de una neurona artificial</vt:lpstr>
      <vt:lpstr>Ejemplo Clasificacion</vt:lpstr>
      <vt:lpstr>Presentación de PowerPoint</vt:lpstr>
      <vt:lpstr>Algortimos de optimización: Entrenamiento</vt:lpstr>
      <vt:lpstr>Redes neuronales: feed foward /fully connected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Charla Introducción Redes Neuronales</dc:title>
  <dc:creator>CERROTTA Santiago</dc:creator>
  <cp:lastModifiedBy>CERROTTA Santiago</cp:lastModifiedBy>
  <cp:revision>14</cp:revision>
  <dcterms:created xsi:type="dcterms:W3CDTF">2023-07-10T18:02:39Z</dcterms:created>
  <dcterms:modified xsi:type="dcterms:W3CDTF">2023-07-11T19:01:28Z</dcterms:modified>
</cp:coreProperties>
</file>