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81" r:id="rId5"/>
    <p:sldId id="269" r:id="rId6"/>
    <p:sldId id="282" r:id="rId7"/>
    <p:sldId id="257" r:id="rId8"/>
    <p:sldId id="262" r:id="rId9"/>
    <p:sldId id="263" r:id="rId10"/>
    <p:sldId id="261" r:id="rId11"/>
    <p:sldId id="283" r:id="rId12"/>
    <p:sldId id="259" r:id="rId13"/>
    <p:sldId id="260" r:id="rId14"/>
    <p:sldId id="279" r:id="rId15"/>
    <p:sldId id="284" r:id="rId16"/>
    <p:sldId id="267" r:id="rId17"/>
    <p:sldId id="268" r:id="rId18"/>
    <p:sldId id="278" r:id="rId19"/>
    <p:sldId id="285" r:id="rId20"/>
    <p:sldId id="264" r:id="rId21"/>
    <p:sldId id="266" r:id="rId22"/>
    <p:sldId id="265" r:id="rId23"/>
    <p:sldId id="280" r:id="rId24"/>
    <p:sldId id="286" r:id="rId25"/>
    <p:sldId id="271" r:id="rId26"/>
    <p:sldId id="287" r:id="rId27"/>
    <p:sldId id="288" r:id="rId28"/>
    <p:sldId id="289" r:id="rId29"/>
  </p:sldIdLst>
  <p:sldSz cx="12192000" cy="6858000"/>
  <p:notesSz cx="61722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DFDFD"/>
    <a:srgbClr val="620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44747F-B457-1B07-5366-28FA0984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EC16FB-4652-9F27-ED6F-97ADB5FC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72F6A-A6D7-5375-1448-634CEFD5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37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46719-ECE1-0011-66A5-12D6A4628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789685-571F-CDDE-63E4-DF4ABAD02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52BE10-ADD6-3FBD-20D9-6D96414B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66D3D9-5819-E4F2-600D-434F332D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5B3F98-85BE-0CC9-6B43-E56D46B1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82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716D50-7CAE-758F-5ED1-AE2AFCD14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8A629E-8768-8761-F982-1516818C4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0FC9FD-70D6-CD40-F12F-3F7409F0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BC710-7C86-2271-0C2E-31AD1F51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34FCC-76F7-36E5-AF5C-84A5D0EE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410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1808B-DB09-EC05-FECC-A83C7B1C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0CF36-B87E-4F1B-9CBD-863D704D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B23097-D5F7-8435-FE9D-683D20C5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D45D3-07DA-44D5-B285-37DAA4B1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D414F1-E779-53D3-10B2-E4087DE7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4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933A8-524B-80C5-D2E8-018A18A6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95C47-5A5B-72C0-BC21-A74803D41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0416EA-2042-D43B-F04D-B9DE3570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B8B4A0-ECFB-99C2-10FF-8B11675B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97F43-AF97-4D72-C2FC-09303B43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95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D85B6-759F-8192-DB9B-B7DDBDB6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74935E-D3C4-FA93-8DFE-207CC8914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702C59-3B4E-3A56-DCB7-93AC9E50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4CFBFB-D12E-9321-989F-F126BE24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D62E6-9E26-245C-E4F5-1C49B49B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EAE777-B125-9CBD-9538-47A94E84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73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61B2-64FE-3E07-F1E5-8F5299E7A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B65D15-E51C-B522-355C-4AE864878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59AE1C-39A6-7029-AE8E-AAC903057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238207-2B68-1BD0-C04F-31562C41F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CD2781-733C-D64A-DFC0-6676DE48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39F377-0647-2E43-7B60-40C40AB1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26B4A1D-C029-025A-D0DE-CD9ADE24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DDB43F-FC76-6FDE-B5D5-F3E26B4E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8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C49F7-DC78-1A4E-B098-EE96680F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90C7CA-13CC-7289-5D83-633184C7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7BA0C3-A5E5-557E-D9C3-71BA7BE5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5784488-8E65-3386-7EF4-08033C3C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00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8F01B2-40F1-76DE-D9D1-777BBC75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3A0E68-A1F8-58B0-B267-FCA0A181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1F3D2A-727C-7896-9892-04281A44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05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7C5B-A069-91A0-5A46-158E9B5BF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8C90A-70A2-744D-F312-612F3C654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E969AB-3418-3649-7171-C5B3EDBF2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0796FD-4641-B1E0-D51C-B0CB1F87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478876-D865-4398-AEAC-0F8B73AD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827C39-7E26-87B8-516C-386F5E8D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35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4F85C-0A07-C4E9-456A-438E850DD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C96B0B6-F0C0-0F99-EEA3-BBADA8788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64A4024-04B0-7A93-4266-47675B9CF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B7B0DD-88AE-A7DE-B659-86C5E97A0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3DC3C24-DB30-47D6-2412-771A6039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EFCAD3-CC87-023A-E1EB-BDF5B012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09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2A45E-8426-9321-9230-28E973D6C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45636-343A-446E-8EA8-5C077E0CEABD}" type="datetimeFigureOut">
              <a:rPr lang="pt-BR" smtClean="0"/>
              <a:t>15/01/2024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0834F-CC8D-3BAD-B3BD-112E03457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5DD4D0-567A-C8C7-36EC-1D6663C5B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CCFC4-FE53-49CC-9879-57B9824080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57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Cacho de uva vinho - grande - 4658 - DADIVA - Vinho - Magazine Luiza">
            <a:extLst>
              <a:ext uri="{FF2B5EF4-FFF2-40B4-BE49-F238E27FC236}">
                <a16:creationId xmlns:a16="http://schemas.microsoft.com/office/drawing/2014/main" id="{B7E3FA44-7654-1732-A75D-1381754CB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5000"/>
                    </a14:imgEffect>
                    <a14:imgEffect>
                      <a14:saturation sa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639" y="-3904"/>
            <a:ext cx="9195508" cy="6861904"/>
          </a:xfrm>
          <a:prstGeom prst="rect">
            <a:avLst/>
          </a:prstGeom>
          <a:pattFill prst="pct5">
            <a:fgClr>
              <a:srgbClr val="FDFDFD"/>
            </a:fgClr>
            <a:bgClr>
              <a:schemeClr val="bg1"/>
            </a:bgClr>
          </a:pattFill>
        </p:spPr>
      </p:pic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161483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243879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B20EFF8-D75E-DD46-D2D4-A231B9F5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889"/>
            <a:ext cx="1343510" cy="38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280812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3672114" y="1074059"/>
            <a:ext cx="78215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Arial Rounded MT Bold" panose="020F0704030504030204" pitchFamily="34" charset="0"/>
              </a:rPr>
              <a:t>EXPORTAÇÃO DE VINHOS DO BRASIL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58F9930-85AA-2F25-F8F0-A3C292A6EFC8}"/>
              </a:ext>
            </a:extLst>
          </p:cNvPr>
          <p:cNvSpPr txBox="1"/>
          <p:nvPr/>
        </p:nvSpPr>
        <p:spPr>
          <a:xfrm>
            <a:off x="371799" y="3468618"/>
            <a:ext cx="16775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Integrantes:</a:t>
            </a:r>
          </a:p>
          <a:p>
            <a:pPr algn="ctr"/>
            <a:r>
              <a:rPr lang="pt-BR" dirty="0"/>
              <a:t>Beatriz Lamarca</a:t>
            </a:r>
          </a:p>
          <a:p>
            <a:pPr algn="ctr"/>
            <a:r>
              <a:rPr lang="pt-BR" dirty="0"/>
              <a:t>Leandro Alves</a:t>
            </a:r>
          </a:p>
          <a:p>
            <a:pPr algn="ctr"/>
            <a:r>
              <a:rPr lang="pt-BR" dirty="0" err="1"/>
              <a:t>Nadjo</a:t>
            </a:r>
            <a:r>
              <a:rPr lang="pt-BR" dirty="0"/>
              <a:t> Lisboa</a:t>
            </a:r>
          </a:p>
          <a:p>
            <a:pPr algn="ctr"/>
            <a:r>
              <a:rPr lang="pt-BR" dirty="0"/>
              <a:t>Roberto </a:t>
            </a:r>
            <a:r>
              <a:rPr lang="pt-BR" dirty="0" err="1"/>
              <a:t>Ihara</a:t>
            </a:r>
            <a:endParaRPr lang="pt-BR" dirty="0"/>
          </a:p>
          <a:p>
            <a:pPr algn="ctr"/>
            <a:r>
              <a:rPr lang="pt-BR" dirty="0"/>
              <a:t>Rodrigo Yoshida</a:t>
            </a:r>
          </a:p>
        </p:txBody>
      </p:sp>
    </p:spTree>
    <p:extLst>
      <p:ext uri="{BB962C8B-B14F-4D97-AF65-F5344CB8AC3E}">
        <p14:creationId xmlns:p14="http://schemas.microsoft.com/office/powerpoint/2010/main" val="230074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Atraso 5">
            <a:extLst>
              <a:ext uri="{FF2B5EF4-FFF2-40B4-BE49-F238E27FC236}">
                <a16:creationId xmlns:a16="http://schemas.microsoft.com/office/drawing/2014/main" id="{17721B69-70CC-D0D0-3D4E-A1DC7217AA24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AA8981-8FD5-8C2D-4504-0657D4CFFA96}"/>
              </a:ext>
            </a:extLst>
          </p:cNvPr>
          <p:cNvSpPr txBox="1"/>
          <p:nvPr/>
        </p:nvSpPr>
        <p:spPr>
          <a:xfrm>
            <a:off x="667656" y="188688"/>
            <a:ext cx="8878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Cotação do Dólar – Custo médio sofre oscilação, se mantem em média, mas Real desvaloriza.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2A9DC1-EFE1-AD6F-3352-0510BC65065F}"/>
              </a:ext>
            </a:extLst>
          </p:cNvPr>
          <p:cNvSpPr txBox="1"/>
          <p:nvPr/>
        </p:nvSpPr>
        <p:spPr>
          <a:xfrm>
            <a:off x="168508" y="1322389"/>
            <a:ext cx="3379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Custo médio em Dólar sofrendo oscilação, mas em média se mantendo estável. Com a valorização do Dólar frente ao Real, a exportação fica mais atrativa.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CFF45C5-8E34-6735-C41E-230AC53F8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372" y="3882956"/>
            <a:ext cx="8245825" cy="240729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A401433-8CB8-FEA8-79F5-35511BDC8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667" y="1308309"/>
            <a:ext cx="8245825" cy="244776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170451-0B21-829E-47F8-558B9EA35015}"/>
              </a:ext>
            </a:extLst>
          </p:cNvPr>
          <p:cNvSpPr txBox="1"/>
          <p:nvPr/>
        </p:nvSpPr>
        <p:spPr>
          <a:xfrm>
            <a:off x="7561942" y="144657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15 anos</a:t>
            </a:r>
          </a:p>
        </p:txBody>
      </p:sp>
    </p:spTree>
    <p:extLst>
      <p:ext uri="{BB962C8B-B14F-4D97-AF65-F5344CB8AC3E}">
        <p14:creationId xmlns:p14="http://schemas.microsoft.com/office/powerpoint/2010/main" val="182731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6153393" y="3025342"/>
            <a:ext cx="3031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EXPORTAÇÃO</a:t>
            </a:r>
          </a:p>
          <a:p>
            <a:pPr algn="ctr"/>
            <a:r>
              <a:rPr lang="pt-BR" sz="2800" dirty="0">
                <a:latin typeface="Arial Rounded MT Bold" panose="020F0704030504030204" pitchFamily="34" charset="0"/>
              </a:rPr>
              <a:t>(Paraguai)</a:t>
            </a:r>
          </a:p>
        </p:txBody>
      </p:sp>
    </p:spTree>
    <p:extLst>
      <p:ext uri="{BB962C8B-B14F-4D97-AF65-F5344CB8AC3E}">
        <p14:creationId xmlns:p14="http://schemas.microsoft.com/office/powerpoint/2010/main" val="1254408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803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Paraguai, exportação em quantidade nos últimos 15 anos.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2837969" y="1204618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5,1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 (litros)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380751" y="3119403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2,2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2008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 (litros)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B3941C-3ACB-C030-41F2-7A4E0503C07F}"/>
              </a:ext>
            </a:extLst>
          </p:cNvPr>
          <p:cNvSpPr txBox="1"/>
          <p:nvPr/>
        </p:nvSpPr>
        <p:spPr>
          <a:xfrm>
            <a:off x="1347781" y="2014180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43,2%</a:t>
            </a:r>
          </a:p>
        </p:txBody>
      </p:sp>
      <p:sp>
        <p:nvSpPr>
          <p:cNvPr id="14" name="Seta: Curva para a Esquerda 13">
            <a:extLst>
              <a:ext uri="{FF2B5EF4-FFF2-40B4-BE49-F238E27FC236}">
                <a16:creationId xmlns:a16="http://schemas.microsoft.com/office/drawing/2014/main" id="{7BA64637-80B7-E8C4-0065-6C70499425F9}"/>
              </a:ext>
            </a:extLst>
          </p:cNvPr>
          <p:cNvSpPr/>
          <p:nvPr/>
        </p:nvSpPr>
        <p:spPr>
          <a:xfrm rot="13658613">
            <a:off x="1342527" y="970401"/>
            <a:ext cx="848346" cy="2125902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9207AF-92A9-B7F9-0E36-1E10CD6A4A2D}"/>
              </a:ext>
            </a:extLst>
          </p:cNvPr>
          <p:cNvSpPr txBox="1"/>
          <p:nvPr/>
        </p:nvSpPr>
        <p:spPr>
          <a:xfrm>
            <a:off x="6018960" y="1475397"/>
            <a:ext cx="5806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Apesar de o Paraguai ser nosso maior parceiro comercial, ainda podemos observar um crescimento expressivo nas exportações. O que nos leva a concluir que temos alto potencial de crescimento nos parceiros menores.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4168E16F-7FAD-7BCB-CE6A-AACE4D47D8A0}"/>
              </a:ext>
            </a:extLst>
          </p:cNvPr>
          <p:cNvGrpSpPr/>
          <p:nvPr/>
        </p:nvGrpSpPr>
        <p:grpSpPr>
          <a:xfrm>
            <a:off x="3601023" y="3019025"/>
            <a:ext cx="8224775" cy="3336117"/>
            <a:chOff x="3601023" y="3019025"/>
            <a:chExt cx="8224775" cy="3336117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D306AF21-8147-C188-3D72-D2759C15F3C0}"/>
                </a:ext>
              </a:extLst>
            </p:cNvPr>
            <p:cNvGrpSpPr/>
            <p:nvPr/>
          </p:nvGrpSpPr>
          <p:grpSpPr>
            <a:xfrm>
              <a:off x="3601023" y="3019025"/>
              <a:ext cx="8224775" cy="3336117"/>
              <a:chOff x="3601023" y="3019025"/>
              <a:chExt cx="8224775" cy="3336117"/>
            </a:xfrm>
          </p:grpSpPr>
          <p:pic>
            <p:nvPicPr>
              <p:cNvPr id="17" name="Imagem 16">
                <a:extLst>
                  <a:ext uri="{FF2B5EF4-FFF2-40B4-BE49-F238E27FC236}">
                    <a16:creationId xmlns:a16="http://schemas.microsoft.com/office/drawing/2014/main" id="{C1A332FA-37DC-C133-8334-2BA8421BC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1023" y="3019025"/>
                <a:ext cx="8224775" cy="3336117"/>
              </a:xfrm>
              <a:prstGeom prst="rect">
                <a:avLst/>
              </a:prstGeom>
            </p:spPr>
          </p:pic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E68646DC-C241-F07A-0CA5-C29A16D1BF1B}"/>
                  </a:ext>
                </a:extLst>
              </p:cNvPr>
              <p:cNvSpPr/>
              <p:nvPr/>
            </p:nvSpPr>
            <p:spPr>
              <a:xfrm>
                <a:off x="3812345" y="3784209"/>
                <a:ext cx="225083" cy="22648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440C5A8-537D-0F54-147B-AC98C969A2C1}"/>
                </a:ext>
              </a:extLst>
            </p:cNvPr>
            <p:cNvSpPr/>
            <p:nvPr/>
          </p:nvSpPr>
          <p:spPr>
            <a:xfrm>
              <a:off x="3873305" y="5707380"/>
              <a:ext cx="225083" cy="2274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87021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-598" y="1206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657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Paraguai – Mercado em franco crescimento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415777" y="3856441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US$ 0,5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2008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2198806" y="1594317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US$ 7,2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</a:t>
            </a:r>
          </a:p>
        </p:txBody>
      </p:sp>
      <p:sp>
        <p:nvSpPr>
          <p:cNvPr id="4" name="Seta: Curva para a Esquerda 3">
            <a:extLst>
              <a:ext uri="{FF2B5EF4-FFF2-40B4-BE49-F238E27FC236}">
                <a16:creationId xmlns:a16="http://schemas.microsoft.com/office/drawing/2014/main" id="{22246FE9-0A70-DB24-10C1-B4D17D3C982F}"/>
              </a:ext>
            </a:extLst>
          </p:cNvPr>
          <p:cNvSpPr/>
          <p:nvPr/>
        </p:nvSpPr>
        <p:spPr>
          <a:xfrm rot="13435348">
            <a:off x="683535" y="1549076"/>
            <a:ext cx="848346" cy="2125902"/>
          </a:xfrm>
          <a:prstGeom prst="curved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BF181F-C02C-615B-5077-FC8A9EE85890}"/>
              </a:ext>
            </a:extLst>
          </p:cNvPr>
          <p:cNvSpPr txBox="1"/>
          <p:nvPr/>
        </p:nvSpPr>
        <p:spPr>
          <a:xfrm>
            <a:off x="689139" y="252825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1.470%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0" y="1021042"/>
            <a:ext cx="953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aumento em valor é ainda mais expressivo por conta da valorização do Dólar frente ao Real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F6583733-9521-288E-B606-B2BDD628D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790" y="3259137"/>
            <a:ext cx="8256852" cy="33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18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-598" y="1206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563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Paraguai – Forte parceiro comercial.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3047401" y="1699815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Temos um sólido relacionamento com o Paraguai, no total de exportações, considerando tudo o que é comercializado.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0160DF1-8263-A74A-0A5E-E5488D40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678" y="2489314"/>
            <a:ext cx="8554644" cy="325800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123D1C2-4D74-23A4-A64B-37E255E639BC}"/>
              </a:ext>
            </a:extLst>
          </p:cNvPr>
          <p:cNvSpPr txBox="1"/>
          <p:nvPr/>
        </p:nvSpPr>
        <p:spPr>
          <a:xfrm>
            <a:off x="1827606" y="2493880"/>
            <a:ext cx="853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Total de exportações gerais à Rússia</a:t>
            </a:r>
          </a:p>
        </p:txBody>
      </p:sp>
    </p:spTree>
    <p:extLst>
      <p:ext uri="{BB962C8B-B14F-4D97-AF65-F5344CB8AC3E}">
        <p14:creationId xmlns:p14="http://schemas.microsoft.com/office/powerpoint/2010/main" val="104068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6153393" y="3025342"/>
            <a:ext cx="30317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EXPORTAÇÃO</a:t>
            </a:r>
          </a:p>
          <a:p>
            <a:pPr algn="ctr"/>
            <a:r>
              <a:rPr lang="pt-BR" sz="2800" dirty="0">
                <a:latin typeface="Arial Rounded MT Bold" panose="020F0704030504030204" pitchFamily="34" charset="0"/>
              </a:rPr>
              <a:t>(Rússia)</a:t>
            </a:r>
          </a:p>
        </p:txBody>
      </p:sp>
    </p:spTree>
    <p:extLst>
      <p:ext uri="{BB962C8B-B14F-4D97-AF65-F5344CB8AC3E}">
        <p14:creationId xmlns:p14="http://schemas.microsoft.com/office/powerpoint/2010/main" val="26536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64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Rússia, exportação em quantidade nos últimos 15 anos.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3631624" y="4726165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66 Mil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 (litros)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380751" y="2799824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6,7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2008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 (litros)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B3941C-3ACB-C030-41F2-7A4E0503C07F}"/>
              </a:ext>
            </a:extLst>
          </p:cNvPr>
          <p:cNvSpPr txBox="1"/>
          <p:nvPr/>
        </p:nvSpPr>
        <p:spPr>
          <a:xfrm>
            <a:off x="2193943" y="4748846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98,9%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9207AF-92A9-B7F9-0E36-1E10CD6A4A2D}"/>
              </a:ext>
            </a:extLst>
          </p:cNvPr>
          <p:cNvSpPr txBox="1"/>
          <p:nvPr/>
        </p:nvSpPr>
        <p:spPr>
          <a:xfrm>
            <a:off x="6882497" y="4814686"/>
            <a:ext cx="5066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 Rússia é o segundo país que mais importou nossos vinhos, porém, grandes quantidades por um curto período. Mas hoje os números são insignificantes.</a:t>
            </a:r>
          </a:p>
        </p:txBody>
      </p:sp>
      <p:sp>
        <p:nvSpPr>
          <p:cNvPr id="4" name="Seta: Curva para a Esquerda 3">
            <a:extLst>
              <a:ext uri="{FF2B5EF4-FFF2-40B4-BE49-F238E27FC236}">
                <a16:creationId xmlns:a16="http://schemas.microsoft.com/office/drawing/2014/main" id="{4F03EF3D-7D9D-1085-7F9F-70640A5AE0E2}"/>
              </a:ext>
            </a:extLst>
          </p:cNvPr>
          <p:cNvSpPr/>
          <p:nvPr/>
        </p:nvSpPr>
        <p:spPr>
          <a:xfrm rot="18495675" flipH="1">
            <a:off x="2091258" y="4415595"/>
            <a:ext cx="924602" cy="212590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1FBC73EA-0BF3-AF85-FADD-AE816E78CD9B}"/>
              </a:ext>
            </a:extLst>
          </p:cNvPr>
          <p:cNvGrpSpPr/>
          <p:nvPr/>
        </p:nvGrpSpPr>
        <p:grpSpPr>
          <a:xfrm>
            <a:off x="3642628" y="1114737"/>
            <a:ext cx="8306466" cy="3331920"/>
            <a:chOff x="3642628" y="1114737"/>
            <a:chExt cx="8306466" cy="3331920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7810BF30-BF18-51C3-C9DA-FB44E55923A4}"/>
                </a:ext>
              </a:extLst>
            </p:cNvPr>
            <p:cNvGrpSpPr/>
            <p:nvPr/>
          </p:nvGrpSpPr>
          <p:grpSpPr>
            <a:xfrm>
              <a:off x="3642628" y="1114737"/>
              <a:ext cx="8306466" cy="3331920"/>
              <a:chOff x="3642628" y="1114737"/>
              <a:chExt cx="8306466" cy="3331920"/>
            </a:xfrm>
          </p:grpSpPr>
          <p:pic>
            <p:nvPicPr>
              <p:cNvPr id="3" name="Imagem 2">
                <a:extLst>
                  <a:ext uri="{FF2B5EF4-FFF2-40B4-BE49-F238E27FC236}">
                    <a16:creationId xmlns:a16="http://schemas.microsoft.com/office/drawing/2014/main" id="{F4BDACBA-1473-0995-321E-157FD937EC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42628" y="1114737"/>
                <a:ext cx="8306466" cy="3331920"/>
              </a:xfrm>
              <a:prstGeom prst="rect">
                <a:avLst/>
              </a:prstGeom>
            </p:spPr>
          </p:pic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0206D78A-D4DC-B6B5-B871-B065864A2E27}"/>
                  </a:ext>
                </a:extLst>
              </p:cNvPr>
              <p:cNvSpPr/>
              <p:nvPr/>
            </p:nvSpPr>
            <p:spPr>
              <a:xfrm>
                <a:off x="3910818" y="1828800"/>
                <a:ext cx="225083" cy="22648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8061051-5601-F49D-CF4D-08448636FB1A}"/>
                </a:ext>
              </a:extLst>
            </p:cNvPr>
            <p:cNvSpPr/>
            <p:nvPr/>
          </p:nvSpPr>
          <p:spPr>
            <a:xfrm>
              <a:off x="3910819" y="3276011"/>
              <a:ext cx="273000" cy="6768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77EB87A3-1DE8-A8F0-9D48-8E0EAE4060A5}"/>
                </a:ext>
              </a:extLst>
            </p:cNvPr>
            <p:cNvSpPr/>
            <p:nvPr/>
          </p:nvSpPr>
          <p:spPr>
            <a:xfrm>
              <a:off x="3967969" y="3819525"/>
              <a:ext cx="273000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270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-598" y="1206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653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Rússia – Queda nas importações à quase zero.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303233" y="2898615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US$ 2,3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2008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Rússia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3434963" y="4633000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US$ 119 Mil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Rússia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BF181F-C02C-615B-5077-FC8A9EE85890}"/>
              </a:ext>
            </a:extLst>
          </p:cNvPr>
          <p:cNvSpPr txBox="1"/>
          <p:nvPr/>
        </p:nvSpPr>
        <p:spPr>
          <a:xfrm>
            <a:off x="1952173" y="5134052"/>
            <a:ext cx="894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95%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0" y="1021042"/>
            <a:ext cx="9537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aumento em valor é ainda mais expressivo por conta da valorização do Dólar frente ao Real</a:t>
            </a:r>
          </a:p>
        </p:txBody>
      </p:sp>
      <p:sp>
        <p:nvSpPr>
          <p:cNvPr id="2" name="Seta: Curva para a Esquerda 1">
            <a:extLst>
              <a:ext uri="{FF2B5EF4-FFF2-40B4-BE49-F238E27FC236}">
                <a16:creationId xmlns:a16="http://schemas.microsoft.com/office/drawing/2014/main" id="{F37058FF-EC45-1521-85BF-48E1A1B1CB00}"/>
              </a:ext>
            </a:extLst>
          </p:cNvPr>
          <p:cNvSpPr/>
          <p:nvPr/>
        </p:nvSpPr>
        <p:spPr>
          <a:xfrm rot="18495675" flipH="1">
            <a:off x="1696797" y="4655882"/>
            <a:ext cx="924602" cy="212590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6DD50F-6C4D-2025-DE9D-F22F7462A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468" y="1806951"/>
            <a:ext cx="8449854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31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-598" y="1206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692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Rússia – Queda recorrente nas exportações gerais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1798429" y="1631183"/>
            <a:ext cx="8592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Rússia vem perdendo relacionamento nas exportações ao longo da ultima década, motivos globais e ainda com cenário atual de conflito, são sinais de receio para fortalecer o relacionamento, pelo menos por enquanto.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E4C8AC2-4905-4D7A-DD69-C5845B999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25" y="2718968"/>
            <a:ext cx="8592749" cy="299126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FCA7C7-7625-CD16-B1FC-D38E7D939827}"/>
              </a:ext>
            </a:extLst>
          </p:cNvPr>
          <p:cNvSpPr txBox="1"/>
          <p:nvPr/>
        </p:nvSpPr>
        <p:spPr>
          <a:xfrm>
            <a:off x="1827606" y="2718968"/>
            <a:ext cx="853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Total de exportações gerais à Rússia</a:t>
            </a:r>
          </a:p>
        </p:txBody>
      </p:sp>
    </p:spTree>
    <p:extLst>
      <p:ext uri="{BB962C8B-B14F-4D97-AF65-F5344CB8AC3E}">
        <p14:creationId xmlns:p14="http://schemas.microsoft.com/office/powerpoint/2010/main" val="3255105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6090972" y="3025342"/>
            <a:ext cx="3156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EXPORTAÇÃO</a:t>
            </a:r>
          </a:p>
          <a:p>
            <a:pPr algn="ctr"/>
            <a:r>
              <a:rPr lang="pt-BR" sz="2800" dirty="0">
                <a:latin typeface="Arial Rounded MT Bold" panose="020F0704030504030204" pitchFamily="34" charset="0"/>
              </a:rPr>
              <a:t>(Estados Unidos)</a:t>
            </a:r>
          </a:p>
        </p:txBody>
      </p:sp>
    </p:spTree>
    <p:extLst>
      <p:ext uri="{BB962C8B-B14F-4D97-AF65-F5344CB8AC3E}">
        <p14:creationId xmlns:p14="http://schemas.microsoft.com/office/powerpoint/2010/main" val="16308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5514981" y="3025342"/>
            <a:ext cx="4308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COMERCIALIZAÇÃO</a:t>
            </a:r>
          </a:p>
        </p:txBody>
      </p:sp>
    </p:spTree>
    <p:extLst>
      <p:ext uri="{BB962C8B-B14F-4D97-AF65-F5344CB8AC3E}">
        <p14:creationId xmlns:p14="http://schemas.microsoft.com/office/powerpoint/2010/main" val="2672474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44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EUA, exportação em quantidade nos últimos 50 anos.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2880888" y="4981551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220 Mil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Estados Unidos (litros)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493295" y="2964655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8,7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1997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Estados Unidos (litros)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B3941C-3ACB-C030-41F2-7A4E0503C07F}"/>
              </a:ext>
            </a:extLst>
          </p:cNvPr>
          <p:cNvSpPr txBox="1"/>
          <p:nvPr/>
        </p:nvSpPr>
        <p:spPr>
          <a:xfrm>
            <a:off x="1399890" y="5136114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97,5%</a:t>
            </a:r>
          </a:p>
        </p:txBody>
      </p:sp>
      <p:sp>
        <p:nvSpPr>
          <p:cNvPr id="14" name="Seta: Curva para a Esquerda 13">
            <a:extLst>
              <a:ext uri="{FF2B5EF4-FFF2-40B4-BE49-F238E27FC236}">
                <a16:creationId xmlns:a16="http://schemas.microsoft.com/office/drawing/2014/main" id="{7BA64637-80B7-E8C4-0065-6C70499425F9}"/>
              </a:ext>
            </a:extLst>
          </p:cNvPr>
          <p:cNvSpPr/>
          <p:nvPr/>
        </p:nvSpPr>
        <p:spPr>
          <a:xfrm rot="18495675" flipH="1">
            <a:off x="1357224" y="4641526"/>
            <a:ext cx="924602" cy="212590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79207AF-92A9-B7F9-0E36-1E10CD6A4A2D}"/>
              </a:ext>
            </a:extLst>
          </p:cNvPr>
          <p:cNvSpPr txBox="1"/>
          <p:nvPr/>
        </p:nvSpPr>
        <p:spPr>
          <a:xfrm>
            <a:off x="6095999" y="5329448"/>
            <a:ext cx="58068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As exportações aos Estados Unidos caíram muito no final da década de 90.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D0A3119-CC38-616D-98E6-5F286FA9777D}"/>
              </a:ext>
            </a:extLst>
          </p:cNvPr>
          <p:cNvSpPr/>
          <p:nvPr/>
        </p:nvSpPr>
        <p:spPr>
          <a:xfrm>
            <a:off x="8113092" y="1668556"/>
            <a:ext cx="721419" cy="27445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39A2245-A394-F376-6F64-D37F287AC28F}"/>
              </a:ext>
            </a:extLst>
          </p:cNvPr>
          <p:cNvCxnSpPr>
            <a:cxnSpLocks/>
          </p:cNvCxnSpPr>
          <p:nvPr/>
        </p:nvCxnSpPr>
        <p:spPr>
          <a:xfrm>
            <a:off x="8515737" y="4413094"/>
            <a:ext cx="0" cy="7763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BCFF9C6-9CBA-C1FE-7115-3867D1B68B91}"/>
              </a:ext>
            </a:extLst>
          </p:cNvPr>
          <p:cNvSpPr txBox="1"/>
          <p:nvPr/>
        </p:nvSpPr>
        <p:spPr>
          <a:xfrm>
            <a:off x="-1" y="725619"/>
            <a:ext cx="12042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entender melhor porque os EUA estão entre os maiores parceiros comerciais de vinhos em toda série histórica, precisamos analisar o comportamento ao longo de muitos anos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68CA185-95DB-4794-99E6-A71E6DA9B368}"/>
              </a:ext>
            </a:extLst>
          </p:cNvPr>
          <p:cNvGrpSpPr/>
          <p:nvPr/>
        </p:nvGrpSpPr>
        <p:grpSpPr>
          <a:xfrm>
            <a:off x="3968046" y="1352372"/>
            <a:ext cx="8073993" cy="3231408"/>
            <a:chOff x="3968046" y="1352372"/>
            <a:chExt cx="8073993" cy="3231408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58ECDEB9-3A05-0A11-2D52-465E7CDF2F2B}"/>
                </a:ext>
              </a:extLst>
            </p:cNvPr>
            <p:cNvGrpSpPr/>
            <p:nvPr/>
          </p:nvGrpSpPr>
          <p:grpSpPr>
            <a:xfrm>
              <a:off x="3968046" y="1352372"/>
              <a:ext cx="8073993" cy="3231408"/>
              <a:chOff x="3968046" y="1352372"/>
              <a:chExt cx="8073993" cy="3231408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9BA45C72-36BB-7033-D913-B5B76AC9E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8046" y="1352372"/>
                <a:ext cx="8073993" cy="3231408"/>
              </a:xfrm>
              <a:prstGeom prst="rect">
                <a:avLst/>
              </a:prstGeom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BA0CC86-E63A-A88C-3E04-9B04643E8094}"/>
                  </a:ext>
                </a:extLst>
              </p:cNvPr>
              <p:cNvSpPr/>
              <p:nvPr/>
            </p:nvSpPr>
            <p:spPr>
              <a:xfrm>
                <a:off x="4192704" y="1902722"/>
                <a:ext cx="225083" cy="22648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C475F914-112C-B8BE-A981-E7491887C668}"/>
                </a:ext>
              </a:extLst>
            </p:cNvPr>
            <p:cNvSpPr/>
            <p:nvPr/>
          </p:nvSpPr>
          <p:spPr>
            <a:xfrm flipV="1">
              <a:off x="4092977" y="3970688"/>
              <a:ext cx="383508" cy="196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240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-1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1002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EUA – As Exportações gerais aos Estados Unidos vem crescendo ao longo dos anos.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1828203" y="1575040"/>
            <a:ext cx="8535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Não temos queda nas exportações gerais para esse período do final da década de 90, o que indica não temos problemas comerciais que possam impedir a exportação de vinhos.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F1FE28FB-3219-9D1A-7848-009BC522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3" y="2469763"/>
            <a:ext cx="8535591" cy="297221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598112-9D5C-A6EE-0137-EB6C99762C4D}"/>
              </a:ext>
            </a:extLst>
          </p:cNvPr>
          <p:cNvSpPr txBox="1"/>
          <p:nvPr/>
        </p:nvSpPr>
        <p:spPr>
          <a:xfrm>
            <a:off x="0" y="6598252"/>
            <a:ext cx="61264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http://comexstat.mdic.gov.br/pt/geral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0B349D0-9CA9-B81F-519C-0DA70F0AC160}"/>
              </a:ext>
            </a:extLst>
          </p:cNvPr>
          <p:cNvSpPr/>
          <p:nvPr/>
        </p:nvSpPr>
        <p:spPr>
          <a:xfrm>
            <a:off x="5497622" y="3193360"/>
            <a:ext cx="365760" cy="23912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E71D1C4-B6C5-2E46-58F2-681F87D86112}"/>
              </a:ext>
            </a:extLst>
          </p:cNvPr>
          <p:cNvSpPr txBox="1"/>
          <p:nvPr/>
        </p:nvSpPr>
        <p:spPr>
          <a:xfrm>
            <a:off x="1828203" y="2513086"/>
            <a:ext cx="853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Total de exportações gerais aos Estados Unidos</a:t>
            </a:r>
          </a:p>
        </p:txBody>
      </p:sp>
    </p:spTree>
    <p:extLst>
      <p:ext uri="{BB962C8B-B14F-4D97-AF65-F5344CB8AC3E}">
        <p14:creationId xmlns:p14="http://schemas.microsoft.com/office/powerpoint/2010/main" val="405905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8457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EUA – Analisando a queda de exportações no fim da década de 90.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0" y="1021042"/>
            <a:ext cx="11739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Não percebemos queda no consumo por habitante, segundo estudo da </a:t>
            </a:r>
            <a:r>
              <a:rPr lang="pt-BR" dirty="0" err="1"/>
              <a:t>Apex-Brasil</a:t>
            </a:r>
            <a:r>
              <a:rPr lang="pt-BR" dirty="0"/>
              <a:t> no período do final da década de 90, mostrando inclusive, aumento significativo no consumo da bebida.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B981F38-8AE5-EA40-756D-CB629632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61" y="2776425"/>
            <a:ext cx="8913197" cy="280168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2CFA6B-9F1E-6F7F-5124-6DA1E408CA6C}"/>
              </a:ext>
            </a:extLst>
          </p:cNvPr>
          <p:cNvSpPr txBox="1"/>
          <p:nvPr/>
        </p:nvSpPr>
        <p:spPr>
          <a:xfrm>
            <a:off x="510583" y="6344173"/>
            <a:ext cx="5501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https://www.apexbrasil.com.br/Content/imagens/10235c85-73e5-468d-9643-c2eb53a2be00.pdf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1C838E-4191-FEC6-209D-31F3654F72D5}"/>
              </a:ext>
            </a:extLst>
          </p:cNvPr>
          <p:cNvSpPr txBox="1"/>
          <p:nvPr/>
        </p:nvSpPr>
        <p:spPr>
          <a:xfrm>
            <a:off x="0" y="1757284"/>
            <a:ext cx="115290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vinho representa cerca de 14% do mercado de bebidas alcoólicas dos EUA e é uma indústria de $72 bilhões. De acordo com o </a:t>
            </a:r>
            <a:r>
              <a:rPr lang="pt-BR" dirty="0" err="1"/>
              <a:t>Wine</a:t>
            </a:r>
            <a:r>
              <a:rPr lang="pt-BR" dirty="0"/>
              <a:t> </a:t>
            </a:r>
            <a:r>
              <a:rPr lang="pt-BR" dirty="0" err="1"/>
              <a:t>Institute</a:t>
            </a:r>
            <a:r>
              <a:rPr lang="pt-BR" dirty="0"/>
              <a:t>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FEC26FE-70EA-1B77-2EC6-1B25EB3AA7A1}"/>
              </a:ext>
            </a:extLst>
          </p:cNvPr>
          <p:cNvSpPr txBox="1"/>
          <p:nvPr/>
        </p:nvSpPr>
        <p:spPr>
          <a:xfrm>
            <a:off x="510582" y="6520008"/>
            <a:ext cx="81973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https://www.gov.br/empresas-e-negocios/pt-br/invest-export-brasil/exportar/conheca-os-mercados/pesquisas-de-mercado/</a:t>
            </a:r>
            <a:r>
              <a:rPr lang="pt-BR" sz="700" dirty="0"/>
              <a:t>estudo-de-mercado</a:t>
            </a:r>
            <a:r>
              <a:rPr lang="pt-BR" sz="800" dirty="0"/>
              <a:t>.pdf/EUAportuguesVinho.pdf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DC43D6-7E8E-E9D9-1E9A-3D81F07316E8}"/>
              </a:ext>
            </a:extLst>
          </p:cNvPr>
          <p:cNvSpPr txBox="1"/>
          <p:nvPr/>
        </p:nvSpPr>
        <p:spPr>
          <a:xfrm>
            <a:off x="39314" y="6344173"/>
            <a:ext cx="94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Fontes:</a:t>
            </a:r>
          </a:p>
        </p:txBody>
      </p:sp>
    </p:spTree>
    <p:extLst>
      <p:ext uri="{BB962C8B-B14F-4D97-AF65-F5344CB8AC3E}">
        <p14:creationId xmlns:p14="http://schemas.microsoft.com/office/powerpoint/2010/main" val="4038378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61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EUA – Mudanças climáticas afetam qualidade dos vinhos.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391007" y="2551837"/>
            <a:ext cx="4965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Segundo a Forbes, os incêndios na Califórnia, principal zona produtora de vinhos dos EUA, fazem a qualidade de seus vinhos e produtividade caírem.</a:t>
            </a:r>
          </a:p>
          <a:p>
            <a:pPr algn="just"/>
            <a:r>
              <a:rPr lang="pt-BR" dirty="0"/>
              <a:t>Isso pode apresentar uma oportunidade para oferecermos um pouco da nossa segurança com fornecimento dessa bebida.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2CFA6B-9F1E-6F7F-5124-6DA1E408CA6C}"/>
              </a:ext>
            </a:extLst>
          </p:cNvPr>
          <p:cNvSpPr txBox="1"/>
          <p:nvPr/>
        </p:nvSpPr>
        <p:spPr>
          <a:xfrm>
            <a:off x="510583" y="6527057"/>
            <a:ext cx="5501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https://forbes.com.br/forbesagro/2022/10/como-o-clima-global-esta-mudando-a-producao-local-de-uvas-e-vinhos/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ADC43D6-7E8E-E9D9-1E9A-3D81F07316E8}"/>
              </a:ext>
            </a:extLst>
          </p:cNvPr>
          <p:cNvSpPr txBox="1"/>
          <p:nvPr/>
        </p:nvSpPr>
        <p:spPr>
          <a:xfrm>
            <a:off x="39314" y="6527057"/>
            <a:ext cx="94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Fontes: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07126F7B-F98C-C886-4B72-0BE0C1EB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296" y="1641206"/>
            <a:ext cx="616353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0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4989199" y="3025342"/>
            <a:ext cx="53601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CONSIDERAÇÕES FINAIS</a:t>
            </a:r>
          </a:p>
          <a:p>
            <a:pPr algn="ctr"/>
            <a:r>
              <a:rPr lang="pt-BR" sz="2800" dirty="0">
                <a:latin typeface="Arial Rounded MT Bold" panose="020F0704030504030204" pitchFamily="34" charset="0"/>
              </a:rPr>
              <a:t>Conclusões</a:t>
            </a:r>
            <a:endParaRPr lang="pt-BR" sz="3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3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695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Conclusões – Manutenção e ampliação nas exportações com o Paraguai.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3A1FC92-5287-51E0-8313-99F1C149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88055" y="3312818"/>
            <a:ext cx="2815888" cy="1548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226141" y="2112191"/>
            <a:ext cx="11739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Conclusão 1: Como o relacionamento como Paraguai já está estabelecido nas exportações gerais e a exportação de vinhos está em ascensão, além da proximidade geográfica que gera menos custos de transporte. Precisamos manter esse relacionamento e fortalece-lo ainda mais.</a:t>
            </a:r>
          </a:p>
        </p:txBody>
      </p:sp>
    </p:spTree>
    <p:extLst>
      <p:ext uri="{BB962C8B-B14F-4D97-AF65-F5344CB8AC3E}">
        <p14:creationId xmlns:p14="http://schemas.microsoft.com/office/powerpoint/2010/main" val="4079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840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Conclusões – Retomada de Relacionamento comercial de vinhos com os Estados Unidos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E1C838E-4191-FEC6-209D-31F3654F72D5}"/>
              </a:ext>
            </a:extLst>
          </p:cNvPr>
          <p:cNvSpPr txBox="1"/>
          <p:nvPr/>
        </p:nvSpPr>
        <p:spPr>
          <a:xfrm>
            <a:off x="182880" y="2224868"/>
            <a:ext cx="11739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Conclusão 2: Os EUA já compraram muito dos nossos vinhos no final da década de 90 e como não temos motivos para não nos relacionarmos com eles, precisamos retomar essas exportações. Podemos aproveitar ainda as instabilidades climáticas enfrentadas por sua principal zona produtora de vinho, a Califórnia, que vem sofrendo com queimadas recorrentes ano após ano, afetando sua produção interna.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4D7477-F610-9FDB-18A2-235E83E43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055" y="3740880"/>
            <a:ext cx="2815888" cy="17367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6627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519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Conclusões – Iniciar exportações de vinhos orgânicos.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8C8C7A3-D488-FF27-617F-34802D2572B6}"/>
              </a:ext>
            </a:extLst>
          </p:cNvPr>
          <p:cNvSpPr txBox="1"/>
          <p:nvPr/>
        </p:nvSpPr>
        <p:spPr>
          <a:xfrm>
            <a:off x="182879" y="2069405"/>
            <a:ext cx="11739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Conclusão 3: Baseando-se no aumento exponencial do consumo interno dos nosso vinhos orgânicos, consideramos também que a exportação desse produto seja uma ótima oportunidade. Já que a tendência de procura por produtos orgânicos é global.</a:t>
            </a:r>
          </a:p>
        </p:txBody>
      </p:sp>
      <p:pic>
        <p:nvPicPr>
          <p:cNvPr id="3" name="Picture 2" descr="Cacho de uva vinho - grande - 4658 - DADIVA - Vinho - Magazine Luiza">
            <a:extLst>
              <a:ext uri="{FF2B5EF4-FFF2-40B4-BE49-F238E27FC236}">
                <a16:creationId xmlns:a16="http://schemas.microsoft.com/office/drawing/2014/main" id="{BB12A51E-6EE4-ABD5-07EB-44248DE2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000"/>
                    </a14:imgEffect>
                    <a14:imgEffect>
                      <a14:saturation sat="9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96" y="3369128"/>
            <a:ext cx="2419547" cy="1805523"/>
          </a:xfrm>
          <a:prstGeom prst="rect">
            <a:avLst/>
          </a:prstGeom>
          <a:pattFill prst="pct5">
            <a:fgClr>
              <a:srgbClr val="FDFDFD"/>
            </a:fgClr>
            <a:bgClr>
              <a:schemeClr val="bg1"/>
            </a:bgClr>
          </a:pattFill>
        </p:spPr>
      </p:pic>
    </p:spTree>
    <p:extLst>
      <p:ext uri="{BB962C8B-B14F-4D97-AF65-F5344CB8AC3E}">
        <p14:creationId xmlns:p14="http://schemas.microsoft.com/office/powerpoint/2010/main" val="2708903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6369707" y="3025342"/>
            <a:ext cx="25991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76490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Atraso 5">
            <a:extLst>
              <a:ext uri="{FF2B5EF4-FFF2-40B4-BE49-F238E27FC236}">
                <a16:creationId xmlns:a16="http://schemas.microsoft.com/office/drawing/2014/main" id="{17721B69-70CC-D0D0-3D4E-A1DC7217AA24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AA8981-8FD5-8C2D-4504-0657D4CFFA96}"/>
              </a:ext>
            </a:extLst>
          </p:cNvPr>
          <p:cNvSpPr txBox="1"/>
          <p:nvPr/>
        </p:nvSpPr>
        <p:spPr>
          <a:xfrm>
            <a:off x="667656" y="188688"/>
            <a:ext cx="7151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Comercialização de vinhos no RS – Tendência de retomada de crescimento</a:t>
            </a:r>
          </a:p>
        </p:txBody>
      </p:sp>
      <p:sp>
        <p:nvSpPr>
          <p:cNvPr id="8" name="Retângulo: Cantos Diagonais Recortados 7">
            <a:extLst>
              <a:ext uri="{FF2B5EF4-FFF2-40B4-BE49-F238E27FC236}">
                <a16:creationId xmlns:a16="http://schemas.microsoft.com/office/drawing/2014/main" id="{1036E02B-5140-EFE3-5C5B-8775B22247D5}"/>
              </a:ext>
            </a:extLst>
          </p:cNvPr>
          <p:cNvSpPr/>
          <p:nvPr/>
        </p:nvSpPr>
        <p:spPr>
          <a:xfrm>
            <a:off x="254139" y="3429000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242,9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Comercialização de Vinhos 2021 (litros)</a:t>
            </a:r>
          </a:p>
        </p:txBody>
      </p:sp>
      <p:sp>
        <p:nvSpPr>
          <p:cNvPr id="9" name="Retângulo: Cantos Diagonais Recortados 8">
            <a:extLst>
              <a:ext uri="{FF2B5EF4-FFF2-40B4-BE49-F238E27FC236}">
                <a16:creationId xmlns:a16="http://schemas.microsoft.com/office/drawing/2014/main" id="{53AA9641-1131-AEAF-7720-2CEF9499883E}"/>
              </a:ext>
            </a:extLst>
          </p:cNvPr>
          <p:cNvSpPr/>
          <p:nvPr/>
        </p:nvSpPr>
        <p:spPr>
          <a:xfrm>
            <a:off x="254139" y="1373666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250,9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Comercialização de Vinhos 2007 (litros)</a:t>
            </a:r>
          </a:p>
        </p:txBody>
      </p:sp>
      <p:sp>
        <p:nvSpPr>
          <p:cNvPr id="10" name="Seta: Curva para a Esquerda 9">
            <a:extLst>
              <a:ext uri="{FF2B5EF4-FFF2-40B4-BE49-F238E27FC236}">
                <a16:creationId xmlns:a16="http://schemas.microsoft.com/office/drawing/2014/main" id="{47CC645D-A33E-A982-F97B-3D04CE558FD6}"/>
              </a:ext>
            </a:extLst>
          </p:cNvPr>
          <p:cNvSpPr/>
          <p:nvPr/>
        </p:nvSpPr>
        <p:spPr>
          <a:xfrm>
            <a:off x="3530875" y="2046514"/>
            <a:ext cx="649239" cy="2191657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6BB9E0-FDED-8189-6E8C-1A9C858E7008}"/>
              </a:ext>
            </a:extLst>
          </p:cNvPr>
          <p:cNvSpPr txBox="1"/>
          <p:nvPr/>
        </p:nvSpPr>
        <p:spPr>
          <a:xfrm>
            <a:off x="3113452" y="2885105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-3,3%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02A9DC1-EFE1-AD6F-3352-0510BC65065F}"/>
              </a:ext>
            </a:extLst>
          </p:cNvPr>
          <p:cNvSpPr txBox="1"/>
          <p:nvPr/>
        </p:nvSpPr>
        <p:spPr>
          <a:xfrm>
            <a:off x="290275" y="5302851"/>
            <a:ext cx="4092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Nos últimos 15 anos queda na comercialização, mas que vem se recuperando fortemente nos últimos 2 anos analisados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ACB16EA-AFF3-DCE4-C694-A5659D08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3374" y="2293034"/>
            <a:ext cx="7445366" cy="300981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5BECF3-BF9A-716D-4180-C12BE2890E73}"/>
              </a:ext>
            </a:extLst>
          </p:cNvPr>
          <p:cNvSpPr txBox="1"/>
          <p:nvPr/>
        </p:nvSpPr>
        <p:spPr>
          <a:xfrm>
            <a:off x="7561942" y="144657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15 anos</a:t>
            </a:r>
          </a:p>
        </p:txBody>
      </p:sp>
    </p:spTree>
    <p:extLst>
      <p:ext uri="{BB962C8B-B14F-4D97-AF65-F5344CB8AC3E}">
        <p14:creationId xmlns:p14="http://schemas.microsoft.com/office/powerpoint/2010/main" val="1093795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11110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Comercialização de Vinhos Orgânicos – A comercialização de vinhos orgânicos estão começando a chamar a atenção.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667656" y="1011353"/>
            <a:ext cx="1034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Os vinhos orgânicos são bem novos no mercado, mas a procura cresce exponencialmente.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031A1C4-FB31-341A-99EB-F419D5BF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610" y="2436685"/>
            <a:ext cx="8516539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0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104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Comercialização de Vinhos Orgânicos no mundo – A produção de orgânicos no mundo também está crescendo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B4FFE6A-C95F-78EA-4836-50746412B315}"/>
              </a:ext>
            </a:extLst>
          </p:cNvPr>
          <p:cNvSpPr txBox="1"/>
          <p:nvPr/>
        </p:nvSpPr>
        <p:spPr>
          <a:xfrm>
            <a:off x="667656" y="1447446"/>
            <a:ext cx="10347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Percebemos que a produção de orgânicos no mundo também vem crescendo, o que indica a aceitação desse tipo de produto em nível global.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7E1B58-2998-0BB7-E594-2C2843515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505" y="2878927"/>
            <a:ext cx="6571647" cy="286896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5BC4BB-C9F9-1AFA-316E-D0336648D503}"/>
              </a:ext>
            </a:extLst>
          </p:cNvPr>
          <p:cNvSpPr txBox="1"/>
          <p:nvPr/>
        </p:nvSpPr>
        <p:spPr>
          <a:xfrm>
            <a:off x="510583" y="6527057"/>
            <a:ext cx="55011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https://repositorio.ipea.gov.br/bitstream/11058/9678/1/TD_2538.pdf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B75FDEE-876D-DE53-96DB-D884C2EBA99A}"/>
              </a:ext>
            </a:extLst>
          </p:cNvPr>
          <p:cNvSpPr txBox="1"/>
          <p:nvPr/>
        </p:nvSpPr>
        <p:spPr>
          <a:xfrm>
            <a:off x="39314" y="6527057"/>
            <a:ext cx="9425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800" dirty="0"/>
              <a:t>Fontes:</a:t>
            </a:r>
          </a:p>
        </p:txBody>
      </p:sp>
    </p:spTree>
    <p:extLst>
      <p:ext uri="{BB962C8B-B14F-4D97-AF65-F5344CB8AC3E}">
        <p14:creationId xmlns:p14="http://schemas.microsoft.com/office/powerpoint/2010/main" val="271407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D3E3E6-DF52-2E31-81FF-29A9694F18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Atraso 6">
            <a:extLst>
              <a:ext uri="{FF2B5EF4-FFF2-40B4-BE49-F238E27FC236}">
                <a16:creationId xmlns:a16="http://schemas.microsoft.com/office/drawing/2014/main" id="{64A8966A-77D9-37EA-3627-4229E218A644}"/>
              </a:ext>
            </a:extLst>
          </p:cNvPr>
          <p:cNvSpPr/>
          <p:nvPr/>
        </p:nvSpPr>
        <p:spPr>
          <a:xfrm>
            <a:off x="0" y="0"/>
            <a:ext cx="2554514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Taça de Vinho Cacho de Uva | Download Grátis | Desenho | Vetor | Imagem">
            <a:extLst>
              <a:ext uri="{FF2B5EF4-FFF2-40B4-BE49-F238E27FC236}">
                <a16:creationId xmlns:a16="http://schemas.microsoft.com/office/drawing/2014/main" id="{3B52F6BF-9598-354C-0769-F1F03E041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5" y="2416829"/>
            <a:ext cx="1273799" cy="84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75735F-44A4-09CB-7A40-C2F22A190ADD}"/>
              </a:ext>
            </a:extLst>
          </p:cNvPr>
          <p:cNvSpPr txBox="1"/>
          <p:nvPr/>
        </p:nvSpPr>
        <p:spPr>
          <a:xfrm>
            <a:off x="105301" y="3240785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 Rounded MT Bold" panose="020F0704030504030204" pitchFamily="34" charset="0"/>
              </a:rPr>
              <a:t>TECH CHALLENGE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B7C596-A675-4A63-B3E9-1E2F7B84F905}"/>
              </a:ext>
            </a:extLst>
          </p:cNvPr>
          <p:cNvSpPr txBox="1"/>
          <p:nvPr/>
        </p:nvSpPr>
        <p:spPr>
          <a:xfrm>
            <a:off x="846388" y="3610117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 Rounded MT Bold" panose="020F0704030504030204" pitchFamily="34" charset="0"/>
              </a:rPr>
              <a:t>Jan 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BCFDB11-3F9E-E11D-538E-129EC804C29A}"/>
              </a:ext>
            </a:extLst>
          </p:cNvPr>
          <p:cNvSpPr txBox="1"/>
          <p:nvPr/>
        </p:nvSpPr>
        <p:spPr>
          <a:xfrm>
            <a:off x="6153393" y="3025342"/>
            <a:ext cx="3031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3200" dirty="0">
                <a:latin typeface="Arial Rounded MT Bold" panose="020F0704030504030204" pitchFamily="34" charset="0"/>
              </a:rPr>
              <a:t>EXPORTAÇÃO</a:t>
            </a:r>
          </a:p>
        </p:txBody>
      </p:sp>
    </p:spTree>
    <p:extLst>
      <p:ext uri="{BB962C8B-B14F-4D97-AF65-F5344CB8AC3E}">
        <p14:creationId xmlns:p14="http://schemas.microsoft.com/office/powerpoint/2010/main" val="3215922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43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Representatividade de países parceiros – 1970 a 2022</a:t>
            </a:r>
          </a:p>
        </p:txBody>
      </p:sp>
      <p:sp>
        <p:nvSpPr>
          <p:cNvPr id="11" name="Retângulo: Cantos Diagonais Recortados 10">
            <a:extLst>
              <a:ext uri="{FF2B5EF4-FFF2-40B4-BE49-F238E27FC236}">
                <a16:creationId xmlns:a16="http://schemas.microsoft.com/office/drawing/2014/main" id="{7B58100A-7C9C-8309-5174-D1F17C711482}"/>
              </a:ext>
            </a:extLst>
          </p:cNvPr>
          <p:cNvSpPr/>
          <p:nvPr/>
        </p:nvSpPr>
        <p:spPr>
          <a:xfrm>
            <a:off x="296343" y="2428737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US$ 10,9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Mundial</a:t>
            </a:r>
          </a:p>
        </p:txBody>
      </p:sp>
      <p:sp>
        <p:nvSpPr>
          <p:cNvPr id="12" name="Retângulo: Cantos Diagonais Recortados 11">
            <a:extLst>
              <a:ext uri="{FF2B5EF4-FFF2-40B4-BE49-F238E27FC236}">
                <a16:creationId xmlns:a16="http://schemas.microsoft.com/office/drawing/2014/main" id="{EC9FD34D-A832-42CA-A3D1-8FB18C6DEC78}"/>
              </a:ext>
            </a:extLst>
          </p:cNvPr>
          <p:cNvSpPr/>
          <p:nvPr/>
        </p:nvSpPr>
        <p:spPr>
          <a:xfrm>
            <a:off x="296343" y="4484071"/>
            <a:ext cx="3018971" cy="1619125"/>
          </a:xfrm>
          <a:prstGeom prst="snip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ysClr val="windowText" lastClr="000000"/>
                </a:solidFill>
              </a:rPr>
              <a:t>US$ 7,2 MM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Exportação de Vinhos 2022</a:t>
            </a:r>
          </a:p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Paraguai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860DA59-748A-C133-37D4-953A2C4C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09" y="2428737"/>
            <a:ext cx="7637237" cy="378068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E185EE1-11C5-5D03-29F7-F0D80B67FB48}"/>
              </a:ext>
            </a:extLst>
          </p:cNvPr>
          <p:cNvSpPr txBox="1"/>
          <p:nvPr/>
        </p:nvSpPr>
        <p:spPr>
          <a:xfrm>
            <a:off x="1202938" y="3980262"/>
            <a:ext cx="1205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65,4%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2B663E-AB04-31E2-39FA-46D66D17B2B3}"/>
              </a:ext>
            </a:extLst>
          </p:cNvPr>
          <p:cNvSpPr txBox="1"/>
          <p:nvPr/>
        </p:nvSpPr>
        <p:spPr>
          <a:xfrm>
            <a:off x="113109" y="1088740"/>
            <a:ext cx="1207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exportações ao Paraguai representam 65,4% das exportações.</a:t>
            </a:r>
          </a:p>
          <a:p>
            <a:r>
              <a:rPr lang="pt-BR" dirty="0"/>
              <a:t>Precisamos manter o relacionamento com nosso principal parceiro comercial, porém expandir para novos mercados potenciais.</a:t>
            </a:r>
          </a:p>
        </p:txBody>
      </p:sp>
    </p:spTree>
    <p:extLst>
      <p:ext uri="{BB962C8B-B14F-4D97-AF65-F5344CB8AC3E}">
        <p14:creationId xmlns:p14="http://schemas.microsoft.com/office/powerpoint/2010/main" val="43938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739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Representatividade de países parceiros – 1970 - 2022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2B663E-AB04-31E2-39FA-46D66D17B2B3}"/>
              </a:ext>
            </a:extLst>
          </p:cNvPr>
          <p:cNvSpPr txBox="1"/>
          <p:nvPr/>
        </p:nvSpPr>
        <p:spPr>
          <a:xfrm>
            <a:off x="56837" y="863652"/>
            <a:ext cx="1207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Histórico desde 1970. As exportações são concentradas em poucos países. A seguir abriremos melhor cada um dos 3 maiores parceiros para entender suas particularidades.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CAFDEF-70AC-4FD4-234F-6447A40F3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951" y="1612325"/>
            <a:ext cx="9231013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5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E965F7FD-7609-BFA2-F6DF-E4F80AB26B4C}"/>
              </a:ext>
            </a:extLst>
          </p:cNvPr>
          <p:cNvSpPr/>
          <p:nvPr/>
        </p:nvSpPr>
        <p:spPr>
          <a:xfrm>
            <a:off x="0" y="1406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Fluxograma: Atraso 8">
            <a:extLst>
              <a:ext uri="{FF2B5EF4-FFF2-40B4-BE49-F238E27FC236}">
                <a16:creationId xmlns:a16="http://schemas.microsoft.com/office/drawing/2014/main" id="{BA7FF5DA-7892-27EB-221E-0A0F6403A06F}"/>
              </a:ext>
            </a:extLst>
          </p:cNvPr>
          <p:cNvSpPr/>
          <p:nvPr/>
        </p:nvSpPr>
        <p:spPr>
          <a:xfrm rot="5400000">
            <a:off x="5722646" y="-5722646"/>
            <a:ext cx="746707" cy="12192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1D9FE3-402B-2080-989D-732D93EFA67F}"/>
              </a:ext>
            </a:extLst>
          </p:cNvPr>
          <p:cNvSpPr txBox="1"/>
          <p:nvPr/>
        </p:nvSpPr>
        <p:spPr>
          <a:xfrm>
            <a:off x="667656" y="188688"/>
            <a:ext cx="481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Exportação de vinhos – Evolução nas exportações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D2B663E-AB04-31E2-39FA-46D66D17B2B3}"/>
              </a:ext>
            </a:extLst>
          </p:cNvPr>
          <p:cNvSpPr txBox="1"/>
          <p:nvPr/>
        </p:nvSpPr>
        <p:spPr>
          <a:xfrm>
            <a:off x="113109" y="694845"/>
            <a:ext cx="12078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exportações têm apresentado crescimento nos últimos 7 anos. A oscilação nas exportações, não tem correlação com a produção de uvas no país, pois segunda a Embrapa a produção é crescente. Portanto, podemos buscar esse crescimento.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2E49D4-5EAF-5F1C-A2D0-197AEE23A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126" y="4458939"/>
            <a:ext cx="4241404" cy="20698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7142780-6EBF-D602-E4BC-2E1EDE7B2A99}"/>
              </a:ext>
            </a:extLst>
          </p:cNvPr>
          <p:cNvSpPr txBox="1"/>
          <p:nvPr/>
        </p:nvSpPr>
        <p:spPr>
          <a:xfrm>
            <a:off x="3945850" y="6481440"/>
            <a:ext cx="4572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Fonte: Embrapa</a:t>
            </a:r>
          </a:p>
          <a:p>
            <a:r>
              <a:rPr lang="pt-BR" sz="800" dirty="0"/>
              <a:t>https://ainfo.cnptia.embrapa.br/digital/bitstream/item/214974/1/Cap42-EvolucaoProducaoUva.pdf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D2F749F-2F8C-0AFD-A729-931A149A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938" y="1371213"/>
            <a:ext cx="7716124" cy="245541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7CCA264-1C52-A812-537F-9EEAA8FE89A2}"/>
              </a:ext>
            </a:extLst>
          </p:cNvPr>
          <p:cNvSpPr txBox="1"/>
          <p:nvPr/>
        </p:nvSpPr>
        <p:spPr>
          <a:xfrm>
            <a:off x="1069346" y="4089607"/>
            <a:ext cx="1032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 produção de uvas no país tem um ritmo crescente até 2016.</a:t>
            </a:r>
          </a:p>
        </p:txBody>
      </p:sp>
    </p:spTree>
    <p:extLst>
      <p:ext uri="{BB962C8B-B14F-4D97-AF65-F5344CB8AC3E}">
        <p14:creationId xmlns:p14="http://schemas.microsoft.com/office/powerpoint/2010/main" val="634437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14385</TotalTime>
  <Words>1292</Words>
  <Application>Microsoft Office PowerPoint</Application>
  <PresentationFormat>Widescreen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Arial Rounded MT Bold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Rodrigo Yoshida</dc:creator>
  <cp:lastModifiedBy>Rodrigo Yoshida</cp:lastModifiedBy>
  <cp:revision>21</cp:revision>
  <dcterms:created xsi:type="dcterms:W3CDTF">2024-01-15T20:52:42Z</dcterms:created>
  <dcterms:modified xsi:type="dcterms:W3CDTF">2024-01-25T20:38:18Z</dcterms:modified>
</cp:coreProperties>
</file>