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81" r:id="rId5"/>
    <p:sldId id="269" r:id="rId6"/>
    <p:sldId id="282" r:id="rId7"/>
    <p:sldId id="257" r:id="rId8"/>
    <p:sldId id="262" r:id="rId9"/>
    <p:sldId id="263" r:id="rId10"/>
    <p:sldId id="261" r:id="rId11"/>
    <p:sldId id="283" r:id="rId12"/>
    <p:sldId id="259" r:id="rId13"/>
    <p:sldId id="260" r:id="rId14"/>
    <p:sldId id="279" r:id="rId15"/>
    <p:sldId id="284" r:id="rId16"/>
    <p:sldId id="267" r:id="rId17"/>
    <p:sldId id="268" r:id="rId18"/>
    <p:sldId id="278" r:id="rId19"/>
    <p:sldId id="285" r:id="rId20"/>
    <p:sldId id="264" r:id="rId21"/>
    <p:sldId id="266" r:id="rId22"/>
    <p:sldId id="265" r:id="rId23"/>
    <p:sldId id="280" r:id="rId24"/>
    <p:sldId id="286" r:id="rId25"/>
    <p:sldId id="271" r:id="rId26"/>
    <p:sldId id="287" r:id="rId27"/>
    <p:sldId id="288" r:id="rId28"/>
    <p:sldId id="289" r:id="rId29"/>
  </p:sldIdLst>
  <p:sldSz cx="12192000" cy="6858000"/>
  <p:notesSz cx="61722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DFD"/>
    <a:srgbClr val="62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odrigo\Pos%20Tech%20Data%20Analytics\Tech%20Challenge\EXP_1997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Downloads\EXP_1997_2023_202401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Downloads\EXP_1997_2023_202401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Exportacoes_Totais_Paraguai!$C$1</c:f>
              <c:strCache>
                <c:ptCount val="1"/>
                <c:pt idx="0">
                  <c:v>Valor FOB (US$)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Exportacoes_Totais_Paraguai!$B$13:$B$27</c:f>
              <c:numCache>
                <c:formatCode>General</c:formatCode>
                <c:ptCount val="1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</c:numCache>
            </c:numRef>
          </c:cat>
          <c:val>
            <c:numRef>
              <c:f>Exportacoes_Totais_Paraguai!$C$13:$C$27</c:f>
              <c:numCache>
                <c:formatCode>General</c:formatCode>
                <c:ptCount val="15"/>
                <c:pt idx="0">
                  <c:v>2487298432</c:v>
                </c:pt>
                <c:pt idx="1">
                  <c:v>1683892660</c:v>
                </c:pt>
                <c:pt idx="2">
                  <c:v>2547743025</c:v>
                </c:pt>
                <c:pt idx="3">
                  <c:v>2967412193</c:v>
                </c:pt>
                <c:pt idx="4">
                  <c:v>2617442885</c:v>
                </c:pt>
                <c:pt idx="5">
                  <c:v>2996600386</c:v>
                </c:pt>
                <c:pt idx="6">
                  <c:v>3193506727</c:v>
                </c:pt>
                <c:pt idx="7">
                  <c:v>2473259309</c:v>
                </c:pt>
                <c:pt idx="8">
                  <c:v>2220841458</c:v>
                </c:pt>
                <c:pt idx="9">
                  <c:v>2646222649</c:v>
                </c:pt>
                <c:pt idx="10">
                  <c:v>2912317162</c:v>
                </c:pt>
                <c:pt idx="11">
                  <c:v>2479932573</c:v>
                </c:pt>
                <c:pt idx="12">
                  <c:v>2152550659</c:v>
                </c:pt>
                <c:pt idx="13">
                  <c:v>3041354534</c:v>
                </c:pt>
                <c:pt idx="14">
                  <c:v>3519019653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F-447C-9649-17541F68F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1001528"/>
        <c:axId val="530999728"/>
      </c:lineChart>
      <c:catAx>
        <c:axId val="53100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0999728"/>
        <c:crosses val="autoZero"/>
        <c:auto val="1"/>
        <c:lblAlgn val="ctr"/>
        <c:lblOffset val="100"/>
        <c:noMultiLvlLbl val="0"/>
      </c:catAx>
      <c:valAx>
        <c:axId val="53099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100152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Exportacoes_Totais_RUSSIA!$C$1</c:f>
              <c:strCache>
                <c:ptCount val="1"/>
                <c:pt idx="0">
                  <c:v>Valor FOB (US$)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Exportacoes_Totais_RUSSIA!$B$13:$B$27</c:f>
              <c:numCache>
                <c:formatCode>0</c:formatCode>
                <c:ptCount val="1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</c:numCache>
            </c:numRef>
          </c:cat>
          <c:val>
            <c:numRef>
              <c:f>Exportacoes_Totais_RUSSIA!$C$13:$C$27</c:f>
              <c:numCache>
                <c:formatCode>0</c:formatCode>
                <c:ptCount val="15"/>
                <c:pt idx="0">
                  <c:v>4631438845</c:v>
                </c:pt>
                <c:pt idx="1">
                  <c:v>2864999738</c:v>
                </c:pt>
                <c:pt idx="2">
                  <c:v>4147690633</c:v>
                </c:pt>
                <c:pt idx="3">
                  <c:v>4210902016</c:v>
                </c:pt>
                <c:pt idx="4">
                  <c:v>3139764566</c:v>
                </c:pt>
                <c:pt idx="5">
                  <c:v>2972651481</c:v>
                </c:pt>
                <c:pt idx="6">
                  <c:v>3821011347</c:v>
                </c:pt>
                <c:pt idx="7">
                  <c:v>2463242914</c:v>
                </c:pt>
                <c:pt idx="8">
                  <c:v>2299894613</c:v>
                </c:pt>
                <c:pt idx="9">
                  <c:v>2736531853</c:v>
                </c:pt>
                <c:pt idx="10">
                  <c:v>1654847021</c:v>
                </c:pt>
                <c:pt idx="11">
                  <c:v>1618719276</c:v>
                </c:pt>
                <c:pt idx="12">
                  <c:v>1523729890</c:v>
                </c:pt>
                <c:pt idx="13">
                  <c:v>1587205423</c:v>
                </c:pt>
                <c:pt idx="14">
                  <c:v>1959195743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83-45BD-A5C2-A8E1CD3FA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103608"/>
        <c:axId val="537103968"/>
      </c:lineChart>
      <c:catAx>
        <c:axId val="5371036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7103968"/>
        <c:crosses val="autoZero"/>
        <c:auto val="1"/>
        <c:lblAlgn val="ctr"/>
        <c:lblOffset val="100"/>
        <c:noMultiLvlLbl val="0"/>
      </c:catAx>
      <c:valAx>
        <c:axId val="5371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710360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Exportacoes_Totais_EUA!$C$1</c:f>
              <c:strCache>
                <c:ptCount val="1"/>
                <c:pt idx="0">
                  <c:v>Valor_USS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Exportacoes_Totais_EUA!$B$2:$B$44</c:f>
              <c:numCache>
                <c:formatCode>General</c:formatCode>
                <c:ptCount val="43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</c:numCache>
            </c:numRef>
          </c:cat>
          <c:val>
            <c:numRef>
              <c:f>Exportacoes_Totais_EUA!$C$3:$C$44</c:f>
              <c:numCache>
                <c:formatCode>_(* #,##0.00_);_(* \(#,##0.00\);_(* "-"??_);_(@_)</c:formatCode>
                <c:ptCount val="42"/>
                <c:pt idx="0">
                  <c:v>3980314269</c:v>
                </c:pt>
                <c:pt idx="1">
                  <c:v>4989723885</c:v>
                </c:pt>
                <c:pt idx="2">
                  <c:v>7603105766</c:v>
                </c:pt>
                <c:pt idx="3">
                  <c:v>6844516090</c:v>
                </c:pt>
                <c:pt idx="4">
                  <c:v>6174414512</c:v>
                </c:pt>
                <c:pt idx="5">
                  <c:v>7191843782</c:v>
                </c:pt>
                <c:pt idx="6">
                  <c:v>8835721197</c:v>
                </c:pt>
                <c:pt idx="7">
                  <c:v>8231202141</c:v>
                </c:pt>
                <c:pt idx="8">
                  <c:v>7594263027</c:v>
                </c:pt>
                <c:pt idx="9">
                  <c:v>6264436712</c:v>
                </c:pt>
                <c:pt idx="10">
                  <c:v>6932757328</c:v>
                </c:pt>
                <c:pt idx="11">
                  <c:v>7843335397</c:v>
                </c:pt>
                <c:pt idx="12">
                  <c:v>8816241304</c:v>
                </c:pt>
                <c:pt idx="13">
                  <c:v>8682812161</c:v>
                </c:pt>
                <c:pt idx="14">
                  <c:v>9182584604</c:v>
                </c:pt>
                <c:pt idx="15">
                  <c:v>9276213736</c:v>
                </c:pt>
                <c:pt idx="16">
                  <c:v>9741246198</c:v>
                </c:pt>
                <c:pt idx="17">
                  <c:v>10662470563</c:v>
                </c:pt>
                <c:pt idx="18">
                  <c:v>13160277010</c:v>
                </c:pt>
                <c:pt idx="19">
                  <c:v>14148268019</c:v>
                </c:pt>
                <c:pt idx="20">
                  <c:v>15325409735</c:v>
                </c:pt>
                <c:pt idx="21">
                  <c:v>16659334047</c:v>
                </c:pt>
                <c:pt idx="22">
                  <c:v>20002799431</c:v>
                </c:pt>
                <c:pt idx="23">
                  <c:v>22643537042</c:v>
                </c:pt>
                <c:pt idx="24">
                  <c:v>24507393303</c:v>
                </c:pt>
                <c:pt idx="25">
                  <c:v>25051277380</c:v>
                </c:pt>
                <c:pt idx="26">
                  <c:v>26547483489</c:v>
                </c:pt>
                <c:pt idx="27">
                  <c:v>15598663462</c:v>
                </c:pt>
                <c:pt idx="28">
                  <c:v>19300479652</c:v>
                </c:pt>
                <c:pt idx="29">
                  <c:v>25776499338</c:v>
                </c:pt>
                <c:pt idx="30">
                  <c:v>26646256699</c:v>
                </c:pt>
                <c:pt idx="31">
                  <c:v>24643775745</c:v>
                </c:pt>
                <c:pt idx="32">
                  <c:v>27016702588</c:v>
                </c:pt>
                <c:pt idx="33">
                  <c:v>24037439900</c:v>
                </c:pt>
                <c:pt idx="34">
                  <c:v>23155033824</c:v>
                </c:pt>
                <c:pt idx="35">
                  <c:v>26872491075</c:v>
                </c:pt>
                <c:pt idx="36">
                  <c:v>28697187835</c:v>
                </c:pt>
                <c:pt idx="37">
                  <c:v>29715896624</c:v>
                </c:pt>
                <c:pt idx="38">
                  <c:v>21471033994</c:v>
                </c:pt>
                <c:pt idx="39">
                  <c:v>31145209269</c:v>
                </c:pt>
                <c:pt idx="40">
                  <c:v>37437814354</c:v>
                </c:pt>
                <c:pt idx="41">
                  <c:v>36866732898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A0D-404B-96B1-1B4028F46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452016"/>
        <c:axId val="527452376"/>
      </c:lineChart>
      <c:catAx>
        <c:axId val="52745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7452376"/>
        <c:crosses val="autoZero"/>
        <c:auto val="1"/>
        <c:lblAlgn val="ctr"/>
        <c:lblOffset val="100"/>
        <c:noMultiLvlLbl val="0"/>
      </c:catAx>
      <c:valAx>
        <c:axId val="52745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745201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4747F-B457-1B07-5366-28FA0984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C16FB-4652-9F27-ED6F-97ADB5FC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72F6A-A6D7-5375-1448-634CEFD5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46719-ECE1-0011-66A5-12D6A462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789685-571F-CDDE-63E4-DF4ABAD0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2BE10-ADD6-3FBD-20D9-6D96414B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6D3D9-5819-E4F2-600D-434F332D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B3F98-85BE-0CC9-6B43-E56D46B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82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716D50-7CAE-758F-5ED1-AE2AFCD1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A629E-8768-8761-F982-1516818C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0FC9FD-70D6-CD40-F12F-3F7409F0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BC710-7C86-2271-0C2E-31AD1F51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34FCC-76F7-36E5-AF5C-84A5D0EE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0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808B-DB09-EC05-FECC-A83C7B1C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0CF36-B87E-4F1B-9CBD-863D704D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23097-D5F7-8435-FE9D-683D20C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D45D3-07DA-44D5-B285-37DAA4B1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414F1-E779-53D3-10B2-E4087DE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33A8-524B-80C5-D2E8-018A18A6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95C47-5A5B-72C0-BC21-A74803D4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416EA-2042-D43B-F04D-B9DE3570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8B4A0-ECFB-99C2-10FF-8B11675B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97F43-AF97-4D72-C2FC-09303B43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95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D85B6-759F-8192-DB9B-B7DDBDB6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4935E-D3C4-FA93-8DFE-207CC891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702C59-3B4E-3A56-DCB7-93AC9E50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CFBFB-D12E-9321-989F-F126BE24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D62E6-9E26-245C-E4F5-1C49B49B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AE777-B125-9CBD-9538-47A94E84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7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61B2-64FE-3E07-F1E5-8F5299E7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65D15-E51C-B522-355C-4AE86487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59AE1C-39A6-7029-AE8E-AAC90305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238207-2B68-1BD0-C04F-31562C41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CD2781-733C-D64A-DFC0-6676DE48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39F377-0647-2E43-7B60-40C40AB1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6B4A1D-C029-025A-D0DE-CD9ADE24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DDB43F-FC76-6FDE-B5D5-F3E26B4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C49F7-DC78-1A4E-B098-EE96680F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90C7CA-13CC-7289-5D83-633184C7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BA0C3-A5E5-557E-D9C3-71BA7BE5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784488-8E65-3386-7EF4-08033C3C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0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8F01B2-40F1-76DE-D9D1-777BBC75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3A0E68-A1F8-58B0-B267-FCA0A18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1F3D2A-727C-7896-9892-04281A44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7C5B-A069-91A0-5A46-158E9B5B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8C90A-70A2-744D-F312-612F3C65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E969AB-3418-3649-7171-C5B3EDBF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796FD-4641-B1E0-D51C-B0CB1F8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478876-D865-4398-AEAC-0F8B73AD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27C39-7E26-87B8-516C-386F5E8D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5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4F85C-0A07-C4E9-456A-438E850D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96B0B6-F0C0-0F99-EEA3-BBADA8788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4A4024-04B0-7A93-4266-47675B9C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7B0DD-88AE-A7DE-B659-86C5E97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DC3C24-DB30-47D6-2412-771A6039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FCAD3-CC87-023A-E1EB-BDF5B01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0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2A45E-8426-9321-9230-28E973D6C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0834F-CC8D-3BAD-B3BD-112E03457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5DD4D0-567A-C8C7-36EC-1D6663C5B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7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acho de uva vinho - grande - 4658 - DADIVA - Vinho - Magazine Luiza">
            <a:extLst>
              <a:ext uri="{FF2B5EF4-FFF2-40B4-BE49-F238E27FC236}">
                <a16:creationId xmlns:a16="http://schemas.microsoft.com/office/drawing/2014/main" id="{B7E3FA44-7654-1732-A75D-1381754C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5000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39" y="-3904"/>
            <a:ext cx="9195508" cy="6861904"/>
          </a:xfrm>
          <a:prstGeom prst="rect">
            <a:avLst/>
          </a:prstGeom>
          <a:pattFill prst="pct5">
            <a:fgClr>
              <a:srgbClr val="FDFDFD"/>
            </a:fgClr>
            <a:bgClr>
              <a:schemeClr val="bg1"/>
            </a:bgClr>
          </a:pattFill>
        </p:spPr>
      </p:pic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3500040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432399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20EFF8-D75E-DD46-D2D4-A231B9F5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9"/>
            <a:ext cx="1343510" cy="3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469332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3672114" y="1074059"/>
            <a:ext cx="7821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Rounded MT Bold" panose="020F0704030504030204" pitchFamily="34" charset="0"/>
              </a:rPr>
              <a:t>EXPORTAÇÃO DE VINHOS DO BRASIL</a:t>
            </a:r>
          </a:p>
        </p:txBody>
      </p:sp>
    </p:spTree>
    <p:extLst>
      <p:ext uri="{BB962C8B-B14F-4D97-AF65-F5344CB8AC3E}">
        <p14:creationId xmlns:p14="http://schemas.microsoft.com/office/powerpoint/2010/main" val="230074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Atraso 5">
            <a:extLst>
              <a:ext uri="{FF2B5EF4-FFF2-40B4-BE49-F238E27FC236}">
                <a16:creationId xmlns:a16="http://schemas.microsoft.com/office/drawing/2014/main" id="{17721B69-70CC-D0D0-3D4E-A1DC7217AA24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AA8981-8FD5-8C2D-4504-0657D4CFFA96}"/>
              </a:ext>
            </a:extLst>
          </p:cNvPr>
          <p:cNvSpPr txBox="1"/>
          <p:nvPr/>
        </p:nvSpPr>
        <p:spPr>
          <a:xfrm>
            <a:off x="667656" y="188688"/>
            <a:ext cx="887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Cotação do Dólar – Custo médio sofre oscilação, se mantem em média, mas Real desvaloriza.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2A9DC1-EFE1-AD6F-3352-0510BC65065F}"/>
              </a:ext>
            </a:extLst>
          </p:cNvPr>
          <p:cNvSpPr txBox="1"/>
          <p:nvPr/>
        </p:nvSpPr>
        <p:spPr>
          <a:xfrm>
            <a:off x="168508" y="1322389"/>
            <a:ext cx="3379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Custo médio em Dólar sofrendo oscilação, mas em média se mantendo estável. Com a valorização do Dólar frente ao Real, a exportação fica mais atrativa.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FF45C5-8E34-6735-C41E-230AC53F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72" y="3882956"/>
            <a:ext cx="8245825" cy="24072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A401433-8CB8-FEA8-79F5-35511BDC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67" y="1308309"/>
            <a:ext cx="8245825" cy="24477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170451-0B21-829E-47F8-558B9EA35015}"/>
              </a:ext>
            </a:extLst>
          </p:cNvPr>
          <p:cNvSpPr txBox="1"/>
          <p:nvPr/>
        </p:nvSpPr>
        <p:spPr>
          <a:xfrm>
            <a:off x="7561942" y="14465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15 anos</a:t>
            </a:r>
          </a:p>
        </p:txBody>
      </p:sp>
    </p:spTree>
    <p:extLst>
      <p:ext uri="{BB962C8B-B14F-4D97-AF65-F5344CB8AC3E}">
        <p14:creationId xmlns:p14="http://schemas.microsoft.com/office/powerpoint/2010/main" val="18273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153393" y="3025342"/>
            <a:ext cx="303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(Paraguai)</a:t>
            </a:r>
          </a:p>
        </p:txBody>
      </p:sp>
    </p:spTree>
    <p:extLst>
      <p:ext uri="{BB962C8B-B14F-4D97-AF65-F5344CB8AC3E}">
        <p14:creationId xmlns:p14="http://schemas.microsoft.com/office/powerpoint/2010/main" val="125440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80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Paraguai, exportação em quantidade nos últimos 15 anos.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2837969" y="1204618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5,1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380751" y="3119403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2,2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B3941C-3ACB-C030-41F2-7A4E0503C07F}"/>
              </a:ext>
            </a:extLst>
          </p:cNvPr>
          <p:cNvSpPr txBox="1"/>
          <p:nvPr/>
        </p:nvSpPr>
        <p:spPr>
          <a:xfrm>
            <a:off x="1347781" y="2014180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43,2%</a:t>
            </a:r>
          </a:p>
        </p:txBody>
      </p:sp>
      <p:sp>
        <p:nvSpPr>
          <p:cNvPr id="14" name="Seta: Curva para a Esquerda 13">
            <a:extLst>
              <a:ext uri="{FF2B5EF4-FFF2-40B4-BE49-F238E27FC236}">
                <a16:creationId xmlns:a16="http://schemas.microsoft.com/office/drawing/2014/main" id="{7BA64637-80B7-E8C4-0065-6C70499425F9}"/>
              </a:ext>
            </a:extLst>
          </p:cNvPr>
          <p:cNvSpPr/>
          <p:nvPr/>
        </p:nvSpPr>
        <p:spPr>
          <a:xfrm rot="13658613">
            <a:off x="1342527" y="970401"/>
            <a:ext cx="848346" cy="2125902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9207AF-92A9-B7F9-0E36-1E10CD6A4A2D}"/>
              </a:ext>
            </a:extLst>
          </p:cNvPr>
          <p:cNvSpPr txBox="1"/>
          <p:nvPr/>
        </p:nvSpPr>
        <p:spPr>
          <a:xfrm>
            <a:off x="6018960" y="1475397"/>
            <a:ext cx="5806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Apesar de o Paraguai ser nosso maior parceiro comercial, ainda podemos observar um crescimento expressivo nas exportações. O que nos leva a concluir que temos alto potencial de crescimento nos parceiros menores.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306AF21-8147-C188-3D72-D2759C15F3C0}"/>
              </a:ext>
            </a:extLst>
          </p:cNvPr>
          <p:cNvGrpSpPr/>
          <p:nvPr/>
        </p:nvGrpSpPr>
        <p:grpSpPr>
          <a:xfrm>
            <a:off x="3601023" y="3019025"/>
            <a:ext cx="8224775" cy="3336117"/>
            <a:chOff x="3601023" y="3019025"/>
            <a:chExt cx="8224775" cy="3336117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C1A332FA-37DC-C133-8334-2BA8421BC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1023" y="3019025"/>
              <a:ext cx="8224775" cy="3336117"/>
            </a:xfrm>
            <a:prstGeom prst="rect">
              <a:avLst/>
            </a:prstGeom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68646DC-C241-F07A-0CA5-C29A16D1BF1B}"/>
                </a:ext>
              </a:extLst>
            </p:cNvPr>
            <p:cNvSpPr/>
            <p:nvPr/>
          </p:nvSpPr>
          <p:spPr>
            <a:xfrm>
              <a:off x="3812345" y="3784209"/>
              <a:ext cx="225083" cy="226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0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57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Paraguai – Mercado em franco crescimento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415777" y="3856441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US$ 0,5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2198806" y="1594317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US$ 7,2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</a:t>
            </a:r>
          </a:p>
        </p:txBody>
      </p:sp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22246FE9-0A70-DB24-10C1-B4D17D3C982F}"/>
              </a:ext>
            </a:extLst>
          </p:cNvPr>
          <p:cNvSpPr/>
          <p:nvPr/>
        </p:nvSpPr>
        <p:spPr>
          <a:xfrm rot="13435348">
            <a:off x="683535" y="1549076"/>
            <a:ext cx="848346" cy="2125902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BF181F-C02C-615B-5077-FC8A9EE85890}"/>
              </a:ext>
            </a:extLst>
          </p:cNvPr>
          <p:cNvSpPr txBox="1"/>
          <p:nvPr/>
        </p:nvSpPr>
        <p:spPr>
          <a:xfrm>
            <a:off x="689139" y="25282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1.470%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953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aumento em valor é ainda mais expressivo por conta da valorização do Dólar frente ao Real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583733-9521-288E-B606-B2BDD628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90" y="3259137"/>
            <a:ext cx="8256852" cy="33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1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563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Paraguai – Forte parceiro comercial.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 um sólido relacionamento com o Paraguai, no total de exportações, considerando tudo o que é comercializado.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62DAFDFE-7689-D4D4-DC44-61E9E5D6A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20766"/>
              </p:ext>
            </p:extLst>
          </p:nvPr>
        </p:nvGraphicFramePr>
        <p:xfrm>
          <a:off x="6328117" y="20694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6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153393" y="3025342"/>
            <a:ext cx="303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(Rússia)</a:t>
            </a:r>
          </a:p>
        </p:txBody>
      </p:sp>
    </p:spTree>
    <p:extLst>
      <p:ext uri="{BB962C8B-B14F-4D97-AF65-F5344CB8AC3E}">
        <p14:creationId xmlns:p14="http://schemas.microsoft.com/office/powerpoint/2010/main" val="26536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64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Rússia, exportação em quantidade nos últimos 15 anos.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3631624" y="4726165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66 Mil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380751" y="2799824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6,7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B3941C-3ACB-C030-41F2-7A4E0503C07F}"/>
              </a:ext>
            </a:extLst>
          </p:cNvPr>
          <p:cNvSpPr txBox="1"/>
          <p:nvPr/>
        </p:nvSpPr>
        <p:spPr>
          <a:xfrm>
            <a:off x="2193943" y="4748846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98,9%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9207AF-92A9-B7F9-0E36-1E10CD6A4A2D}"/>
              </a:ext>
            </a:extLst>
          </p:cNvPr>
          <p:cNvSpPr txBox="1"/>
          <p:nvPr/>
        </p:nvSpPr>
        <p:spPr>
          <a:xfrm>
            <a:off x="6882497" y="4814686"/>
            <a:ext cx="506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Rússia é o segundo país que mais importou nossos vinhos, porém, grandes quantidades por um curto período. Mas hoje os números são insignificantes.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BDACBA-1473-0995-321E-157FD937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28" y="1114737"/>
            <a:ext cx="8306466" cy="3331920"/>
          </a:xfrm>
          <a:prstGeom prst="rect">
            <a:avLst/>
          </a:prstGeom>
        </p:spPr>
      </p:pic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4F03EF3D-7D9D-1085-7F9F-70640A5AE0E2}"/>
              </a:ext>
            </a:extLst>
          </p:cNvPr>
          <p:cNvSpPr/>
          <p:nvPr/>
        </p:nvSpPr>
        <p:spPr>
          <a:xfrm rot="18495675" flipH="1">
            <a:off x="2091258" y="4415595"/>
            <a:ext cx="924602" cy="212590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0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53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Rússia – Queda nas importações à quase zero.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303233" y="2898615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US$ 2,3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Rússia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3434963" y="4633000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US$ 119 Mil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Rússia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BF181F-C02C-615B-5077-FC8A9EE85890}"/>
              </a:ext>
            </a:extLst>
          </p:cNvPr>
          <p:cNvSpPr txBox="1"/>
          <p:nvPr/>
        </p:nvSpPr>
        <p:spPr>
          <a:xfrm>
            <a:off x="1952173" y="5134052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95%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953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aumento em valor é ainda mais expressivo por conta da valorização do Dólar frente ao Real</a:t>
            </a:r>
          </a:p>
        </p:txBody>
      </p:sp>
      <p:sp>
        <p:nvSpPr>
          <p:cNvPr id="2" name="Seta: Curva para a Esquerda 1">
            <a:extLst>
              <a:ext uri="{FF2B5EF4-FFF2-40B4-BE49-F238E27FC236}">
                <a16:creationId xmlns:a16="http://schemas.microsoft.com/office/drawing/2014/main" id="{F37058FF-EC45-1521-85BF-48E1A1B1CB00}"/>
              </a:ext>
            </a:extLst>
          </p:cNvPr>
          <p:cNvSpPr/>
          <p:nvPr/>
        </p:nvSpPr>
        <p:spPr>
          <a:xfrm rot="18495675" flipH="1">
            <a:off x="1696797" y="4655882"/>
            <a:ext cx="924602" cy="212590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6DD50F-6C4D-2025-DE9D-F22F746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68" y="1806951"/>
            <a:ext cx="844985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92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Rússia – Queda recorrente nas exportações gerais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Rússia vem perdendo relacionamento nas exportações ao longo da ultima década, motivos globais e ainda com cenário atual de conflito, são sinais de receio para fortalecer o relacionamento, pelo menos por enquanto.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0A63FEC-DC66-5428-2209-AC302D41E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860152"/>
              </p:ext>
            </p:extLst>
          </p:nvPr>
        </p:nvGraphicFramePr>
        <p:xfrm>
          <a:off x="5807612" y="2233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10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090972" y="3025342"/>
            <a:ext cx="3156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(Estados Unidos)</a:t>
            </a:r>
          </a:p>
        </p:txBody>
      </p:sp>
    </p:spTree>
    <p:extLst>
      <p:ext uri="{BB962C8B-B14F-4D97-AF65-F5344CB8AC3E}">
        <p14:creationId xmlns:p14="http://schemas.microsoft.com/office/powerpoint/2010/main" val="1630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5514981" y="3025342"/>
            <a:ext cx="430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COMERCIALIZAÇÃO</a:t>
            </a:r>
          </a:p>
        </p:txBody>
      </p:sp>
    </p:spTree>
    <p:extLst>
      <p:ext uri="{BB962C8B-B14F-4D97-AF65-F5344CB8AC3E}">
        <p14:creationId xmlns:p14="http://schemas.microsoft.com/office/powerpoint/2010/main" val="2672474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44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EUA, exportação em quantidade nos últimos 50 anos.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2880888" y="4981551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220 Mil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Estados Unidos (litros)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493295" y="2964655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8,7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1997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Estados Unidos (litros)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B3941C-3ACB-C030-41F2-7A4E0503C07F}"/>
              </a:ext>
            </a:extLst>
          </p:cNvPr>
          <p:cNvSpPr txBox="1"/>
          <p:nvPr/>
        </p:nvSpPr>
        <p:spPr>
          <a:xfrm>
            <a:off x="1399890" y="5136114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97,5%</a:t>
            </a:r>
          </a:p>
        </p:txBody>
      </p:sp>
      <p:sp>
        <p:nvSpPr>
          <p:cNvPr id="14" name="Seta: Curva para a Esquerda 13">
            <a:extLst>
              <a:ext uri="{FF2B5EF4-FFF2-40B4-BE49-F238E27FC236}">
                <a16:creationId xmlns:a16="http://schemas.microsoft.com/office/drawing/2014/main" id="{7BA64637-80B7-E8C4-0065-6C70499425F9}"/>
              </a:ext>
            </a:extLst>
          </p:cNvPr>
          <p:cNvSpPr/>
          <p:nvPr/>
        </p:nvSpPr>
        <p:spPr>
          <a:xfrm rot="18495675" flipH="1">
            <a:off x="1357224" y="4641526"/>
            <a:ext cx="924602" cy="212590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9207AF-92A9-B7F9-0E36-1E10CD6A4A2D}"/>
              </a:ext>
            </a:extLst>
          </p:cNvPr>
          <p:cNvSpPr txBox="1"/>
          <p:nvPr/>
        </p:nvSpPr>
        <p:spPr>
          <a:xfrm>
            <a:off x="6095999" y="5329448"/>
            <a:ext cx="58068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exportações aos Estados Unidos caíram muito no final da década de 90.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A45C72-36BB-7033-D913-B5B76AC9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46" y="1352372"/>
            <a:ext cx="8073993" cy="323140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D0A3119-CC38-616D-98E6-5F286FA9777D}"/>
              </a:ext>
            </a:extLst>
          </p:cNvPr>
          <p:cNvSpPr/>
          <p:nvPr/>
        </p:nvSpPr>
        <p:spPr>
          <a:xfrm>
            <a:off x="8113092" y="1668556"/>
            <a:ext cx="721419" cy="27445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39A2245-A394-F376-6F64-D37F287AC28F}"/>
              </a:ext>
            </a:extLst>
          </p:cNvPr>
          <p:cNvCxnSpPr>
            <a:cxnSpLocks/>
          </p:cNvCxnSpPr>
          <p:nvPr/>
        </p:nvCxnSpPr>
        <p:spPr>
          <a:xfrm>
            <a:off x="8515737" y="4413094"/>
            <a:ext cx="0" cy="776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CFF9C6-9CBA-C1FE-7115-3867D1B68B91}"/>
              </a:ext>
            </a:extLst>
          </p:cNvPr>
          <p:cNvSpPr txBox="1"/>
          <p:nvPr/>
        </p:nvSpPr>
        <p:spPr>
          <a:xfrm>
            <a:off x="-1" y="725619"/>
            <a:ext cx="120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entender melhor porque os EUA estão entre os maiores parceiros comerciais de vinhos em toda série histórica, precisamos analisar o comportamento ao longo de muitos anos</a:t>
            </a:r>
          </a:p>
        </p:txBody>
      </p:sp>
    </p:spTree>
    <p:extLst>
      <p:ext uri="{BB962C8B-B14F-4D97-AF65-F5344CB8AC3E}">
        <p14:creationId xmlns:p14="http://schemas.microsoft.com/office/powerpoint/2010/main" val="301240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1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100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EUA – As Exportações gerais aos Estados Unidos vem crescendo ao longo dos anos.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509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Não temos queda nas exportações gerais para esse período do final da década de 90, o que indica não temos problemas comerciais que possam impedir a exportação de vinhos.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598112-9D5C-A6EE-0137-EB6C99762C4D}"/>
              </a:ext>
            </a:extLst>
          </p:cNvPr>
          <p:cNvSpPr txBox="1"/>
          <p:nvPr/>
        </p:nvSpPr>
        <p:spPr>
          <a:xfrm>
            <a:off x="5680502" y="3658628"/>
            <a:ext cx="6126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http://comexstat.mdic.gov.br/pt/geral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3700928-606A-39CC-D365-5963AD757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323785"/>
              </p:ext>
            </p:extLst>
          </p:nvPr>
        </p:nvGraphicFramePr>
        <p:xfrm>
          <a:off x="5518165" y="915428"/>
          <a:ext cx="55197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Elipse 10">
            <a:extLst>
              <a:ext uri="{FF2B5EF4-FFF2-40B4-BE49-F238E27FC236}">
                <a16:creationId xmlns:a16="http://schemas.microsoft.com/office/drawing/2014/main" id="{D0B349D0-9CA9-B81F-519C-0DA70F0AC160}"/>
              </a:ext>
            </a:extLst>
          </p:cNvPr>
          <p:cNvSpPr/>
          <p:nvPr/>
        </p:nvSpPr>
        <p:spPr>
          <a:xfrm>
            <a:off x="7835703" y="2364398"/>
            <a:ext cx="365760" cy="1365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05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845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EUA – Analisando a queda de exportações no fim da década de 90.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1173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Não percebemos queda no consumo por habitante, segundo estudo da </a:t>
            </a:r>
            <a:r>
              <a:rPr lang="pt-BR" dirty="0" err="1"/>
              <a:t>Apex-Brasil</a:t>
            </a:r>
            <a:r>
              <a:rPr lang="pt-BR" dirty="0"/>
              <a:t> no período do final da década de 90, mostrando inclusive, aumento significativo no consumo da bebida.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81F38-8AE5-EA40-756D-CB629632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1" y="2776425"/>
            <a:ext cx="8913197" cy="28016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2CFA6B-9F1E-6F7F-5124-6DA1E408CA6C}"/>
              </a:ext>
            </a:extLst>
          </p:cNvPr>
          <p:cNvSpPr txBox="1"/>
          <p:nvPr/>
        </p:nvSpPr>
        <p:spPr>
          <a:xfrm>
            <a:off x="510583" y="6344173"/>
            <a:ext cx="55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https://www.apexbrasil.com.br/Content/imagens/10235c85-73e5-468d-9643-c2eb53a2be00.pdf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1C838E-4191-FEC6-209D-31F3654F72D5}"/>
              </a:ext>
            </a:extLst>
          </p:cNvPr>
          <p:cNvSpPr txBox="1"/>
          <p:nvPr/>
        </p:nvSpPr>
        <p:spPr>
          <a:xfrm>
            <a:off x="0" y="1757284"/>
            <a:ext cx="1152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vinho representa cerca de 14% do mercado de bebidas alcoólicas dos EUA e é uma indústria de $72 bilhões. De acordo com o </a:t>
            </a:r>
            <a:r>
              <a:rPr lang="pt-BR" dirty="0" err="1"/>
              <a:t>Wine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FEC26FE-70EA-1B77-2EC6-1B25EB3AA7A1}"/>
              </a:ext>
            </a:extLst>
          </p:cNvPr>
          <p:cNvSpPr txBox="1"/>
          <p:nvPr/>
        </p:nvSpPr>
        <p:spPr>
          <a:xfrm>
            <a:off x="510582" y="6520008"/>
            <a:ext cx="8197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https://www.gov.br/empresas-e-negocios/pt-br/invest-export-brasil/exportar/conheca-os-mercados/pesquisas-de-mercado/</a:t>
            </a:r>
            <a:r>
              <a:rPr lang="pt-BR" sz="700" dirty="0"/>
              <a:t>estudo-de-mercado</a:t>
            </a:r>
            <a:r>
              <a:rPr lang="pt-BR" sz="800" dirty="0"/>
              <a:t>.pdf/EUAportuguesVinho.pdf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DC43D6-7E8E-E9D9-1E9A-3D81F07316E8}"/>
              </a:ext>
            </a:extLst>
          </p:cNvPr>
          <p:cNvSpPr txBox="1"/>
          <p:nvPr/>
        </p:nvSpPr>
        <p:spPr>
          <a:xfrm>
            <a:off x="39314" y="6344173"/>
            <a:ext cx="94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Fontes:</a:t>
            </a:r>
          </a:p>
        </p:txBody>
      </p:sp>
    </p:spTree>
    <p:extLst>
      <p:ext uri="{BB962C8B-B14F-4D97-AF65-F5344CB8AC3E}">
        <p14:creationId xmlns:p14="http://schemas.microsoft.com/office/powerpoint/2010/main" val="403837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61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EUA – Mudanças climáticas afetam qualidade dos vinhos.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391007" y="2551837"/>
            <a:ext cx="49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Segundo a Forbes, os incêndios na Califórnia, principal zona produtora de vinhos dos EUA, fazem a qualidade de seus vinhos e produtividade caírem.</a:t>
            </a:r>
          </a:p>
          <a:p>
            <a:pPr algn="just"/>
            <a:r>
              <a:rPr lang="pt-BR" dirty="0"/>
              <a:t>Isso pode apresentar uma oportunidade para oferecermos um pouco da nossa segurança com fornecimento dessa bebida.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2CFA6B-9F1E-6F7F-5124-6DA1E408CA6C}"/>
              </a:ext>
            </a:extLst>
          </p:cNvPr>
          <p:cNvSpPr txBox="1"/>
          <p:nvPr/>
        </p:nvSpPr>
        <p:spPr>
          <a:xfrm>
            <a:off x="510583" y="6527057"/>
            <a:ext cx="55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https://forbes.com.br/forbesagro/2022/10/como-o-clima-global-esta-mudando-a-producao-local-de-uvas-e-vinhos/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DC43D6-7E8E-E9D9-1E9A-3D81F07316E8}"/>
              </a:ext>
            </a:extLst>
          </p:cNvPr>
          <p:cNvSpPr txBox="1"/>
          <p:nvPr/>
        </p:nvSpPr>
        <p:spPr>
          <a:xfrm>
            <a:off x="39314" y="6527057"/>
            <a:ext cx="94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Fontes: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7126F7B-F98C-C886-4B72-0BE0C1EB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96" y="1641206"/>
            <a:ext cx="616353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4989199" y="3025342"/>
            <a:ext cx="5360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CONSIDERAÇÕES FINAIS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Conclusões</a:t>
            </a:r>
            <a:endParaRPr lang="pt-BR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95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Conclusões – Manutenção e ampliação nas exportações com o Paraguai.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A1FC92-5287-51E0-8313-99F1C149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8055" y="3312818"/>
            <a:ext cx="2815888" cy="1548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226141" y="2112191"/>
            <a:ext cx="1173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Conclusão 1: Como o relacionamento como Paraguai já está estabelecido nas exportações gerais e a exportação de vinhos está em ascensão, além da proximidade geográfica que gera menos custos de transporte. Precisamos manter esse relacionamento e fortalece-lo ainda mais.</a:t>
            </a:r>
          </a:p>
        </p:txBody>
      </p:sp>
    </p:spTree>
    <p:extLst>
      <p:ext uri="{BB962C8B-B14F-4D97-AF65-F5344CB8AC3E}">
        <p14:creationId xmlns:p14="http://schemas.microsoft.com/office/powerpoint/2010/main" val="407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840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Conclusões – Retomada de Relacionamento comercial de vinhos com os Estados Unidos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1C838E-4191-FEC6-209D-31F3654F72D5}"/>
              </a:ext>
            </a:extLst>
          </p:cNvPr>
          <p:cNvSpPr txBox="1"/>
          <p:nvPr/>
        </p:nvSpPr>
        <p:spPr>
          <a:xfrm>
            <a:off x="182880" y="2224868"/>
            <a:ext cx="1173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Conclusão 2: Os EUA já compraram muito dos nossos vinhos no final da década de 90 e como não temos motivos para não nos relacionarmos com eles, precisamos retomar essas exportações. Podemos aproveitar ainda as instabilidades climáticas enfrentadas por sua principal zona produtora de vinho, a Califórnia, que vem sofrendo com queimadas recorrentes ano após ano, afetando sua produção interna.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4D7477-F610-9FDB-18A2-235E83E4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55" y="3740880"/>
            <a:ext cx="2815888" cy="1736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662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519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Conclusões – Iniciar exportações de vinhos orgânicos.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C8C7A3-D488-FF27-617F-34802D2572B6}"/>
              </a:ext>
            </a:extLst>
          </p:cNvPr>
          <p:cNvSpPr txBox="1"/>
          <p:nvPr/>
        </p:nvSpPr>
        <p:spPr>
          <a:xfrm>
            <a:off x="182879" y="2069405"/>
            <a:ext cx="1173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Conclusão 3: Baseando-se no aumento exponencial do consumo interno dos nosso vinhos orgânicos, consideramos também que a exportação desse produto seja uma ótima oportunidade. Já que a tendência de procura por produtos orgânicos é global.</a:t>
            </a:r>
          </a:p>
        </p:txBody>
      </p:sp>
      <p:pic>
        <p:nvPicPr>
          <p:cNvPr id="3" name="Picture 2" descr="Cacho de uva vinho - grande - 4658 - DADIVA - Vinho - Magazine Luiza">
            <a:extLst>
              <a:ext uri="{FF2B5EF4-FFF2-40B4-BE49-F238E27FC236}">
                <a16:creationId xmlns:a16="http://schemas.microsoft.com/office/drawing/2014/main" id="{BB12A51E-6EE4-ABD5-07EB-44248DE2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96" y="3369128"/>
            <a:ext cx="2419547" cy="1805523"/>
          </a:xfrm>
          <a:prstGeom prst="rect">
            <a:avLst/>
          </a:prstGeom>
          <a:pattFill prst="pct5">
            <a:fgClr>
              <a:srgbClr val="FDFDFD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708903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369707" y="3025342"/>
            <a:ext cx="259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6490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Atraso 5">
            <a:extLst>
              <a:ext uri="{FF2B5EF4-FFF2-40B4-BE49-F238E27FC236}">
                <a16:creationId xmlns:a16="http://schemas.microsoft.com/office/drawing/2014/main" id="{17721B69-70CC-D0D0-3D4E-A1DC7217AA24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AA8981-8FD5-8C2D-4504-0657D4CFFA96}"/>
              </a:ext>
            </a:extLst>
          </p:cNvPr>
          <p:cNvSpPr txBox="1"/>
          <p:nvPr/>
        </p:nvSpPr>
        <p:spPr>
          <a:xfrm>
            <a:off x="667656" y="188688"/>
            <a:ext cx="715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Comercialização de vinhos no RS – Tendência de retomada de crescimento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1036E02B-5140-EFE3-5C5B-8775B22247D5}"/>
              </a:ext>
            </a:extLst>
          </p:cNvPr>
          <p:cNvSpPr/>
          <p:nvPr/>
        </p:nvSpPr>
        <p:spPr>
          <a:xfrm>
            <a:off x="254139" y="3429000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242,9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Comercialização de Vinhos 2021 (litros)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53AA9641-1131-AEAF-7720-2CEF9499883E}"/>
              </a:ext>
            </a:extLst>
          </p:cNvPr>
          <p:cNvSpPr/>
          <p:nvPr/>
        </p:nvSpPr>
        <p:spPr>
          <a:xfrm>
            <a:off x="254139" y="1373666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250,9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Comercialização de Vinhos 2007 (litros)</a:t>
            </a:r>
          </a:p>
        </p:txBody>
      </p:sp>
      <p:sp>
        <p:nvSpPr>
          <p:cNvPr id="10" name="Seta: Curva para a Esquerda 9">
            <a:extLst>
              <a:ext uri="{FF2B5EF4-FFF2-40B4-BE49-F238E27FC236}">
                <a16:creationId xmlns:a16="http://schemas.microsoft.com/office/drawing/2014/main" id="{47CC645D-A33E-A982-F97B-3D04CE558FD6}"/>
              </a:ext>
            </a:extLst>
          </p:cNvPr>
          <p:cNvSpPr/>
          <p:nvPr/>
        </p:nvSpPr>
        <p:spPr>
          <a:xfrm>
            <a:off x="3530875" y="2046514"/>
            <a:ext cx="649239" cy="2191657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6BB9E0-FDED-8189-6E8C-1A9C858E7008}"/>
              </a:ext>
            </a:extLst>
          </p:cNvPr>
          <p:cNvSpPr txBox="1"/>
          <p:nvPr/>
        </p:nvSpPr>
        <p:spPr>
          <a:xfrm>
            <a:off x="3113452" y="288510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-3,3%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2A9DC1-EFE1-AD6F-3352-0510BC65065F}"/>
              </a:ext>
            </a:extLst>
          </p:cNvPr>
          <p:cNvSpPr txBox="1"/>
          <p:nvPr/>
        </p:nvSpPr>
        <p:spPr>
          <a:xfrm>
            <a:off x="290275" y="5302851"/>
            <a:ext cx="409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 últimos 15 anos queda na comercialização, mas que vem se recuperando fortemente nos últimos 2 anos analisados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ACB16EA-AFF3-DCE4-C694-A5659D08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74" y="2293034"/>
            <a:ext cx="7445366" cy="300981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5BECF3-BF9A-716D-4180-C12BE2890E73}"/>
              </a:ext>
            </a:extLst>
          </p:cNvPr>
          <p:cNvSpPr txBox="1"/>
          <p:nvPr/>
        </p:nvSpPr>
        <p:spPr>
          <a:xfrm>
            <a:off x="7561942" y="14465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15 anos</a:t>
            </a:r>
          </a:p>
        </p:txBody>
      </p:sp>
    </p:spTree>
    <p:extLst>
      <p:ext uri="{BB962C8B-B14F-4D97-AF65-F5344CB8AC3E}">
        <p14:creationId xmlns:p14="http://schemas.microsoft.com/office/powerpoint/2010/main" val="10937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111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Comercialização de Vinhos Orgânicos – A comercialização de vinhos orgânicos estão começando a chamar a atenção.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667656" y="1011353"/>
            <a:ext cx="103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vinhos orgânicos são bem novos no mercado, mas a procura cresce exponencialmente.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31A1C4-FB31-341A-99EB-F419D5BF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10" y="2436685"/>
            <a:ext cx="851653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104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Comercialização de Vinhos Orgânicos no mundo – A produção de orgânicos no mundo também está crescendo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667656" y="1447446"/>
            <a:ext cx="1034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Percebemos que a produção de orgânicos no mundo também vem crescendo, o que indica a aceitação desse tipo de produto em nível global.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E1B58-2998-0BB7-E594-2C284351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05" y="2878927"/>
            <a:ext cx="6571647" cy="28689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BC4BB-C9F9-1AFA-316E-D0336648D503}"/>
              </a:ext>
            </a:extLst>
          </p:cNvPr>
          <p:cNvSpPr txBox="1"/>
          <p:nvPr/>
        </p:nvSpPr>
        <p:spPr>
          <a:xfrm>
            <a:off x="510583" y="6527057"/>
            <a:ext cx="55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https://repositorio.ipea.gov.br/bitstream/11058/9678/1/TD_2538.pdf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5FDEE-876D-DE53-96DB-D884C2EBA99A}"/>
              </a:ext>
            </a:extLst>
          </p:cNvPr>
          <p:cNvSpPr txBox="1"/>
          <p:nvPr/>
        </p:nvSpPr>
        <p:spPr>
          <a:xfrm>
            <a:off x="39314" y="6527057"/>
            <a:ext cx="94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Fontes:</a:t>
            </a:r>
          </a:p>
        </p:txBody>
      </p:sp>
    </p:spTree>
    <p:extLst>
      <p:ext uri="{BB962C8B-B14F-4D97-AF65-F5344CB8AC3E}">
        <p14:creationId xmlns:p14="http://schemas.microsoft.com/office/powerpoint/2010/main" val="27140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153393" y="3025342"/>
            <a:ext cx="303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</p:txBody>
      </p:sp>
    </p:spTree>
    <p:extLst>
      <p:ext uri="{BB962C8B-B14F-4D97-AF65-F5344CB8AC3E}">
        <p14:creationId xmlns:p14="http://schemas.microsoft.com/office/powerpoint/2010/main" val="321592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43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Representatividade de países parceiros – 1970 a 2022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296343" y="2428737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US$ 10,9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Mundial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296343" y="4484071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US$ 7,2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860DA59-748A-C133-37D4-953A2C4C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9" y="2428737"/>
            <a:ext cx="7637237" cy="378068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185EE1-11C5-5D03-29F7-F0D80B67FB48}"/>
              </a:ext>
            </a:extLst>
          </p:cNvPr>
          <p:cNvSpPr txBox="1"/>
          <p:nvPr/>
        </p:nvSpPr>
        <p:spPr>
          <a:xfrm>
            <a:off x="1202938" y="3980262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65,4%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2B663E-AB04-31E2-39FA-46D66D17B2B3}"/>
              </a:ext>
            </a:extLst>
          </p:cNvPr>
          <p:cNvSpPr txBox="1"/>
          <p:nvPr/>
        </p:nvSpPr>
        <p:spPr>
          <a:xfrm>
            <a:off x="113109" y="1088740"/>
            <a:ext cx="1207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exportações ao Paraguai representam 65,4% das exportações.</a:t>
            </a:r>
          </a:p>
          <a:p>
            <a:r>
              <a:rPr lang="pt-BR" dirty="0"/>
              <a:t>Precisamos manter o relacionamento com nosso principal parceiro comercial, porém expandir para novos mercados potenciais.</a:t>
            </a:r>
          </a:p>
        </p:txBody>
      </p:sp>
    </p:spTree>
    <p:extLst>
      <p:ext uri="{BB962C8B-B14F-4D97-AF65-F5344CB8AC3E}">
        <p14:creationId xmlns:p14="http://schemas.microsoft.com/office/powerpoint/2010/main" val="43938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39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Representatividade de países parceiros – 1970 - 2022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2B663E-AB04-31E2-39FA-46D66D17B2B3}"/>
              </a:ext>
            </a:extLst>
          </p:cNvPr>
          <p:cNvSpPr txBox="1"/>
          <p:nvPr/>
        </p:nvSpPr>
        <p:spPr>
          <a:xfrm>
            <a:off x="56837" y="863652"/>
            <a:ext cx="1207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Histórico desde 1970. As exportações são concentradas em poucos países. A seguir abriremos melhor cada um dos 3 maiores parceiros para entender suas particularidades.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CAFDEF-70AC-4FD4-234F-6447A40F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51" y="1612325"/>
            <a:ext cx="923101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48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Evolução nas exportações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2B663E-AB04-31E2-39FA-46D66D17B2B3}"/>
              </a:ext>
            </a:extLst>
          </p:cNvPr>
          <p:cNvSpPr txBox="1"/>
          <p:nvPr/>
        </p:nvSpPr>
        <p:spPr>
          <a:xfrm>
            <a:off x="113109" y="694845"/>
            <a:ext cx="1207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exportações têm apresentado crescimento nos últimos 7 anos. A oscilação nas exportações, não tem correlação com a produção de uvas no país, pois segunda a Embrapa a produção é crescente. Portanto, podemos buscar esse crescimento.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2E49D4-5EAF-5F1C-A2D0-197AEE23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26" y="4458939"/>
            <a:ext cx="4241404" cy="20698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142780-6EBF-D602-E4BC-2E1EDE7B2A99}"/>
              </a:ext>
            </a:extLst>
          </p:cNvPr>
          <p:cNvSpPr txBox="1"/>
          <p:nvPr/>
        </p:nvSpPr>
        <p:spPr>
          <a:xfrm>
            <a:off x="3945850" y="6481440"/>
            <a:ext cx="457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Fonte: Embrapa</a:t>
            </a:r>
          </a:p>
          <a:p>
            <a:r>
              <a:rPr lang="pt-BR" sz="800" dirty="0"/>
              <a:t>https://ainfo.cnptia.embrapa.br/digital/bitstream/item/214974/1/Cap42-EvolucaoProducaoUva.pdf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D2F749F-2F8C-0AFD-A729-931A149A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38" y="1371213"/>
            <a:ext cx="7716124" cy="245541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CCA264-1C52-A812-537F-9EEAA8FE89A2}"/>
              </a:ext>
            </a:extLst>
          </p:cNvPr>
          <p:cNvSpPr txBox="1"/>
          <p:nvPr/>
        </p:nvSpPr>
        <p:spPr>
          <a:xfrm>
            <a:off x="1069346" y="4089607"/>
            <a:ext cx="103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produção de uvas no país tem um ritmo crescente até 2016.</a:t>
            </a:r>
          </a:p>
        </p:txBody>
      </p:sp>
    </p:spTree>
    <p:extLst>
      <p:ext uri="{BB962C8B-B14F-4D97-AF65-F5344CB8AC3E}">
        <p14:creationId xmlns:p14="http://schemas.microsoft.com/office/powerpoint/2010/main" val="63443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13087</TotalTime>
  <Words>1274</Words>
  <Application>Microsoft Office PowerPoint</Application>
  <PresentationFormat>Widescreen</PresentationFormat>
  <Paragraphs>135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Arial Rounded MT Bold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Yoshida</dc:creator>
  <cp:lastModifiedBy>Rodrigo Yoshida</cp:lastModifiedBy>
  <cp:revision>18</cp:revision>
  <dcterms:created xsi:type="dcterms:W3CDTF">2024-01-15T20:52:42Z</dcterms:created>
  <dcterms:modified xsi:type="dcterms:W3CDTF">2024-01-24T22:59:56Z</dcterms:modified>
</cp:coreProperties>
</file>