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7" r:id="rId4"/>
    <p:sldId id="267" r:id="rId5"/>
    <p:sldId id="258" r:id="rId6"/>
    <p:sldId id="269" r:id="rId7"/>
    <p:sldId id="259" r:id="rId8"/>
    <p:sldId id="260" r:id="rId9"/>
    <p:sldId id="262" r:id="rId10"/>
    <p:sldId id="263" r:id="rId11"/>
    <p:sldId id="264" r:id="rId12"/>
    <p:sldId id="268" r:id="rId13"/>
    <p:sldId id="265" r:id="rId1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9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774671" y="1499031"/>
            <a:ext cx="742950" cy="561975"/>
          </a:xfrm>
          <a:custGeom>
            <a:avLst/>
            <a:gdLst/>
            <a:ahLst/>
            <a:cxnLst/>
            <a:rect l="l" t="t" r="r" b="b"/>
            <a:pathLst>
              <a:path w="742950" h="561975">
                <a:moveTo>
                  <a:pt x="349123" y="396722"/>
                </a:moveTo>
                <a:lnTo>
                  <a:pt x="341122" y="347383"/>
                </a:lnTo>
                <a:lnTo>
                  <a:pt x="318846" y="304533"/>
                </a:lnTo>
                <a:lnTo>
                  <a:pt x="284886" y="270725"/>
                </a:lnTo>
                <a:lnTo>
                  <a:pt x="241820" y="248551"/>
                </a:lnTo>
                <a:lnTo>
                  <a:pt x="192252" y="240588"/>
                </a:lnTo>
                <a:lnTo>
                  <a:pt x="166471" y="242722"/>
                </a:lnTo>
                <a:lnTo>
                  <a:pt x="142062" y="248843"/>
                </a:lnTo>
                <a:lnTo>
                  <a:pt x="119341" y="258622"/>
                </a:lnTo>
                <a:lnTo>
                  <a:pt x="98640" y="271665"/>
                </a:lnTo>
                <a:lnTo>
                  <a:pt x="103428" y="236931"/>
                </a:lnTo>
                <a:lnTo>
                  <a:pt x="135267" y="167449"/>
                </a:lnTo>
                <a:lnTo>
                  <a:pt x="162331" y="132715"/>
                </a:lnTo>
                <a:lnTo>
                  <a:pt x="196850" y="97967"/>
                </a:lnTo>
                <a:lnTo>
                  <a:pt x="238823" y="63220"/>
                </a:lnTo>
                <a:lnTo>
                  <a:pt x="288290" y="28460"/>
                </a:lnTo>
                <a:lnTo>
                  <a:pt x="269875" y="0"/>
                </a:lnTo>
                <a:lnTo>
                  <a:pt x="218592" y="33718"/>
                </a:lnTo>
                <a:lnTo>
                  <a:pt x="172720" y="68072"/>
                </a:lnTo>
                <a:lnTo>
                  <a:pt x="132232" y="103085"/>
                </a:lnTo>
                <a:lnTo>
                  <a:pt x="97155" y="138747"/>
                </a:lnTo>
                <a:lnTo>
                  <a:pt x="67462" y="175056"/>
                </a:lnTo>
                <a:lnTo>
                  <a:pt x="43180" y="212013"/>
                </a:lnTo>
                <a:lnTo>
                  <a:pt x="24282" y="249631"/>
                </a:lnTo>
                <a:lnTo>
                  <a:pt x="10795" y="287883"/>
                </a:lnTo>
                <a:lnTo>
                  <a:pt x="2692" y="326796"/>
                </a:lnTo>
                <a:lnTo>
                  <a:pt x="0" y="366356"/>
                </a:lnTo>
                <a:lnTo>
                  <a:pt x="3124" y="409676"/>
                </a:lnTo>
                <a:lnTo>
                  <a:pt x="12509" y="448030"/>
                </a:lnTo>
                <a:lnTo>
                  <a:pt x="50088" y="509816"/>
                </a:lnTo>
                <a:lnTo>
                  <a:pt x="106819" y="548767"/>
                </a:lnTo>
                <a:lnTo>
                  <a:pt x="176847" y="561721"/>
                </a:lnTo>
                <a:lnTo>
                  <a:pt x="213334" y="559117"/>
                </a:lnTo>
                <a:lnTo>
                  <a:pt x="275170" y="538264"/>
                </a:lnTo>
                <a:lnTo>
                  <a:pt x="321106" y="498081"/>
                </a:lnTo>
                <a:lnTo>
                  <a:pt x="344627" y="447700"/>
                </a:lnTo>
                <a:lnTo>
                  <a:pt x="347573" y="419277"/>
                </a:lnTo>
                <a:lnTo>
                  <a:pt x="347573" y="418833"/>
                </a:lnTo>
                <a:lnTo>
                  <a:pt x="347497" y="418503"/>
                </a:lnTo>
                <a:lnTo>
                  <a:pt x="347497" y="418033"/>
                </a:lnTo>
                <a:lnTo>
                  <a:pt x="348449" y="411060"/>
                </a:lnTo>
                <a:lnTo>
                  <a:pt x="349123" y="404012"/>
                </a:lnTo>
                <a:lnTo>
                  <a:pt x="349123" y="396722"/>
                </a:lnTo>
                <a:close/>
              </a:path>
              <a:path w="742950" h="561975">
                <a:moveTo>
                  <a:pt x="742950" y="396735"/>
                </a:moveTo>
                <a:lnTo>
                  <a:pt x="734949" y="347395"/>
                </a:lnTo>
                <a:lnTo>
                  <a:pt x="712673" y="304533"/>
                </a:lnTo>
                <a:lnTo>
                  <a:pt x="678713" y="270725"/>
                </a:lnTo>
                <a:lnTo>
                  <a:pt x="635660" y="248551"/>
                </a:lnTo>
                <a:lnTo>
                  <a:pt x="586092" y="240576"/>
                </a:lnTo>
                <a:lnTo>
                  <a:pt x="557072" y="243268"/>
                </a:lnTo>
                <a:lnTo>
                  <a:pt x="529856" y="250990"/>
                </a:lnTo>
                <a:lnTo>
                  <a:pt x="504901" y="263258"/>
                </a:lnTo>
                <a:lnTo>
                  <a:pt x="482663" y="279552"/>
                </a:lnTo>
                <a:lnTo>
                  <a:pt x="482663" y="278587"/>
                </a:lnTo>
                <a:lnTo>
                  <a:pt x="482511" y="277774"/>
                </a:lnTo>
                <a:lnTo>
                  <a:pt x="482511" y="276783"/>
                </a:lnTo>
                <a:lnTo>
                  <a:pt x="498030" y="205854"/>
                </a:lnTo>
                <a:lnTo>
                  <a:pt x="517423" y="170370"/>
                </a:lnTo>
                <a:lnTo>
                  <a:pt x="544588" y="134886"/>
                </a:lnTo>
                <a:lnTo>
                  <a:pt x="579513" y="99415"/>
                </a:lnTo>
                <a:lnTo>
                  <a:pt x="622198" y="63931"/>
                </a:lnTo>
                <a:lnTo>
                  <a:pt x="672655" y="28460"/>
                </a:lnTo>
                <a:lnTo>
                  <a:pt x="654253" y="0"/>
                </a:lnTo>
                <a:lnTo>
                  <a:pt x="602970" y="33718"/>
                </a:lnTo>
                <a:lnTo>
                  <a:pt x="557085" y="68072"/>
                </a:lnTo>
                <a:lnTo>
                  <a:pt x="516597" y="103085"/>
                </a:lnTo>
                <a:lnTo>
                  <a:pt x="481520" y="138747"/>
                </a:lnTo>
                <a:lnTo>
                  <a:pt x="451827" y="175056"/>
                </a:lnTo>
                <a:lnTo>
                  <a:pt x="427532" y="212026"/>
                </a:lnTo>
                <a:lnTo>
                  <a:pt x="408647" y="249631"/>
                </a:lnTo>
                <a:lnTo>
                  <a:pt x="395147" y="287896"/>
                </a:lnTo>
                <a:lnTo>
                  <a:pt x="387057" y="326821"/>
                </a:lnTo>
                <a:lnTo>
                  <a:pt x="384365" y="366382"/>
                </a:lnTo>
                <a:lnTo>
                  <a:pt x="387489" y="409702"/>
                </a:lnTo>
                <a:lnTo>
                  <a:pt x="396875" y="448056"/>
                </a:lnTo>
                <a:lnTo>
                  <a:pt x="434467" y="509841"/>
                </a:lnTo>
                <a:lnTo>
                  <a:pt x="491185" y="548792"/>
                </a:lnTo>
                <a:lnTo>
                  <a:pt x="561200" y="561759"/>
                </a:lnTo>
                <a:lnTo>
                  <a:pt x="597674" y="559155"/>
                </a:lnTo>
                <a:lnTo>
                  <a:pt x="659536" y="538289"/>
                </a:lnTo>
                <a:lnTo>
                  <a:pt x="692785" y="511759"/>
                </a:lnTo>
                <a:lnTo>
                  <a:pt x="696582" y="507606"/>
                </a:lnTo>
                <a:lnTo>
                  <a:pt x="697572" y="506615"/>
                </a:lnTo>
                <a:lnTo>
                  <a:pt x="698487" y="505574"/>
                </a:lnTo>
                <a:lnTo>
                  <a:pt x="699465" y="504532"/>
                </a:lnTo>
                <a:lnTo>
                  <a:pt x="701484" y="502196"/>
                </a:lnTo>
                <a:lnTo>
                  <a:pt x="703948" y="499973"/>
                </a:lnTo>
                <a:lnTo>
                  <a:pt x="705815" y="497535"/>
                </a:lnTo>
                <a:lnTo>
                  <a:pt x="721360" y="475729"/>
                </a:lnTo>
                <a:lnTo>
                  <a:pt x="733044" y="451370"/>
                </a:lnTo>
                <a:lnTo>
                  <a:pt x="740384" y="424891"/>
                </a:lnTo>
                <a:lnTo>
                  <a:pt x="742950" y="396735"/>
                </a:lnTo>
                <a:close/>
              </a:path>
            </a:pathLst>
          </a:custGeom>
          <a:solidFill>
            <a:srgbClr val="59B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9439" y="2811170"/>
            <a:ext cx="14049120" cy="459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1" i="0">
                <a:solidFill>
                  <a:srgbClr val="59B1D7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1" i="0">
                <a:solidFill>
                  <a:srgbClr val="59B1D7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1" i="0">
                <a:solidFill>
                  <a:srgbClr val="59B1D7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637443" y="4208602"/>
            <a:ext cx="7160894" cy="5370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1" i="0">
                <a:solidFill>
                  <a:srgbClr val="59B1D7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9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5117" y="106972"/>
            <a:ext cx="15387319" cy="223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1" i="0">
                <a:solidFill>
                  <a:srgbClr val="59B1D7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7305" y="3127360"/>
            <a:ext cx="15723235" cy="577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47188" y="198170"/>
              <a:ext cx="2695574" cy="16573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2911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20"/>
              </a:spcBef>
            </a:pPr>
            <a:r>
              <a:rPr sz="3050" spc="-80" dirty="0">
                <a:solidFill>
                  <a:srgbClr val="FFFFFF"/>
                </a:solidFill>
              </a:rPr>
              <a:t>PROJETO</a:t>
            </a:r>
            <a:r>
              <a:rPr sz="3050" spc="-105" dirty="0">
                <a:solidFill>
                  <a:srgbClr val="FFFFFF"/>
                </a:solidFill>
              </a:rPr>
              <a:t> </a:t>
            </a:r>
            <a:r>
              <a:rPr sz="3050" spc="-150" dirty="0">
                <a:solidFill>
                  <a:srgbClr val="FFFFFF"/>
                </a:solidFill>
              </a:rPr>
              <a:t>INTERDISCIPLINAR</a:t>
            </a:r>
            <a:endParaRPr sz="3050" dirty="0"/>
          </a:p>
        </p:txBody>
      </p:sp>
      <p:sp>
        <p:nvSpPr>
          <p:cNvPr id="6" name="object 6"/>
          <p:cNvSpPr txBox="1"/>
          <p:nvPr/>
        </p:nvSpPr>
        <p:spPr>
          <a:xfrm>
            <a:off x="385687" y="2764688"/>
            <a:ext cx="12782550" cy="58743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20"/>
              </a:spcBef>
            </a:pPr>
            <a:r>
              <a:rPr sz="10000" b="1" spc="-270" dirty="0">
                <a:solidFill>
                  <a:srgbClr val="FFFFFF"/>
                </a:solidFill>
                <a:latin typeface="Gill Sans MT"/>
                <a:cs typeface="Gill Sans MT"/>
              </a:rPr>
              <a:t>Desenvolvimento</a:t>
            </a:r>
            <a:r>
              <a:rPr sz="10000" b="1" spc="-2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0000" b="1" spc="-25" dirty="0">
                <a:solidFill>
                  <a:srgbClr val="FFFFFF"/>
                </a:solidFill>
                <a:latin typeface="Gill Sans MT"/>
                <a:cs typeface="Gill Sans MT"/>
              </a:rPr>
              <a:t>de </a:t>
            </a:r>
            <a:r>
              <a:rPr sz="10000" b="1" spc="-80" dirty="0">
                <a:solidFill>
                  <a:srgbClr val="FFFFFF"/>
                </a:solidFill>
                <a:latin typeface="Gill Sans MT"/>
                <a:cs typeface="Gill Sans MT"/>
              </a:rPr>
              <a:t>Software </a:t>
            </a:r>
            <a:r>
              <a:rPr sz="10000" b="1" spc="-229" dirty="0">
                <a:solidFill>
                  <a:srgbClr val="FFFFFF"/>
                </a:solidFill>
                <a:latin typeface="Gill Sans MT"/>
                <a:cs typeface="Gill Sans MT"/>
              </a:rPr>
              <a:t>Multiplataforma</a:t>
            </a:r>
            <a:r>
              <a:rPr sz="10000" b="1" spc="-37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0000" b="1" spc="525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0000" b="1" spc="-530" dirty="0">
                <a:solidFill>
                  <a:srgbClr val="FFFFFF"/>
                </a:solidFill>
                <a:latin typeface="Gill Sans MT"/>
                <a:cs typeface="Gill Sans MT"/>
              </a:rPr>
              <a:t>DSM</a:t>
            </a:r>
            <a:endParaRPr sz="10000" dirty="0">
              <a:latin typeface="Gill Sans MT"/>
              <a:cs typeface="Gill Sans MT"/>
            </a:endParaRPr>
          </a:p>
          <a:p>
            <a:pPr marL="115570">
              <a:lnSpc>
                <a:spcPct val="100000"/>
              </a:lnSpc>
              <a:spcBef>
                <a:spcPts val="6384"/>
              </a:spcBef>
            </a:pPr>
            <a:r>
              <a:rPr sz="3000" spc="95" dirty="0">
                <a:solidFill>
                  <a:srgbClr val="59B1D7"/>
                </a:solidFill>
                <a:latin typeface="Gill Sans MT"/>
                <a:cs typeface="Gill Sans MT"/>
              </a:rPr>
              <a:t>1°</a:t>
            </a:r>
            <a:r>
              <a:rPr sz="3000" spc="40" dirty="0">
                <a:solidFill>
                  <a:srgbClr val="59B1D7"/>
                </a:solidFill>
                <a:latin typeface="Gill Sans MT"/>
                <a:cs typeface="Gill Sans MT"/>
              </a:rPr>
              <a:t> </a:t>
            </a:r>
            <a:r>
              <a:rPr sz="3000" spc="220" dirty="0">
                <a:solidFill>
                  <a:srgbClr val="59B1D7"/>
                </a:solidFill>
                <a:latin typeface="Gill Sans MT"/>
                <a:cs typeface="Gill Sans MT"/>
              </a:rPr>
              <a:t>Semestre</a:t>
            </a:r>
            <a:endParaRPr sz="30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9500" y="0"/>
            <a:ext cx="12378499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4816" y="3657911"/>
            <a:ext cx="3636645" cy="279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599"/>
              </a:lnSpc>
              <a:spcBef>
                <a:spcPts val="100"/>
              </a:spcBef>
            </a:pPr>
            <a:r>
              <a:rPr sz="5200" b="0" spc="-425" dirty="0">
                <a:latin typeface="Arial Black"/>
                <a:cs typeface="Arial Black"/>
              </a:rPr>
              <a:t>DIAGRAMA </a:t>
            </a:r>
            <a:r>
              <a:rPr sz="5200" b="0" spc="-565" dirty="0">
                <a:latin typeface="Arial Black"/>
                <a:cs typeface="Arial Black"/>
              </a:rPr>
              <a:t>DE </a:t>
            </a:r>
            <a:r>
              <a:rPr sz="5200" b="0" spc="-495" dirty="0">
                <a:latin typeface="Arial Black"/>
                <a:cs typeface="Arial Black"/>
              </a:rPr>
              <a:t>ATIVIDADE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Detentora</a:t>
            </a:r>
            <a:r>
              <a:rPr spc="-210" dirty="0"/>
              <a:t> </a:t>
            </a:r>
            <a:r>
              <a:rPr spc="70" dirty="0"/>
              <a:t>dos</a:t>
            </a:r>
            <a:r>
              <a:rPr spc="-245" dirty="0"/>
              <a:t> </a:t>
            </a:r>
            <a:r>
              <a:rPr spc="-265" dirty="0"/>
              <a:t>Direitos</a:t>
            </a:r>
            <a:r>
              <a:rPr spc="-225" dirty="0"/>
              <a:t> </a:t>
            </a:r>
            <a:r>
              <a:rPr dirty="0"/>
              <a:t>da</a:t>
            </a:r>
            <a:r>
              <a:rPr spc="-229" dirty="0"/>
              <a:t> </a:t>
            </a:r>
            <a:r>
              <a:rPr spc="-130" dirty="0"/>
              <a:t>Plataforma </a:t>
            </a:r>
            <a:r>
              <a:rPr spc="-185" dirty="0"/>
              <a:t>(Secretaria</a:t>
            </a:r>
            <a:r>
              <a:rPr spc="-295" dirty="0"/>
              <a:t> </a:t>
            </a:r>
            <a:r>
              <a:rPr dirty="0"/>
              <a:t>da</a:t>
            </a:r>
            <a:r>
              <a:rPr spc="-295" dirty="0"/>
              <a:t> </a:t>
            </a:r>
            <a:r>
              <a:rPr spc="-10" dirty="0"/>
              <a:t>Educação)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39059" y="197814"/>
            <a:ext cx="2258060" cy="2312035"/>
            <a:chOff x="15839059" y="197814"/>
            <a:chExt cx="2258060" cy="2312035"/>
          </a:xfrm>
        </p:grpSpPr>
        <p:sp>
          <p:nvSpPr>
            <p:cNvPr id="4" name="object 4"/>
            <p:cNvSpPr/>
            <p:nvPr/>
          </p:nvSpPr>
          <p:spPr>
            <a:xfrm>
              <a:off x="16420338" y="1650682"/>
              <a:ext cx="1111885" cy="663575"/>
            </a:xfrm>
            <a:custGeom>
              <a:avLst/>
              <a:gdLst/>
              <a:ahLst/>
              <a:cxnLst/>
              <a:rect l="l" t="t" r="r" b="b"/>
              <a:pathLst>
                <a:path w="1111884" h="663575">
                  <a:moveTo>
                    <a:pt x="1050544" y="0"/>
                  </a:moveTo>
                  <a:lnTo>
                    <a:pt x="60960" y="0"/>
                  </a:lnTo>
                  <a:lnTo>
                    <a:pt x="37236" y="4770"/>
                  </a:lnTo>
                  <a:lnTo>
                    <a:pt x="17859" y="17780"/>
                  </a:lnTo>
                  <a:lnTo>
                    <a:pt x="4792" y="37076"/>
                  </a:lnTo>
                  <a:lnTo>
                    <a:pt x="0" y="60706"/>
                  </a:lnTo>
                  <a:lnTo>
                    <a:pt x="0" y="602361"/>
                  </a:lnTo>
                  <a:lnTo>
                    <a:pt x="4792" y="625990"/>
                  </a:lnTo>
                  <a:lnTo>
                    <a:pt x="17859" y="645287"/>
                  </a:lnTo>
                  <a:lnTo>
                    <a:pt x="37236" y="658296"/>
                  </a:lnTo>
                  <a:lnTo>
                    <a:pt x="60960" y="663067"/>
                  </a:lnTo>
                  <a:lnTo>
                    <a:pt x="1050544" y="663067"/>
                  </a:lnTo>
                  <a:lnTo>
                    <a:pt x="1074267" y="658296"/>
                  </a:lnTo>
                  <a:lnTo>
                    <a:pt x="1093644" y="645287"/>
                  </a:lnTo>
                  <a:lnTo>
                    <a:pt x="1106711" y="625990"/>
                  </a:lnTo>
                  <a:lnTo>
                    <a:pt x="1111504" y="602361"/>
                  </a:lnTo>
                  <a:lnTo>
                    <a:pt x="1111504" y="60706"/>
                  </a:lnTo>
                  <a:lnTo>
                    <a:pt x="1106711" y="37076"/>
                  </a:lnTo>
                  <a:lnTo>
                    <a:pt x="1093644" y="17780"/>
                  </a:lnTo>
                  <a:lnTo>
                    <a:pt x="1074267" y="4770"/>
                  </a:lnTo>
                  <a:lnTo>
                    <a:pt x="1050544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59505" y="1589988"/>
              <a:ext cx="1233170" cy="784860"/>
            </a:xfrm>
            <a:custGeom>
              <a:avLst/>
              <a:gdLst/>
              <a:ahLst/>
              <a:cxnLst/>
              <a:rect l="l" t="t" r="r" b="b"/>
              <a:pathLst>
                <a:path w="1233169" h="784860">
                  <a:moveTo>
                    <a:pt x="1111377" y="0"/>
                  </a:moveTo>
                  <a:lnTo>
                    <a:pt x="121793" y="0"/>
                  </a:lnTo>
                  <a:lnTo>
                    <a:pt x="74366" y="9538"/>
                  </a:lnTo>
                  <a:lnTo>
                    <a:pt x="35655" y="35553"/>
                  </a:lnTo>
                  <a:lnTo>
                    <a:pt x="9564" y="74141"/>
                  </a:lnTo>
                  <a:lnTo>
                    <a:pt x="0" y="121399"/>
                  </a:lnTo>
                  <a:lnTo>
                    <a:pt x="0" y="663054"/>
                  </a:lnTo>
                  <a:lnTo>
                    <a:pt x="9564" y="710312"/>
                  </a:lnTo>
                  <a:lnTo>
                    <a:pt x="35655" y="748899"/>
                  </a:lnTo>
                  <a:lnTo>
                    <a:pt x="74366" y="774914"/>
                  </a:lnTo>
                  <a:lnTo>
                    <a:pt x="121793" y="784453"/>
                  </a:lnTo>
                  <a:lnTo>
                    <a:pt x="1111377" y="784453"/>
                  </a:lnTo>
                  <a:lnTo>
                    <a:pt x="1158803" y="774914"/>
                  </a:lnTo>
                  <a:lnTo>
                    <a:pt x="1197514" y="748899"/>
                  </a:lnTo>
                  <a:lnTo>
                    <a:pt x="1223605" y="710312"/>
                  </a:lnTo>
                  <a:lnTo>
                    <a:pt x="1233170" y="663054"/>
                  </a:lnTo>
                  <a:lnTo>
                    <a:pt x="121793" y="663054"/>
                  </a:lnTo>
                  <a:lnTo>
                    <a:pt x="121793" y="121399"/>
                  </a:lnTo>
                  <a:lnTo>
                    <a:pt x="1233170" y="121399"/>
                  </a:lnTo>
                  <a:lnTo>
                    <a:pt x="1223605" y="74141"/>
                  </a:lnTo>
                  <a:lnTo>
                    <a:pt x="1197514" y="35553"/>
                  </a:lnTo>
                  <a:lnTo>
                    <a:pt x="1158803" y="9538"/>
                  </a:lnTo>
                  <a:lnTo>
                    <a:pt x="1111377" y="0"/>
                  </a:lnTo>
                  <a:close/>
                </a:path>
                <a:path w="1233169" h="784860">
                  <a:moveTo>
                    <a:pt x="1233170" y="121399"/>
                  </a:moveTo>
                  <a:lnTo>
                    <a:pt x="1111377" y="121399"/>
                  </a:lnTo>
                  <a:lnTo>
                    <a:pt x="1111377" y="663054"/>
                  </a:lnTo>
                  <a:lnTo>
                    <a:pt x="1233170" y="663054"/>
                  </a:lnTo>
                  <a:lnTo>
                    <a:pt x="1233170" y="121399"/>
                  </a:lnTo>
                  <a:close/>
                </a:path>
              </a:pathLst>
            </a:custGeom>
            <a:solidFill>
              <a:srgbClr val="59B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99892" y="258521"/>
              <a:ext cx="2136140" cy="1593215"/>
            </a:xfrm>
            <a:custGeom>
              <a:avLst/>
              <a:gdLst/>
              <a:ahLst/>
              <a:cxnLst/>
              <a:rect l="l" t="t" r="r" b="b"/>
              <a:pathLst>
                <a:path w="2136140" h="1593214">
                  <a:moveTo>
                    <a:pt x="2075053" y="0"/>
                  </a:moveTo>
                  <a:lnTo>
                    <a:pt x="60833" y="0"/>
                  </a:lnTo>
                  <a:lnTo>
                    <a:pt x="37183" y="4768"/>
                  </a:lnTo>
                  <a:lnTo>
                    <a:pt x="17843" y="17773"/>
                  </a:lnTo>
                  <a:lnTo>
                    <a:pt x="4790" y="37065"/>
                  </a:lnTo>
                  <a:lnTo>
                    <a:pt x="0" y="60693"/>
                  </a:lnTo>
                  <a:lnTo>
                    <a:pt x="0" y="1532140"/>
                  </a:lnTo>
                  <a:lnTo>
                    <a:pt x="4790" y="1555770"/>
                  </a:lnTo>
                  <a:lnTo>
                    <a:pt x="17843" y="1575066"/>
                  </a:lnTo>
                  <a:lnTo>
                    <a:pt x="37183" y="1588076"/>
                  </a:lnTo>
                  <a:lnTo>
                    <a:pt x="60833" y="1592846"/>
                  </a:lnTo>
                  <a:lnTo>
                    <a:pt x="2075053" y="1592846"/>
                  </a:lnTo>
                  <a:lnTo>
                    <a:pt x="2098776" y="1588076"/>
                  </a:lnTo>
                  <a:lnTo>
                    <a:pt x="2118153" y="1575066"/>
                  </a:lnTo>
                  <a:lnTo>
                    <a:pt x="2131220" y="1555770"/>
                  </a:lnTo>
                  <a:lnTo>
                    <a:pt x="2136013" y="1532140"/>
                  </a:lnTo>
                  <a:lnTo>
                    <a:pt x="2136013" y="60693"/>
                  </a:lnTo>
                  <a:lnTo>
                    <a:pt x="2131220" y="37065"/>
                  </a:lnTo>
                  <a:lnTo>
                    <a:pt x="2118153" y="17773"/>
                  </a:lnTo>
                  <a:lnTo>
                    <a:pt x="2098776" y="4768"/>
                  </a:lnTo>
                  <a:lnTo>
                    <a:pt x="2075053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39059" y="197814"/>
              <a:ext cx="2258060" cy="1714500"/>
            </a:xfrm>
            <a:custGeom>
              <a:avLst/>
              <a:gdLst/>
              <a:ahLst/>
              <a:cxnLst/>
              <a:rect l="l" t="t" r="r" b="b"/>
              <a:pathLst>
                <a:path w="2258059" h="1714500">
                  <a:moveTo>
                    <a:pt x="2135886" y="0"/>
                  </a:moveTo>
                  <a:lnTo>
                    <a:pt x="121666" y="0"/>
                  </a:lnTo>
                  <a:lnTo>
                    <a:pt x="74312" y="9540"/>
                  </a:lnTo>
                  <a:lnTo>
                    <a:pt x="35639" y="35558"/>
                  </a:lnTo>
                  <a:lnTo>
                    <a:pt x="9562" y="74146"/>
                  </a:lnTo>
                  <a:lnTo>
                    <a:pt x="0" y="121399"/>
                  </a:lnTo>
                  <a:lnTo>
                    <a:pt x="0" y="1592846"/>
                  </a:lnTo>
                  <a:lnTo>
                    <a:pt x="9562" y="1640104"/>
                  </a:lnTo>
                  <a:lnTo>
                    <a:pt x="35639" y="1678692"/>
                  </a:lnTo>
                  <a:lnTo>
                    <a:pt x="74312" y="1704707"/>
                  </a:lnTo>
                  <a:lnTo>
                    <a:pt x="121666" y="1714246"/>
                  </a:lnTo>
                  <a:lnTo>
                    <a:pt x="2135886" y="1714246"/>
                  </a:lnTo>
                  <a:lnTo>
                    <a:pt x="2183312" y="1704707"/>
                  </a:lnTo>
                  <a:lnTo>
                    <a:pt x="2222023" y="1678692"/>
                  </a:lnTo>
                  <a:lnTo>
                    <a:pt x="2248114" y="1640104"/>
                  </a:lnTo>
                  <a:lnTo>
                    <a:pt x="2257679" y="1592846"/>
                  </a:lnTo>
                  <a:lnTo>
                    <a:pt x="121666" y="1592846"/>
                  </a:lnTo>
                  <a:lnTo>
                    <a:pt x="121666" y="121399"/>
                  </a:lnTo>
                  <a:lnTo>
                    <a:pt x="2257679" y="121399"/>
                  </a:lnTo>
                  <a:lnTo>
                    <a:pt x="2248114" y="74146"/>
                  </a:lnTo>
                  <a:lnTo>
                    <a:pt x="2222023" y="35558"/>
                  </a:lnTo>
                  <a:lnTo>
                    <a:pt x="2183312" y="9540"/>
                  </a:lnTo>
                  <a:lnTo>
                    <a:pt x="2135886" y="0"/>
                  </a:lnTo>
                  <a:close/>
                </a:path>
                <a:path w="2258059" h="1714500">
                  <a:moveTo>
                    <a:pt x="2257679" y="121399"/>
                  </a:moveTo>
                  <a:lnTo>
                    <a:pt x="2135886" y="121399"/>
                  </a:lnTo>
                  <a:lnTo>
                    <a:pt x="2135886" y="1592846"/>
                  </a:lnTo>
                  <a:lnTo>
                    <a:pt x="2257679" y="1592846"/>
                  </a:lnTo>
                  <a:lnTo>
                    <a:pt x="2257679" y="121399"/>
                  </a:lnTo>
                  <a:close/>
                </a:path>
              </a:pathLst>
            </a:custGeom>
            <a:solidFill>
              <a:srgbClr val="59B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133064" y="484047"/>
              <a:ext cx="1670050" cy="1142365"/>
            </a:xfrm>
            <a:custGeom>
              <a:avLst/>
              <a:gdLst/>
              <a:ahLst/>
              <a:cxnLst/>
              <a:rect l="l" t="t" r="r" b="b"/>
              <a:pathLst>
                <a:path w="1670050" h="1142364">
                  <a:moveTo>
                    <a:pt x="1608836" y="0"/>
                  </a:moveTo>
                  <a:lnTo>
                    <a:pt x="60833" y="0"/>
                  </a:lnTo>
                  <a:lnTo>
                    <a:pt x="37129" y="4770"/>
                  </a:lnTo>
                  <a:lnTo>
                    <a:pt x="17795" y="17780"/>
                  </a:lnTo>
                  <a:lnTo>
                    <a:pt x="4772" y="37076"/>
                  </a:lnTo>
                  <a:lnTo>
                    <a:pt x="0" y="60706"/>
                  </a:lnTo>
                  <a:lnTo>
                    <a:pt x="0" y="1081087"/>
                  </a:lnTo>
                  <a:lnTo>
                    <a:pt x="4772" y="1104715"/>
                  </a:lnTo>
                  <a:lnTo>
                    <a:pt x="17795" y="1124007"/>
                  </a:lnTo>
                  <a:lnTo>
                    <a:pt x="37129" y="1137012"/>
                  </a:lnTo>
                  <a:lnTo>
                    <a:pt x="60833" y="1141780"/>
                  </a:lnTo>
                  <a:lnTo>
                    <a:pt x="1608836" y="1141780"/>
                  </a:lnTo>
                  <a:lnTo>
                    <a:pt x="1632539" y="1137012"/>
                  </a:lnTo>
                  <a:lnTo>
                    <a:pt x="1651873" y="1124007"/>
                  </a:lnTo>
                  <a:lnTo>
                    <a:pt x="1664896" y="1104715"/>
                  </a:lnTo>
                  <a:lnTo>
                    <a:pt x="1669669" y="1081087"/>
                  </a:lnTo>
                  <a:lnTo>
                    <a:pt x="1669669" y="60706"/>
                  </a:lnTo>
                  <a:lnTo>
                    <a:pt x="1664896" y="37076"/>
                  </a:lnTo>
                  <a:lnTo>
                    <a:pt x="1651873" y="17780"/>
                  </a:lnTo>
                  <a:lnTo>
                    <a:pt x="1632539" y="4770"/>
                  </a:lnTo>
                  <a:lnTo>
                    <a:pt x="1608836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072104" y="423366"/>
              <a:ext cx="1791970" cy="1263650"/>
            </a:xfrm>
            <a:custGeom>
              <a:avLst/>
              <a:gdLst/>
              <a:ahLst/>
              <a:cxnLst/>
              <a:rect l="l" t="t" r="r" b="b"/>
              <a:pathLst>
                <a:path w="1791969" h="1263650">
                  <a:moveTo>
                    <a:pt x="1669796" y="0"/>
                  </a:moveTo>
                  <a:lnTo>
                    <a:pt x="121793" y="0"/>
                  </a:lnTo>
                  <a:lnTo>
                    <a:pt x="74366" y="9538"/>
                  </a:lnTo>
                  <a:lnTo>
                    <a:pt x="35655" y="35553"/>
                  </a:lnTo>
                  <a:lnTo>
                    <a:pt x="9564" y="74141"/>
                  </a:lnTo>
                  <a:lnTo>
                    <a:pt x="0" y="121399"/>
                  </a:lnTo>
                  <a:lnTo>
                    <a:pt x="0" y="1141768"/>
                  </a:lnTo>
                  <a:lnTo>
                    <a:pt x="9564" y="1189026"/>
                  </a:lnTo>
                  <a:lnTo>
                    <a:pt x="35655" y="1227613"/>
                  </a:lnTo>
                  <a:lnTo>
                    <a:pt x="74366" y="1253628"/>
                  </a:lnTo>
                  <a:lnTo>
                    <a:pt x="121793" y="1263167"/>
                  </a:lnTo>
                  <a:lnTo>
                    <a:pt x="1669796" y="1263167"/>
                  </a:lnTo>
                  <a:lnTo>
                    <a:pt x="1717149" y="1253628"/>
                  </a:lnTo>
                  <a:lnTo>
                    <a:pt x="1755822" y="1227613"/>
                  </a:lnTo>
                  <a:lnTo>
                    <a:pt x="1781899" y="1189026"/>
                  </a:lnTo>
                  <a:lnTo>
                    <a:pt x="1791462" y="1141768"/>
                  </a:lnTo>
                  <a:lnTo>
                    <a:pt x="121793" y="1141768"/>
                  </a:lnTo>
                  <a:lnTo>
                    <a:pt x="121793" y="121399"/>
                  </a:lnTo>
                  <a:lnTo>
                    <a:pt x="1791462" y="121399"/>
                  </a:lnTo>
                  <a:lnTo>
                    <a:pt x="1781899" y="74141"/>
                  </a:lnTo>
                  <a:lnTo>
                    <a:pt x="1755822" y="35553"/>
                  </a:lnTo>
                  <a:lnTo>
                    <a:pt x="1717149" y="9538"/>
                  </a:lnTo>
                  <a:lnTo>
                    <a:pt x="1669796" y="0"/>
                  </a:lnTo>
                  <a:close/>
                </a:path>
                <a:path w="1791969" h="1263650">
                  <a:moveTo>
                    <a:pt x="1791462" y="121399"/>
                  </a:moveTo>
                  <a:lnTo>
                    <a:pt x="1669796" y="121399"/>
                  </a:lnTo>
                  <a:lnTo>
                    <a:pt x="1669796" y="1141768"/>
                  </a:lnTo>
                  <a:lnTo>
                    <a:pt x="1791462" y="1141768"/>
                  </a:lnTo>
                  <a:lnTo>
                    <a:pt x="1791462" y="121399"/>
                  </a:lnTo>
                  <a:close/>
                </a:path>
              </a:pathLst>
            </a:custGeom>
            <a:solidFill>
              <a:srgbClr val="59B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33064" y="2157844"/>
              <a:ext cx="1721485" cy="291465"/>
            </a:xfrm>
            <a:custGeom>
              <a:avLst/>
              <a:gdLst/>
              <a:ahLst/>
              <a:cxnLst/>
              <a:rect l="l" t="t" r="r" b="b"/>
              <a:pathLst>
                <a:path w="1721484" h="291464">
                  <a:moveTo>
                    <a:pt x="1575689" y="0"/>
                  </a:moveTo>
                  <a:lnTo>
                    <a:pt x="145796" y="0"/>
                  </a:lnTo>
                  <a:lnTo>
                    <a:pt x="99763" y="7427"/>
                  </a:lnTo>
                  <a:lnTo>
                    <a:pt x="59746" y="28101"/>
                  </a:lnTo>
                  <a:lnTo>
                    <a:pt x="28167" y="59606"/>
                  </a:lnTo>
                  <a:lnTo>
                    <a:pt x="7445" y="99528"/>
                  </a:lnTo>
                  <a:lnTo>
                    <a:pt x="0" y="145453"/>
                  </a:lnTo>
                  <a:lnTo>
                    <a:pt x="7445" y="191383"/>
                  </a:lnTo>
                  <a:lnTo>
                    <a:pt x="28167" y="231309"/>
                  </a:lnTo>
                  <a:lnTo>
                    <a:pt x="59746" y="262816"/>
                  </a:lnTo>
                  <a:lnTo>
                    <a:pt x="99763" y="283490"/>
                  </a:lnTo>
                  <a:lnTo>
                    <a:pt x="145796" y="290918"/>
                  </a:lnTo>
                  <a:lnTo>
                    <a:pt x="1575689" y="290918"/>
                  </a:lnTo>
                  <a:lnTo>
                    <a:pt x="1621721" y="283490"/>
                  </a:lnTo>
                  <a:lnTo>
                    <a:pt x="1661738" y="262816"/>
                  </a:lnTo>
                  <a:lnTo>
                    <a:pt x="1693317" y="231309"/>
                  </a:lnTo>
                  <a:lnTo>
                    <a:pt x="1714039" y="191383"/>
                  </a:lnTo>
                  <a:lnTo>
                    <a:pt x="1721485" y="145453"/>
                  </a:lnTo>
                  <a:lnTo>
                    <a:pt x="1714039" y="99528"/>
                  </a:lnTo>
                  <a:lnTo>
                    <a:pt x="1693317" y="59606"/>
                  </a:lnTo>
                  <a:lnTo>
                    <a:pt x="1661738" y="28101"/>
                  </a:lnTo>
                  <a:lnTo>
                    <a:pt x="1621721" y="7427"/>
                  </a:lnTo>
                  <a:lnTo>
                    <a:pt x="1575689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072104" y="2097138"/>
              <a:ext cx="1843405" cy="412750"/>
            </a:xfrm>
            <a:custGeom>
              <a:avLst/>
              <a:gdLst/>
              <a:ahLst/>
              <a:cxnLst/>
              <a:rect l="l" t="t" r="r" b="b"/>
              <a:pathLst>
                <a:path w="1843405" h="412750">
                  <a:moveTo>
                    <a:pt x="1636649" y="0"/>
                  </a:moveTo>
                  <a:lnTo>
                    <a:pt x="206756" y="0"/>
                  </a:lnTo>
                  <a:lnTo>
                    <a:pt x="159433" y="5454"/>
                  </a:lnTo>
                  <a:lnTo>
                    <a:pt x="115947" y="20988"/>
                  </a:lnTo>
                  <a:lnTo>
                    <a:pt x="77553" y="45351"/>
                  </a:lnTo>
                  <a:lnTo>
                    <a:pt x="45506" y="77298"/>
                  </a:lnTo>
                  <a:lnTo>
                    <a:pt x="21062" y="115580"/>
                  </a:lnTo>
                  <a:lnTo>
                    <a:pt x="5474" y="158949"/>
                  </a:lnTo>
                  <a:lnTo>
                    <a:pt x="0" y="206159"/>
                  </a:lnTo>
                  <a:lnTo>
                    <a:pt x="5468" y="253376"/>
                  </a:lnTo>
                  <a:lnTo>
                    <a:pt x="21039" y="296749"/>
                  </a:lnTo>
                  <a:lnTo>
                    <a:pt x="45466" y="335030"/>
                  </a:lnTo>
                  <a:lnTo>
                    <a:pt x="77500" y="366974"/>
                  </a:lnTo>
                  <a:lnTo>
                    <a:pt x="115892" y="391334"/>
                  </a:lnTo>
                  <a:lnTo>
                    <a:pt x="159393" y="406864"/>
                  </a:lnTo>
                  <a:lnTo>
                    <a:pt x="206756" y="412318"/>
                  </a:lnTo>
                  <a:lnTo>
                    <a:pt x="1636649" y="412318"/>
                  </a:lnTo>
                  <a:lnTo>
                    <a:pt x="1683971" y="406864"/>
                  </a:lnTo>
                  <a:lnTo>
                    <a:pt x="1727457" y="391334"/>
                  </a:lnTo>
                  <a:lnTo>
                    <a:pt x="1765851" y="366974"/>
                  </a:lnTo>
                  <a:lnTo>
                    <a:pt x="1797898" y="335030"/>
                  </a:lnTo>
                  <a:lnTo>
                    <a:pt x="1822343" y="296749"/>
                  </a:lnTo>
                  <a:lnTo>
                    <a:pt x="1824438" y="290918"/>
                  </a:lnTo>
                  <a:lnTo>
                    <a:pt x="206756" y="290918"/>
                  </a:lnTo>
                  <a:lnTo>
                    <a:pt x="173656" y="284258"/>
                  </a:lnTo>
                  <a:lnTo>
                    <a:pt x="146653" y="266093"/>
                  </a:lnTo>
                  <a:lnTo>
                    <a:pt x="128460" y="239151"/>
                  </a:lnTo>
                  <a:lnTo>
                    <a:pt x="121793" y="206159"/>
                  </a:lnTo>
                  <a:lnTo>
                    <a:pt x="128460" y="173171"/>
                  </a:lnTo>
                  <a:lnTo>
                    <a:pt x="146653" y="146229"/>
                  </a:lnTo>
                  <a:lnTo>
                    <a:pt x="173656" y="128061"/>
                  </a:lnTo>
                  <a:lnTo>
                    <a:pt x="206756" y="121399"/>
                  </a:lnTo>
                  <a:lnTo>
                    <a:pt x="1824434" y="121399"/>
                  </a:lnTo>
                  <a:lnTo>
                    <a:pt x="1822343" y="115580"/>
                  </a:lnTo>
                  <a:lnTo>
                    <a:pt x="1797898" y="77298"/>
                  </a:lnTo>
                  <a:lnTo>
                    <a:pt x="1765851" y="45351"/>
                  </a:lnTo>
                  <a:lnTo>
                    <a:pt x="1727457" y="20988"/>
                  </a:lnTo>
                  <a:lnTo>
                    <a:pt x="1683971" y="5454"/>
                  </a:lnTo>
                  <a:lnTo>
                    <a:pt x="1636649" y="0"/>
                  </a:lnTo>
                  <a:close/>
                </a:path>
                <a:path w="1843405" h="412750">
                  <a:moveTo>
                    <a:pt x="1824434" y="121399"/>
                  </a:moveTo>
                  <a:lnTo>
                    <a:pt x="1636649" y="121399"/>
                  </a:lnTo>
                  <a:lnTo>
                    <a:pt x="1669694" y="128061"/>
                  </a:lnTo>
                  <a:lnTo>
                    <a:pt x="1696704" y="146229"/>
                  </a:lnTo>
                  <a:lnTo>
                    <a:pt x="1714926" y="173171"/>
                  </a:lnTo>
                  <a:lnTo>
                    <a:pt x="1721612" y="206159"/>
                  </a:lnTo>
                  <a:lnTo>
                    <a:pt x="1714944" y="239157"/>
                  </a:lnTo>
                  <a:lnTo>
                    <a:pt x="1696751" y="266098"/>
                  </a:lnTo>
                  <a:lnTo>
                    <a:pt x="1669748" y="284259"/>
                  </a:lnTo>
                  <a:lnTo>
                    <a:pt x="1636649" y="290918"/>
                  </a:lnTo>
                  <a:lnTo>
                    <a:pt x="1824438" y="290918"/>
                  </a:lnTo>
                  <a:lnTo>
                    <a:pt x="1837930" y="253376"/>
                  </a:lnTo>
                  <a:lnTo>
                    <a:pt x="1843405" y="206159"/>
                  </a:lnTo>
                  <a:lnTo>
                    <a:pt x="1837930" y="158949"/>
                  </a:lnTo>
                  <a:lnTo>
                    <a:pt x="1824434" y="121399"/>
                  </a:lnTo>
                  <a:close/>
                </a:path>
              </a:pathLst>
            </a:custGeom>
            <a:solidFill>
              <a:srgbClr val="59B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0498" y="4559465"/>
            <a:ext cx="146411" cy="14640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0498" y="7431379"/>
            <a:ext cx="146411" cy="146405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998980" indent="240665">
              <a:lnSpc>
                <a:spcPts val="4520"/>
              </a:lnSpc>
              <a:spcBef>
                <a:spcPts val="300"/>
              </a:spcBef>
            </a:pPr>
            <a:r>
              <a:rPr spc="-145" dirty="0"/>
              <a:t>Direção</a:t>
            </a:r>
            <a:r>
              <a:rPr spc="-120" dirty="0"/>
              <a:t> </a:t>
            </a:r>
            <a:r>
              <a:rPr spc="-165" dirty="0"/>
              <a:t>terá</a:t>
            </a:r>
            <a:r>
              <a:rPr spc="-110" dirty="0"/>
              <a:t> </a:t>
            </a:r>
            <a:r>
              <a:rPr spc="95" dirty="0"/>
              <a:t>acesso</a:t>
            </a:r>
            <a:r>
              <a:rPr spc="-160" dirty="0"/>
              <a:t> </a:t>
            </a:r>
            <a:r>
              <a:rPr dirty="0"/>
              <a:t>ao</a:t>
            </a:r>
            <a:r>
              <a:rPr spc="-125" dirty="0"/>
              <a:t> </a:t>
            </a:r>
            <a:r>
              <a:rPr spc="-114" dirty="0"/>
              <a:t>ambiente</a:t>
            </a:r>
            <a:r>
              <a:rPr spc="-125" dirty="0"/>
              <a:t> </a:t>
            </a:r>
            <a:r>
              <a:rPr dirty="0"/>
              <a:t>escolar</a:t>
            </a:r>
            <a:r>
              <a:rPr spc="-125" dirty="0"/>
              <a:t> </a:t>
            </a:r>
            <a:r>
              <a:rPr spc="-185" dirty="0"/>
              <a:t>por</a:t>
            </a:r>
            <a:r>
              <a:rPr spc="-110" dirty="0"/>
              <a:t> </a:t>
            </a:r>
            <a:r>
              <a:rPr spc="-120" dirty="0"/>
              <a:t>completo,</a:t>
            </a:r>
            <a:r>
              <a:rPr spc="-125" dirty="0"/>
              <a:t> </a:t>
            </a:r>
            <a:r>
              <a:rPr spc="-10" dirty="0"/>
              <a:t>como: </a:t>
            </a:r>
            <a:r>
              <a:rPr dirty="0"/>
              <a:t>Professores,</a:t>
            </a:r>
            <a:r>
              <a:rPr spc="-150" dirty="0"/>
              <a:t> </a:t>
            </a:r>
            <a:r>
              <a:rPr dirty="0"/>
              <a:t>dados</a:t>
            </a:r>
            <a:r>
              <a:rPr spc="-150" dirty="0"/>
              <a:t> </a:t>
            </a:r>
            <a:r>
              <a:rPr dirty="0"/>
              <a:t>de</a:t>
            </a:r>
            <a:r>
              <a:rPr spc="-145" dirty="0"/>
              <a:t> </a:t>
            </a:r>
            <a:r>
              <a:rPr dirty="0"/>
              <a:t>alunos</a:t>
            </a:r>
            <a:r>
              <a:rPr spc="-150" dirty="0"/>
              <a:t> </a:t>
            </a:r>
            <a:r>
              <a:rPr dirty="0"/>
              <a:t>e</a:t>
            </a:r>
            <a:r>
              <a:rPr spc="-145" dirty="0"/>
              <a:t> </a:t>
            </a:r>
            <a:r>
              <a:rPr spc="-40" dirty="0"/>
              <a:t>plano</a:t>
            </a:r>
            <a:r>
              <a:rPr spc="-150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10" dirty="0"/>
              <a:t>aula.</a:t>
            </a:r>
          </a:p>
          <a:p>
            <a:pPr marL="836294">
              <a:lnSpc>
                <a:spcPts val="4365"/>
              </a:lnSpc>
            </a:pPr>
            <a:r>
              <a:rPr spc="-120" dirty="0">
                <a:solidFill>
                  <a:srgbClr val="59B1D7"/>
                </a:solidFill>
              </a:rPr>
              <a:t>Usuário</a:t>
            </a:r>
            <a:r>
              <a:rPr spc="-130" dirty="0">
                <a:solidFill>
                  <a:srgbClr val="59B1D7"/>
                </a:solidFill>
              </a:rPr>
              <a:t> </a:t>
            </a:r>
            <a:r>
              <a:rPr spc="-10" dirty="0">
                <a:solidFill>
                  <a:srgbClr val="59B1D7"/>
                </a:solidFill>
              </a:rPr>
              <a:t>(Professor)</a:t>
            </a:r>
          </a:p>
          <a:p>
            <a:pPr marL="12700" marR="5080" indent="240665">
              <a:lnSpc>
                <a:spcPts val="4520"/>
              </a:lnSpc>
              <a:spcBef>
                <a:spcPts val="165"/>
              </a:spcBef>
            </a:pPr>
            <a:r>
              <a:rPr spc="-700" dirty="0"/>
              <a:t>O</a:t>
            </a:r>
            <a:r>
              <a:rPr spc="-110" dirty="0"/>
              <a:t> </a:t>
            </a:r>
            <a:r>
              <a:rPr spc="-10" dirty="0"/>
              <a:t>professor</a:t>
            </a:r>
            <a:r>
              <a:rPr spc="-155" dirty="0"/>
              <a:t> </a:t>
            </a:r>
            <a:r>
              <a:rPr spc="-100" dirty="0"/>
              <a:t>poderá</a:t>
            </a:r>
            <a:r>
              <a:rPr spc="-135" dirty="0"/>
              <a:t> </a:t>
            </a:r>
            <a:r>
              <a:rPr spc="-95" dirty="0"/>
              <a:t>realizar</a:t>
            </a:r>
            <a:r>
              <a:rPr spc="-130" dirty="0"/>
              <a:t> </a:t>
            </a:r>
            <a:r>
              <a:rPr dirty="0"/>
              <a:t>postagens</a:t>
            </a:r>
            <a:r>
              <a:rPr spc="-130" dirty="0"/>
              <a:t> </a:t>
            </a:r>
            <a:r>
              <a:rPr dirty="0"/>
              <a:t>na</a:t>
            </a:r>
            <a:r>
              <a:rPr spc="-135" dirty="0"/>
              <a:t> </a:t>
            </a:r>
            <a:r>
              <a:rPr spc="-95" dirty="0"/>
              <a:t>plataforma</a:t>
            </a:r>
            <a:r>
              <a:rPr spc="-130" dirty="0"/>
              <a:t> </a:t>
            </a:r>
            <a:r>
              <a:rPr spc="-10" dirty="0"/>
              <a:t>afim</a:t>
            </a:r>
            <a:r>
              <a:rPr spc="-130" dirty="0"/>
              <a:t> </a:t>
            </a:r>
            <a:r>
              <a:rPr spc="-25" dirty="0"/>
              <a:t>de </a:t>
            </a:r>
            <a:r>
              <a:rPr spc="-50" dirty="0"/>
              <a:t>acrescentar</a:t>
            </a:r>
            <a:r>
              <a:rPr spc="-165" dirty="0"/>
              <a:t> </a:t>
            </a:r>
            <a:r>
              <a:rPr spc="-70" dirty="0"/>
              <a:t>melhorias,</a:t>
            </a:r>
            <a:r>
              <a:rPr spc="-165" dirty="0"/>
              <a:t> </a:t>
            </a:r>
            <a:r>
              <a:rPr spc="-35" dirty="0"/>
              <a:t>conteúdos</a:t>
            </a:r>
            <a:r>
              <a:rPr spc="-165" dirty="0"/>
              <a:t> </a:t>
            </a:r>
            <a:r>
              <a:rPr dirty="0"/>
              <a:t>de</a:t>
            </a:r>
            <a:r>
              <a:rPr spc="-165" dirty="0"/>
              <a:t> </a:t>
            </a:r>
            <a:r>
              <a:rPr dirty="0"/>
              <a:t>aulas,</a:t>
            </a:r>
            <a:r>
              <a:rPr spc="-160" dirty="0"/>
              <a:t> </a:t>
            </a:r>
            <a:r>
              <a:rPr spc="-85" dirty="0"/>
              <a:t>matérias</a:t>
            </a:r>
            <a:r>
              <a:rPr spc="-165" dirty="0"/>
              <a:t> </a:t>
            </a:r>
            <a:r>
              <a:rPr dirty="0"/>
              <a:t>de</a:t>
            </a:r>
            <a:r>
              <a:rPr spc="-165" dirty="0"/>
              <a:t> </a:t>
            </a:r>
            <a:r>
              <a:rPr spc="-35" dirty="0"/>
              <a:t>extensão</a:t>
            </a:r>
            <a:r>
              <a:rPr spc="-165" dirty="0"/>
              <a:t> </a:t>
            </a:r>
            <a:r>
              <a:rPr spc="30" dirty="0"/>
              <a:t>assim </a:t>
            </a:r>
            <a:r>
              <a:rPr spc="-125" dirty="0"/>
              <a:t>como</a:t>
            </a:r>
            <a:r>
              <a:rPr spc="-110" dirty="0"/>
              <a:t> </a:t>
            </a:r>
            <a:r>
              <a:rPr spc="-114" dirty="0"/>
              <a:t>receber</a:t>
            </a:r>
            <a:r>
              <a:rPr spc="-110" dirty="0"/>
              <a:t> </a:t>
            </a:r>
            <a:r>
              <a:rPr spc="-85" dirty="0"/>
              <a:t>matérias</a:t>
            </a:r>
            <a:r>
              <a:rPr spc="-110" dirty="0"/>
              <a:t> </a:t>
            </a:r>
            <a:r>
              <a:rPr spc="-25" dirty="0"/>
              <a:t>voltados</a:t>
            </a:r>
            <a:r>
              <a:rPr spc="-110" dirty="0"/>
              <a:t> </a:t>
            </a:r>
            <a:r>
              <a:rPr dirty="0"/>
              <a:t>apenas</a:t>
            </a:r>
            <a:r>
              <a:rPr spc="-11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dirty="0"/>
              <a:t>professores,</a:t>
            </a:r>
            <a:r>
              <a:rPr spc="-110" dirty="0"/>
              <a:t> </a:t>
            </a:r>
            <a:r>
              <a:rPr spc="-20" dirty="0"/>
              <a:t>como </a:t>
            </a:r>
            <a:r>
              <a:rPr spc="-55" dirty="0"/>
              <a:t>recomendações</a:t>
            </a:r>
            <a:r>
              <a:rPr spc="-180" dirty="0"/>
              <a:t> </a:t>
            </a:r>
            <a:r>
              <a:rPr dirty="0"/>
              <a:t>e</a:t>
            </a:r>
            <a:r>
              <a:rPr spc="-180" dirty="0"/>
              <a:t> </a:t>
            </a:r>
            <a:r>
              <a:rPr spc="-55" dirty="0"/>
              <a:t>modos</a:t>
            </a:r>
            <a:r>
              <a:rPr spc="-180" dirty="0"/>
              <a:t> </a:t>
            </a:r>
            <a:r>
              <a:rPr dirty="0"/>
              <a:t>de</a:t>
            </a:r>
            <a:r>
              <a:rPr spc="-180" dirty="0"/>
              <a:t> </a:t>
            </a:r>
            <a:r>
              <a:rPr spc="-10" dirty="0"/>
              <a:t>aula.</a:t>
            </a:r>
          </a:p>
          <a:p>
            <a:pPr marL="836294">
              <a:lnSpc>
                <a:spcPts val="4370"/>
              </a:lnSpc>
            </a:pPr>
            <a:r>
              <a:rPr spc="-120" dirty="0">
                <a:solidFill>
                  <a:srgbClr val="59B1D7"/>
                </a:solidFill>
              </a:rPr>
              <a:t>Usuário</a:t>
            </a:r>
            <a:r>
              <a:rPr spc="-130" dirty="0">
                <a:solidFill>
                  <a:srgbClr val="59B1D7"/>
                </a:solidFill>
              </a:rPr>
              <a:t> </a:t>
            </a:r>
            <a:r>
              <a:rPr spc="-10" dirty="0">
                <a:solidFill>
                  <a:srgbClr val="59B1D7"/>
                </a:solidFill>
              </a:rPr>
              <a:t>(Estudante)</a:t>
            </a:r>
          </a:p>
          <a:p>
            <a:pPr marL="12700" marR="1410970" indent="240665">
              <a:lnSpc>
                <a:spcPts val="4520"/>
              </a:lnSpc>
              <a:spcBef>
                <a:spcPts val="125"/>
              </a:spcBef>
            </a:pPr>
            <a:r>
              <a:rPr spc="-700" dirty="0"/>
              <a:t>O</a:t>
            </a:r>
            <a:r>
              <a:rPr spc="-110" dirty="0"/>
              <a:t> </a:t>
            </a:r>
            <a:r>
              <a:rPr spc="-40" dirty="0"/>
              <a:t>aluno</a:t>
            </a:r>
            <a:r>
              <a:rPr spc="-225" dirty="0"/>
              <a:t> </a:t>
            </a:r>
            <a:r>
              <a:rPr spc="-165" dirty="0"/>
              <a:t>terá</a:t>
            </a:r>
            <a:r>
              <a:rPr spc="-110" dirty="0"/>
              <a:t> </a:t>
            </a:r>
            <a:r>
              <a:rPr spc="90" dirty="0"/>
              <a:t>acesso</a:t>
            </a:r>
            <a:r>
              <a:rPr spc="-195" dirty="0"/>
              <a:t> </a:t>
            </a:r>
            <a:r>
              <a:rPr spc="70" dirty="0"/>
              <a:t>aos</a:t>
            </a:r>
            <a:r>
              <a:rPr spc="-160" dirty="0"/>
              <a:t> </a:t>
            </a:r>
            <a:r>
              <a:rPr spc="-10" dirty="0"/>
              <a:t>livros</a:t>
            </a:r>
            <a:r>
              <a:rPr spc="-160" dirty="0"/>
              <a:t> </a:t>
            </a:r>
            <a:r>
              <a:rPr dirty="0"/>
              <a:t>e</a:t>
            </a:r>
            <a:r>
              <a:rPr spc="-160" dirty="0"/>
              <a:t> </a:t>
            </a:r>
            <a:r>
              <a:rPr spc="-35" dirty="0"/>
              <a:t>conteúdos</a:t>
            </a:r>
            <a:r>
              <a:rPr spc="-160" dirty="0"/>
              <a:t> </a:t>
            </a:r>
            <a:r>
              <a:rPr dirty="0"/>
              <a:t>disponibilizados</a:t>
            </a:r>
            <a:r>
              <a:rPr spc="-160" dirty="0"/>
              <a:t> </a:t>
            </a:r>
            <a:r>
              <a:rPr spc="-20" dirty="0"/>
              <a:t>pela </a:t>
            </a:r>
            <a:r>
              <a:rPr spc="-55" dirty="0"/>
              <a:t>secretaria</a:t>
            </a:r>
            <a:r>
              <a:rPr spc="-170" dirty="0"/>
              <a:t> </a:t>
            </a:r>
            <a:r>
              <a:rPr dirty="0"/>
              <a:t>da</a:t>
            </a:r>
            <a:r>
              <a:rPr spc="-170" dirty="0"/>
              <a:t> </a:t>
            </a:r>
            <a:r>
              <a:rPr spc="-10" dirty="0"/>
              <a:t>educação.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063EA-C49B-2BA1-5EA5-4E8D78E6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723900"/>
            <a:ext cx="15387319" cy="1115690"/>
          </a:xfrm>
        </p:spPr>
        <p:txBody>
          <a:bodyPr/>
          <a:lstStyle/>
          <a:p>
            <a:r>
              <a:rPr lang="pt-BR" dirty="0"/>
              <a:t>Logo da plataforma: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497762-1B2F-74F9-616F-65CD697CC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2552700"/>
            <a:ext cx="8151506" cy="5909310"/>
          </a:xfrm>
        </p:spPr>
        <p:txBody>
          <a:bodyPr/>
          <a:lstStyle/>
          <a:p>
            <a:r>
              <a:rPr lang="pt-BR" spc="-150" dirty="0"/>
              <a:t>A logo em si é um livro  remetendo as cores e a bandeira do Brasil. A respeito das cores: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000" spc="-150" dirty="0">
                <a:solidFill>
                  <a:srgbClr val="00B0F0"/>
                </a:solidFill>
              </a:rPr>
              <a:t>O azul </a:t>
            </a:r>
            <a:r>
              <a:rPr lang="pt-BR" sz="3000" i="0" spc="-150" dirty="0">
                <a:solidFill>
                  <a:srgbClr val="00B0F0"/>
                </a:solidFill>
                <a:effectLst/>
                <a:latin typeface="Gill Sans MT" panose="020B0502020104020203" pitchFamily="34" charset="0"/>
              </a:rPr>
              <a:t>transmite confiança, calma e serenidade. Dando  sensação de tranquilidade e segurança.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3000" spc="-15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spc="-150" dirty="0">
                <a:solidFill>
                  <a:srgbClr val="00B050"/>
                </a:solidFill>
              </a:rPr>
              <a:t>O verde </a:t>
            </a:r>
            <a:r>
              <a:rPr lang="pt-BR" sz="3000" spc="-150" dirty="0">
                <a:solidFill>
                  <a:srgbClr val="00B050"/>
                </a:solidFill>
                <a:latin typeface="Gill Sans MT" panose="020B0502020104020203" pitchFamily="34" charset="0"/>
              </a:rPr>
              <a:t>dá um ar de</a:t>
            </a:r>
            <a:r>
              <a:rPr lang="pt-BR" sz="3000" i="0" spc="-150" dirty="0">
                <a:solidFill>
                  <a:srgbClr val="00B050"/>
                </a:solidFill>
                <a:effectLst/>
                <a:latin typeface="Gill Sans MT" panose="020B0502020104020203" pitchFamily="34" charset="0"/>
              </a:rPr>
              <a:t> natureza, crescimento, equilíbrio e evolução.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i="0" spc="-150" dirty="0">
              <a:effectLst/>
              <a:latin typeface="Gill Sans MT" panose="020B05020201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spc="-150" dirty="0">
                <a:solidFill>
                  <a:srgbClr val="FFFF00"/>
                </a:solidFill>
              </a:rPr>
              <a:t>Já  o amarelo transmite energia, criatividade e foco. Fazendo com que as cores</a:t>
            </a:r>
          </a:p>
        </p:txBody>
      </p:sp>
      <p:pic>
        <p:nvPicPr>
          <p:cNvPr id="7" name="Imagem 6" descr="Uma imagem contendo colorido, guarda-chuva, voando, verde&#10;&#10;Descrição gerada automaticamente">
            <a:extLst>
              <a:ext uri="{FF2B5EF4-FFF2-40B4-BE49-F238E27FC236}">
                <a16:creationId xmlns:a16="http://schemas.microsoft.com/office/drawing/2014/main" id="{940672B5-0BB6-5AE2-B78F-349495EFF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556" y="723900"/>
            <a:ext cx="7405899" cy="7405899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3EEE7EBA-6D63-78CC-6553-7B2D3F8D0375}"/>
              </a:ext>
            </a:extLst>
          </p:cNvPr>
          <p:cNvSpPr txBox="1">
            <a:spLocks/>
          </p:cNvSpPr>
          <p:nvPr/>
        </p:nvSpPr>
        <p:spPr>
          <a:xfrm>
            <a:off x="10868505" y="6210300"/>
            <a:ext cx="48700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800" b="1" i="0">
                <a:solidFill>
                  <a:schemeClr val="bg1"/>
                </a:solidFill>
                <a:latin typeface="Gill Sans MT"/>
                <a:ea typeface="+mn-ea"/>
                <a:cs typeface="Gill Sans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500" dirty="0">
                <a:solidFill>
                  <a:srgbClr val="00B0F0"/>
                </a:solidFill>
              </a:rPr>
              <a:t>Logo principal</a:t>
            </a:r>
          </a:p>
        </p:txBody>
      </p:sp>
    </p:spTree>
    <p:extLst>
      <p:ext uri="{BB962C8B-B14F-4D97-AF65-F5344CB8AC3E}">
        <p14:creationId xmlns:p14="http://schemas.microsoft.com/office/powerpoint/2010/main" val="22168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7500" spc="-819" dirty="0">
                <a:solidFill>
                  <a:srgbClr val="FFFFFF"/>
                </a:solidFill>
              </a:rPr>
              <a:t>A</a:t>
            </a:r>
            <a:r>
              <a:rPr sz="7500" spc="-220" dirty="0">
                <a:solidFill>
                  <a:srgbClr val="FFFFFF"/>
                </a:solidFill>
              </a:rPr>
              <a:t> </a:t>
            </a:r>
            <a:r>
              <a:rPr sz="7500" spc="-100" dirty="0">
                <a:solidFill>
                  <a:srgbClr val="FFFFFF"/>
                </a:solidFill>
              </a:rPr>
              <a:t>tecnologia</a:t>
            </a:r>
            <a:r>
              <a:rPr sz="7500" spc="-425" dirty="0">
                <a:solidFill>
                  <a:srgbClr val="FFFFFF"/>
                </a:solidFill>
              </a:rPr>
              <a:t> </a:t>
            </a:r>
            <a:r>
              <a:rPr sz="7500" spc="-35" dirty="0">
                <a:solidFill>
                  <a:srgbClr val="FFFFFF"/>
                </a:solidFill>
              </a:rPr>
              <a:t>nunca</a:t>
            </a:r>
            <a:r>
              <a:rPr sz="7500" spc="-395" dirty="0">
                <a:solidFill>
                  <a:srgbClr val="FFFFFF"/>
                </a:solidFill>
              </a:rPr>
              <a:t> </a:t>
            </a:r>
            <a:r>
              <a:rPr sz="7500" dirty="0">
                <a:solidFill>
                  <a:srgbClr val="FFFFFF"/>
                </a:solidFill>
              </a:rPr>
              <a:t>vai</a:t>
            </a:r>
            <a:r>
              <a:rPr sz="7500" spc="-345" dirty="0">
                <a:solidFill>
                  <a:srgbClr val="FFFFFF"/>
                </a:solidFill>
              </a:rPr>
              <a:t> </a:t>
            </a:r>
            <a:r>
              <a:rPr sz="7500" spc="-55" dirty="0">
                <a:solidFill>
                  <a:srgbClr val="FFFFFF"/>
                </a:solidFill>
              </a:rPr>
              <a:t>substituir </a:t>
            </a:r>
            <a:r>
              <a:rPr sz="7500" spc="-190" dirty="0">
                <a:solidFill>
                  <a:srgbClr val="FFFFFF"/>
                </a:solidFill>
              </a:rPr>
              <a:t>ótimos</a:t>
            </a:r>
            <a:r>
              <a:rPr sz="7500" spc="-335" dirty="0">
                <a:solidFill>
                  <a:srgbClr val="FFFFFF"/>
                </a:solidFill>
              </a:rPr>
              <a:t> </a:t>
            </a:r>
            <a:r>
              <a:rPr sz="7500" dirty="0">
                <a:solidFill>
                  <a:srgbClr val="FFFFFF"/>
                </a:solidFill>
              </a:rPr>
              <a:t>professores,</a:t>
            </a:r>
            <a:r>
              <a:rPr sz="7500" spc="-390" dirty="0">
                <a:solidFill>
                  <a:srgbClr val="FFFFFF"/>
                </a:solidFill>
              </a:rPr>
              <a:t> </a:t>
            </a:r>
            <a:r>
              <a:rPr sz="7500" spc="-20" dirty="0">
                <a:solidFill>
                  <a:srgbClr val="FFFFFF"/>
                </a:solidFill>
              </a:rPr>
              <a:t>mas,</a:t>
            </a:r>
            <a:r>
              <a:rPr sz="7500" spc="-360" dirty="0">
                <a:solidFill>
                  <a:srgbClr val="FFFFFF"/>
                </a:solidFill>
              </a:rPr>
              <a:t> </a:t>
            </a:r>
            <a:r>
              <a:rPr sz="7500" spc="120" dirty="0">
                <a:solidFill>
                  <a:srgbClr val="FFFFFF"/>
                </a:solidFill>
              </a:rPr>
              <a:t>nas </a:t>
            </a:r>
            <a:r>
              <a:rPr sz="7500" spc="-40" dirty="0">
                <a:solidFill>
                  <a:srgbClr val="FFFFFF"/>
                </a:solidFill>
              </a:rPr>
              <a:t>mãos</a:t>
            </a:r>
            <a:r>
              <a:rPr sz="7500" spc="-484" dirty="0">
                <a:solidFill>
                  <a:srgbClr val="FFFFFF"/>
                </a:solidFill>
              </a:rPr>
              <a:t> </a:t>
            </a:r>
            <a:r>
              <a:rPr sz="7500" dirty="0">
                <a:solidFill>
                  <a:srgbClr val="FFFFFF"/>
                </a:solidFill>
              </a:rPr>
              <a:t>de</a:t>
            </a:r>
            <a:r>
              <a:rPr sz="7500" spc="-430" dirty="0">
                <a:solidFill>
                  <a:srgbClr val="FFFFFF"/>
                </a:solidFill>
              </a:rPr>
              <a:t> </a:t>
            </a:r>
            <a:r>
              <a:rPr sz="7500" spc="-190" dirty="0">
                <a:solidFill>
                  <a:srgbClr val="FFFFFF"/>
                </a:solidFill>
              </a:rPr>
              <a:t>ótimos</a:t>
            </a:r>
            <a:r>
              <a:rPr sz="7500" spc="-335" dirty="0">
                <a:solidFill>
                  <a:srgbClr val="FFFFFF"/>
                </a:solidFill>
              </a:rPr>
              <a:t> </a:t>
            </a:r>
            <a:r>
              <a:rPr sz="7500" spc="-10" dirty="0">
                <a:solidFill>
                  <a:srgbClr val="FFFFFF"/>
                </a:solidFill>
              </a:rPr>
              <a:t>professores,</a:t>
            </a:r>
            <a:endParaRPr sz="7500"/>
          </a:p>
          <a:p>
            <a:pPr marL="6350" algn="ctr">
              <a:lnSpc>
                <a:spcPct val="100000"/>
              </a:lnSpc>
            </a:pPr>
            <a:r>
              <a:rPr sz="7500" dirty="0">
                <a:solidFill>
                  <a:srgbClr val="FFFFFF"/>
                </a:solidFill>
              </a:rPr>
              <a:t>ela</a:t>
            </a:r>
            <a:r>
              <a:rPr sz="7500" spc="-340" dirty="0">
                <a:solidFill>
                  <a:srgbClr val="FFFFFF"/>
                </a:solidFill>
              </a:rPr>
              <a:t> </a:t>
            </a:r>
            <a:r>
              <a:rPr sz="7500" dirty="0">
                <a:solidFill>
                  <a:srgbClr val="FFFFFF"/>
                </a:solidFill>
              </a:rPr>
              <a:t>é</a:t>
            </a:r>
            <a:r>
              <a:rPr sz="7500" spc="-335" dirty="0">
                <a:solidFill>
                  <a:srgbClr val="FFFFFF"/>
                </a:solidFill>
              </a:rPr>
              <a:t> </a:t>
            </a:r>
            <a:r>
              <a:rPr sz="7500" spc="-105" dirty="0">
                <a:solidFill>
                  <a:srgbClr val="FFFFFF"/>
                </a:solidFill>
              </a:rPr>
              <a:t>transformadora.</a:t>
            </a:r>
            <a:endParaRPr sz="7500"/>
          </a:p>
        </p:txBody>
      </p:sp>
      <p:sp>
        <p:nvSpPr>
          <p:cNvPr id="3" name="object 3"/>
          <p:cNvSpPr txBox="1"/>
          <p:nvPr/>
        </p:nvSpPr>
        <p:spPr>
          <a:xfrm>
            <a:off x="7719783" y="8251507"/>
            <a:ext cx="28492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40" dirty="0">
                <a:solidFill>
                  <a:srgbClr val="59B1D7"/>
                </a:solidFill>
                <a:latin typeface="Gill Sans MT"/>
                <a:cs typeface="Gill Sans MT"/>
              </a:rPr>
              <a:t>George</a:t>
            </a:r>
            <a:r>
              <a:rPr sz="3300" b="1" spc="-65" dirty="0">
                <a:solidFill>
                  <a:srgbClr val="59B1D7"/>
                </a:solidFill>
                <a:latin typeface="Gill Sans MT"/>
                <a:cs typeface="Gill Sans MT"/>
              </a:rPr>
              <a:t> </a:t>
            </a:r>
            <a:r>
              <a:rPr sz="3300" b="1" spc="-100" dirty="0">
                <a:solidFill>
                  <a:srgbClr val="59B1D7"/>
                </a:solidFill>
                <a:latin typeface="Gill Sans MT"/>
                <a:cs typeface="Gill Sans MT"/>
              </a:rPr>
              <a:t>Couros</a:t>
            </a:r>
            <a:endParaRPr sz="33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3400" y="1179434"/>
            <a:ext cx="11015980" cy="795127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6830"/>
              </a:lnSpc>
              <a:spcBef>
                <a:spcPts val="330"/>
              </a:spcBef>
            </a:pPr>
            <a:r>
              <a:rPr sz="5700" b="1" spc="-500" dirty="0">
                <a:solidFill>
                  <a:srgbClr val="59B1D7"/>
                </a:solidFill>
                <a:latin typeface="Gill Sans MT"/>
                <a:cs typeface="Gill Sans MT"/>
              </a:rPr>
              <a:t>GRUPO</a:t>
            </a:r>
            <a:r>
              <a:rPr sz="5700" b="1" spc="175" dirty="0">
                <a:solidFill>
                  <a:srgbClr val="59B1D7"/>
                </a:solidFill>
                <a:latin typeface="Gill Sans MT"/>
                <a:cs typeface="Gill Sans MT"/>
              </a:rPr>
              <a:t> </a:t>
            </a:r>
            <a:r>
              <a:rPr sz="5700" b="1" spc="90" dirty="0">
                <a:solidFill>
                  <a:srgbClr val="59B1D7"/>
                </a:solidFill>
                <a:latin typeface="Gill Sans MT"/>
                <a:cs typeface="Gill Sans MT"/>
              </a:rPr>
              <a:t>6</a:t>
            </a:r>
            <a:r>
              <a:rPr sz="5700" b="1" spc="180" dirty="0">
                <a:solidFill>
                  <a:srgbClr val="59B1D7"/>
                </a:solidFill>
                <a:latin typeface="Gill Sans MT"/>
                <a:cs typeface="Gill Sans MT"/>
              </a:rPr>
              <a:t> </a:t>
            </a:r>
            <a:r>
              <a:rPr sz="5700" b="1" spc="740" dirty="0">
                <a:solidFill>
                  <a:srgbClr val="59B1D7"/>
                </a:solidFill>
                <a:latin typeface="Gill Sans MT"/>
                <a:cs typeface="Gill Sans MT"/>
              </a:rPr>
              <a:t>–</a:t>
            </a:r>
            <a:r>
              <a:rPr sz="5700" b="1" spc="175" dirty="0">
                <a:solidFill>
                  <a:srgbClr val="59B1D7"/>
                </a:solidFill>
                <a:latin typeface="Gill Sans MT"/>
                <a:cs typeface="Gill Sans MT"/>
              </a:rPr>
              <a:t> </a:t>
            </a:r>
            <a:r>
              <a:rPr sz="5700" b="1" spc="-315" dirty="0">
                <a:solidFill>
                  <a:srgbClr val="59B1D7"/>
                </a:solidFill>
                <a:latin typeface="Gill Sans MT"/>
                <a:cs typeface="Gill Sans MT"/>
              </a:rPr>
              <a:t>INTEGRANTES:</a:t>
            </a:r>
            <a:endParaRPr lang="pt-BR" sz="5700" b="1" spc="-315" dirty="0">
              <a:solidFill>
                <a:srgbClr val="59B1D7"/>
              </a:solidFill>
              <a:latin typeface="Gill Sans MT"/>
              <a:cs typeface="Gill Sans MT"/>
            </a:endParaRPr>
          </a:p>
          <a:p>
            <a:pPr marL="12700" marR="5080">
              <a:lnSpc>
                <a:spcPts val="6830"/>
              </a:lnSpc>
              <a:spcBef>
                <a:spcPts val="330"/>
              </a:spcBef>
            </a:pPr>
            <a:r>
              <a:rPr sz="4500" b="1" spc="-480" dirty="0">
                <a:solidFill>
                  <a:srgbClr val="FFFFFF"/>
                </a:solidFill>
                <a:latin typeface="Gill Sans MT"/>
                <a:cs typeface="Gill Sans MT"/>
              </a:rPr>
              <a:t>ATHOS</a:t>
            </a:r>
            <a:r>
              <a:rPr sz="4500" b="1" spc="8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500" b="1" spc="-150" dirty="0">
                <a:solidFill>
                  <a:srgbClr val="FFFFFF"/>
                </a:solidFill>
                <a:latin typeface="Gill Sans MT"/>
                <a:cs typeface="Gill Sans MT"/>
              </a:rPr>
              <a:t>FERREIRA</a:t>
            </a:r>
            <a:r>
              <a:rPr sz="4500" b="1" spc="-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500" b="1" spc="-550" dirty="0">
                <a:solidFill>
                  <a:srgbClr val="FFFFFF"/>
                </a:solidFill>
                <a:latin typeface="Gill Sans MT"/>
                <a:cs typeface="Gill Sans MT"/>
              </a:rPr>
              <a:t>DOS</a:t>
            </a:r>
            <a:r>
              <a:rPr sz="4500" b="1" spc="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500" b="1" spc="-385" dirty="0">
                <a:solidFill>
                  <a:srgbClr val="FFFFFF"/>
                </a:solidFill>
                <a:latin typeface="Gill Sans MT"/>
                <a:cs typeface="Gill Sans MT"/>
              </a:rPr>
              <a:t>SANTOS</a:t>
            </a:r>
            <a:endParaRPr lang="pt-BR" sz="4500" b="1" spc="-385" dirty="0">
              <a:solidFill>
                <a:srgbClr val="FFFFFF"/>
              </a:solidFill>
              <a:latin typeface="Gill Sans MT"/>
              <a:cs typeface="Gill Sans MT"/>
            </a:endParaRPr>
          </a:p>
          <a:p>
            <a:pPr marL="12700" marR="5080">
              <a:lnSpc>
                <a:spcPts val="6830"/>
              </a:lnSpc>
              <a:spcBef>
                <a:spcPts val="330"/>
              </a:spcBef>
            </a:pPr>
            <a:r>
              <a:rPr sz="4500" b="1" spc="-305" dirty="0">
                <a:solidFill>
                  <a:srgbClr val="FFFFFF"/>
                </a:solidFill>
                <a:latin typeface="Gill Sans MT"/>
                <a:cs typeface="Gill Sans MT"/>
              </a:rPr>
              <a:t>GABRIEL</a:t>
            </a:r>
            <a:r>
              <a:rPr sz="4500" b="1" spc="1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500" b="1" spc="-55" dirty="0">
                <a:solidFill>
                  <a:srgbClr val="FFFFFF"/>
                </a:solidFill>
                <a:latin typeface="Gill Sans MT"/>
                <a:cs typeface="Gill Sans MT"/>
              </a:rPr>
              <a:t>BARBIERI</a:t>
            </a:r>
            <a:endParaRPr lang="pt-BR" sz="4500" dirty="0">
              <a:latin typeface="Gill Sans MT"/>
              <a:cs typeface="Gill Sans MT"/>
            </a:endParaRPr>
          </a:p>
          <a:p>
            <a:pPr marL="12700" marR="5080">
              <a:lnSpc>
                <a:spcPts val="6830"/>
              </a:lnSpc>
              <a:spcBef>
                <a:spcPts val="330"/>
              </a:spcBef>
            </a:pPr>
            <a:r>
              <a:rPr sz="4500" b="1" spc="-509" dirty="0">
                <a:solidFill>
                  <a:srgbClr val="FFFFFF"/>
                </a:solidFill>
                <a:latin typeface="Gill Sans MT"/>
                <a:cs typeface="Gill Sans MT"/>
              </a:rPr>
              <a:t>LEANDRO</a:t>
            </a:r>
            <a:r>
              <a:rPr sz="4500" b="1" spc="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500" b="1" spc="-160" dirty="0">
                <a:solidFill>
                  <a:srgbClr val="FFFFFF"/>
                </a:solidFill>
                <a:latin typeface="Gill Sans MT"/>
                <a:cs typeface="Gill Sans MT"/>
              </a:rPr>
              <a:t>ALVES</a:t>
            </a:r>
            <a:r>
              <a:rPr sz="4500" b="1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500" b="1" spc="-590" dirty="0">
                <a:solidFill>
                  <a:srgbClr val="FFFFFF"/>
                </a:solidFill>
                <a:latin typeface="Gill Sans MT"/>
                <a:cs typeface="Gill Sans MT"/>
              </a:rPr>
              <a:t>DE</a:t>
            </a:r>
            <a:r>
              <a:rPr sz="4500" b="1" spc="1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500" b="1" spc="-10" dirty="0">
                <a:solidFill>
                  <a:srgbClr val="FFFFFF"/>
                </a:solidFill>
                <a:latin typeface="Gill Sans MT"/>
                <a:cs typeface="Gill Sans MT"/>
              </a:rPr>
              <a:t>FARIAS</a:t>
            </a:r>
            <a:endParaRPr lang="pt-BR" sz="4500" b="1" spc="-415" dirty="0">
              <a:solidFill>
                <a:srgbClr val="FFFFFF"/>
              </a:solidFill>
              <a:latin typeface="Gill Sans MT"/>
              <a:cs typeface="Gill Sans MT"/>
            </a:endParaRPr>
          </a:p>
          <a:p>
            <a:pPr marL="12700" marR="3366770">
              <a:lnSpc>
                <a:spcPts val="6830"/>
              </a:lnSpc>
              <a:spcBef>
                <a:spcPts val="229"/>
              </a:spcBef>
            </a:pPr>
            <a:r>
              <a:rPr lang="pt-BR" sz="4500" b="1" spc="-415" dirty="0">
                <a:solidFill>
                  <a:srgbClr val="FFFFFF"/>
                </a:solidFill>
                <a:latin typeface="Gill Sans MT"/>
                <a:cs typeface="Gill Sans MT"/>
              </a:rPr>
              <a:t>LUCAS</a:t>
            </a:r>
            <a:r>
              <a:rPr lang="pt-BR" sz="4500" b="1" spc="18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pt-BR" sz="4500" b="1" spc="-434" dirty="0">
                <a:solidFill>
                  <a:srgbClr val="FFFFFF"/>
                </a:solidFill>
                <a:latin typeface="Gill Sans MT"/>
                <a:cs typeface="Gill Sans MT"/>
              </a:rPr>
              <a:t>LUIZ</a:t>
            </a:r>
            <a:r>
              <a:rPr lang="pt-BR" sz="4500" b="1" spc="1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pt-BR" sz="4500" b="1" spc="-590" dirty="0">
                <a:solidFill>
                  <a:srgbClr val="FFFFFF"/>
                </a:solidFill>
                <a:latin typeface="Gill Sans MT"/>
                <a:cs typeface="Gill Sans MT"/>
              </a:rPr>
              <a:t>DE</a:t>
            </a:r>
            <a:r>
              <a:rPr lang="pt-BR" sz="4500" b="1" spc="1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pt-BR" sz="4500" b="1" spc="-10" dirty="0">
                <a:solidFill>
                  <a:srgbClr val="FFFFFF"/>
                </a:solidFill>
                <a:latin typeface="Gill Sans MT"/>
                <a:cs typeface="Gill Sans MT"/>
              </a:rPr>
              <a:t>ASSIS </a:t>
            </a:r>
          </a:p>
          <a:p>
            <a:pPr marL="12700" marR="3366770">
              <a:lnSpc>
                <a:spcPts val="6830"/>
              </a:lnSpc>
              <a:spcBef>
                <a:spcPts val="229"/>
              </a:spcBef>
            </a:pPr>
            <a:r>
              <a:rPr lang="pt-BR" sz="4500" b="1" spc="-415" dirty="0">
                <a:solidFill>
                  <a:srgbClr val="FFFFFF"/>
                </a:solidFill>
                <a:latin typeface="Gill Sans MT"/>
                <a:cs typeface="Gill Sans MT"/>
              </a:rPr>
              <a:t>LUCAS</a:t>
            </a:r>
            <a:r>
              <a:rPr lang="pt-BR" sz="4500" b="1" spc="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pt-BR" sz="4500" b="1" spc="-55" dirty="0">
                <a:solidFill>
                  <a:srgbClr val="FFFFFF"/>
                </a:solidFill>
                <a:latin typeface="Gill Sans MT"/>
                <a:cs typeface="Gill Sans MT"/>
              </a:rPr>
              <a:t>FERREIRA</a:t>
            </a:r>
            <a:endParaRPr lang="pt-BR" sz="4500" dirty="0">
              <a:latin typeface="Gill Sans MT"/>
              <a:cs typeface="Gill Sans MT"/>
            </a:endParaRPr>
          </a:p>
          <a:p>
            <a:pPr marL="12700">
              <a:lnSpc>
                <a:spcPts val="6584"/>
              </a:lnSpc>
            </a:pPr>
            <a:r>
              <a:rPr sz="4500" b="1" spc="-315" dirty="0">
                <a:solidFill>
                  <a:srgbClr val="FFFFFF"/>
                </a:solidFill>
                <a:latin typeface="Gill Sans MT"/>
                <a:cs typeface="Gill Sans MT"/>
              </a:rPr>
              <a:t>MATEUS</a:t>
            </a:r>
            <a:r>
              <a:rPr sz="4500" b="1" spc="1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500" b="1" spc="-580" dirty="0">
                <a:solidFill>
                  <a:srgbClr val="FFFFFF"/>
                </a:solidFill>
                <a:latin typeface="Gill Sans MT"/>
                <a:cs typeface="Gill Sans MT"/>
              </a:rPr>
              <a:t>AUGUSTO</a:t>
            </a:r>
            <a:r>
              <a:rPr sz="4500" b="1" spc="1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500" b="1" spc="-375" dirty="0">
                <a:solidFill>
                  <a:srgbClr val="FFFFFF"/>
                </a:solidFill>
                <a:latin typeface="Gill Sans MT"/>
                <a:cs typeface="Gill Sans MT"/>
              </a:rPr>
              <a:t>BRITO</a:t>
            </a:r>
            <a:r>
              <a:rPr sz="4500" b="1" spc="1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500" b="1" spc="-615" dirty="0">
                <a:solidFill>
                  <a:srgbClr val="FFFFFF"/>
                </a:solidFill>
                <a:latin typeface="Gill Sans MT"/>
                <a:cs typeface="Gill Sans MT"/>
              </a:rPr>
              <a:t>DE</a:t>
            </a:r>
            <a:endParaRPr sz="4500" dirty="0">
              <a:latin typeface="Gill Sans MT"/>
              <a:cs typeface="Gill Sans MT"/>
            </a:endParaRPr>
          </a:p>
          <a:p>
            <a:pPr marL="12700">
              <a:lnSpc>
                <a:spcPts val="6825"/>
              </a:lnSpc>
            </a:pPr>
            <a:r>
              <a:rPr sz="4500" b="1" spc="-520" dirty="0">
                <a:solidFill>
                  <a:srgbClr val="FFFFFF"/>
                </a:solidFill>
                <a:latin typeface="Gill Sans MT"/>
                <a:cs typeface="Gill Sans MT"/>
              </a:rPr>
              <a:t>SOUZA</a:t>
            </a:r>
            <a:endParaRPr lang="pt-BR" sz="4500" dirty="0">
              <a:latin typeface="Gill Sans MT"/>
              <a:cs typeface="Gill Sans MT"/>
            </a:endParaRPr>
          </a:p>
          <a:p>
            <a:pPr marL="12700">
              <a:lnSpc>
                <a:spcPts val="6834"/>
              </a:lnSpc>
            </a:pPr>
            <a:r>
              <a:rPr sz="4500" b="1" spc="-550" dirty="0">
                <a:solidFill>
                  <a:srgbClr val="FFFFFF"/>
                </a:solidFill>
                <a:latin typeface="Gill Sans MT"/>
                <a:cs typeface="Gill Sans MT"/>
              </a:rPr>
              <a:t>THIAGO</a:t>
            </a:r>
            <a:r>
              <a:rPr sz="4500" b="1" spc="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500" b="1" spc="-315" dirty="0">
                <a:solidFill>
                  <a:srgbClr val="FFFFFF"/>
                </a:solidFill>
                <a:latin typeface="Gill Sans MT"/>
                <a:cs typeface="Gill Sans MT"/>
              </a:rPr>
              <a:t>RAFAEL</a:t>
            </a:r>
            <a:r>
              <a:rPr sz="4500" b="1" spc="2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500" b="1" spc="-350" dirty="0">
                <a:solidFill>
                  <a:srgbClr val="FFFFFF"/>
                </a:solidFill>
                <a:latin typeface="Gill Sans MT"/>
                <a:cs typeface="Gill Sans MT"/>
              </a:rPr>
              <a:t>BORGES</a:t>
            </a:r>
            <a:endParaRPr sz="4500" dirty="0">
              <a:latin typeface="Gill Sans MT"/>
              <a:cs typeface="Gill Sans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93723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9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353" y="3863981"/>
            <a:ext cx="172807" cy="1728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353" y="6509423"/>
            <a:ext cx="172807" cy="1728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353" y="5143500"/>
            <a:ext cx="172807" cy="1728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65531" y="2946806"/>
            <a:ext cx="5022468" cy="734019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6396" y="3316897"/>
            <a:ext cx="5920740" cy="402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05"/>
              </a:spcBef>
            </a:pPr>
            <a:r>
              <a:rPr sz="6550" b="1" spc="-10" dirty="0">
                <a:solidFill>
                  <a:srgbClr val="FFFFFF"/>
                </a:solidFill>
                <a:latin typeface="Gill Sans MT"/>
                <a:cs typeface="Gill Sans MT"/>
              </a:rPr>
              <a:t>Matérias </a:t>
            </a:r>
            <a:r>
              <a:rPr sz="6550" b="1" dirty="0">
                <a:solidFill>
                  <a:srgbClr val="FFFFFF"/>
                </a:solidFill>
                <a:latin typeface="Gill Sans MT"/>
                <a:cs typeface="Gill Sans MT"/>
              </a:rPr>
              <a:t>envolvidas</a:t>
            </a:r>
            <a:r>
              <a:rPr sz="6550" b="1" spc="-3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6550" b="1" spc="-25" dirty="0">
                <a:solidFill>
                  <a:srgbClr val="FFFFFF"/>
                </a:solidFill>
                <a:latin typeface="Gill Sans MT"/>
                <a:cs typeface="Gill Sans MT"/>
              </a:rPr>
              <a:t>no </a:t>
            </a:r>
            <a:r>
              <a:rPr sz="6550" b="1" spc="-90" dirty="0">
                <a:solidFill>
                  <a:srgbClr val="FFFFFF"/>
                </a:solidFill>
                <a:latin typeface="Gill Sans MT"/>
                <a:cs typeface="Gill Sans MT"/>
              </a:rPr>
              <a:t>Projeto </a:t>
            </a:r>
            <a:r>
              <a:rPr sz="6550" b="1" spc="-105" dirty="0">
                <a:solidFill>
                  <a:srgbClr val="FFFFFF"/>
                </a:solidFill>
                <a:latin typeface="Gill Sans MT"/>
                <a:cs typeface="Gill Sans MT"/>
              </a:rPr>
              <a:t>Interdisciplinar:</a:t>
            </a:r>
            <a:endParaRPr sz="6550" dirty="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57738" y="3610603"/>
            <a:ext cx="511238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i="1" dirty="0">
                <a:solidFill>
                  <a:srgbClr val="FFFFFF"/>
                </a:solidFill>
                <a:latin typeface="Gill Sans MT"/>
                <a:cs typeface="Gill Sans MT"/>
              </a:rPr>
              <a:t>Engenharia</a:t>
            </a:r>
            <a:r>
              <a:rPr sz="3600" i="1" spc="-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i="1" spc="50" dirty="0">
                <a:solidFill>
                  <a:srgbClr val="FFFFFF"/>
                </a:solidFill>
                <a:latin typeface="Gill Sans MT"/>
                <a:cs typeface="Gill Sans MT"/>
              </a:rPr>
              <a:t>de</a:t>
            </a:r>
            <a:r>
              <a:rPr sz="3600" i="1" spc="-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i="1" dirty="0">
                <a:solidFill>
                  <a:srgbClr val="FFFFFF"/>
                </a:solidFill>
                <a:latin typeface="Gill Sans MT"/>
                <a:cs typeface="Gill Sans MT"/>
              </a:rPr>
              <a:t>Software</a:t>
            </a:r>
            <a:r>
              <a:rPr sz="3600" i="1" spc="-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i="1" spc="-50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44183" y="4163929"/>
            <a:ext cx="8967470" cy="321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sz="3600" b="1" i="1" spc="55" dirty="0">
                <a:solidFill>
                  <a:srgbClr val="FFFFFF"/>
                </a:solidFill>
                <a:latin typeface="Gill Sans MT"/>
                <a:cs typeface="Gill Sans MT"/>
              </a:rPr>
              <a:t>Prof:</a:t>
            </a:r>
            <a:r>
              <a:rPr sz="3600" b="1" i="1" spc="-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b="1" i="1" spc="-95" dirty="0">
                <a:solidFill>
                  <a:srgbClr val="FFFFFF"/>
                </a:solidFill>
                <a:latin typeface="Gill Sans MT"/>
                <a:cs typeface="Gill Sans MT"/>
              </a:rPr>
              <a:t>Orlando</a:t>
            </a:r>
            <a:r>
              <a:rPr sz="3600" b="1" i="1" spc="-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b="1" i="1" dirty="0">
                <a:solidFill>
                  <a:srgbClr val="FFFFFF"/>
                </a:solidFill>
                <a:latin typeface="Gill Sans MT"/>
                <a:cs typeface="Gill Sans MT"/>
              </a:rPr>
              <a:t>Saraiva</a:t>
            </a:r>
            <a:r>
              <a:rPr sz="3600" b="1" i="1" spc="-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b="1" i="1" dirty="0">
                <a:solidFill>
                  <a:srgbClr val="FFFFFF"/>
                </a:solidFill>
                <a:latin typeface="Gill Sans MT"/>
                <a:cs typeface="Gill Sans MT"/>
              </a:rPr>
              <a:t>do</a:t>
            </a:r>
            <a:r>
              <a:rPr sz="3600" b="1" i="1" spc="-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b="1" i="1" dirty="0">
                <a:solidFill>
                  <a:srgbClr val="FFFFFF"/>
                </a:solidFill>
                <a:latin typeface="Gill Sans MT"/>
                <a:cs typeface="Gill Sans MT"/>
              </a:rPr>
              <a:t>Nascimento</a:t>
            </a:r>
            <a:r>
              <a:rPr sz="3600" b="1" i="1" spc="-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b="1" i="1" spc="130" dirty="0">
                <a:solidFill>
                  <a:srgbClr val="FFFFFF"/>
                </a:solidFill>
                <a:latin typeface="Gill Sans MT"/>
                <a:cs typeface="Gill Sans MT"/>
              </a:rPr>
              <a:t>Junior </a:t>
            </a:r>
            <a:r>
              <a:rPr sz="3600" b="1" i="1" dirty="0">
                <a:solidFill>
                  <a:srgbClr val="FFFFFF"/>
                </a:solidFill>
                <a:latin typeface="Gill Sans MT"/>
                <a:cs typeface="Gill Sans MT"/>
              </a:rPr>
              <a:t>Desenvolvimento</a:t>
            </a:r>
            <a:r>
              <a:rPr sz="3600" b="1" i="1" spc="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b="1" i="1" spc="-50" dirty="0">
                <a:solidFill>
                  <a:srgbClr val="FFFFFF"/>
                </a:solidFill>
                <a:latin typeface="Gill Sans MT"/>
                <a:cs typeface="Gill Sans MT"/>
              </a:rPr>
              <a:t>Web</a:t>
            </a:r>
            <a:r>
              <a:rPr sz="3600" b="1" i="1" spc="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b="1" i="1" spc="-50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endParaRPr sz="3600" dirty="0">
              <a:latin typeface="Gill Sans MT"/>
              <a:cs typeface="Gill Sans MT"/>
            </a:endParaRPr>
          </a:p>
          <a:p>
            <a:pPr marL="125730" marR="2102485">
              <a:lnSpc>
                <a:spcPct val="116300"/>
              </a:lnSpc>
            </a:pPr>
            <a:r>
              <a:rPr sz="3600" b="1" i="1" spc="55" dirty="0">
                <a:solidFill>
                  <a:srgbClr val="FFFFFF"/>
                </a:solidFill>
                <a:latin typeface="Gill Sans MT"/>
                <a:cs typeface="Gill Sans MT"/>
              </a:rPr>
              <a:t>Prof:</a:t>
            </a:r>
            <a:r>
              <a:rPr sz="3600" b="1" i="1" spc="-6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b="1" i="1" dirty="0">
                <a:solidFill>
                  <a:srgbClr val="FFFFFF"/>
                </a:solidFill>
                <a:latin typeface="Gill Sans MT"/>
                <a:cs typeface="Gill Sans MT"/>
              </a:rPr>
              <a:t>Sandro</a:t>
            </a:r>
            <a:r>
              <a:rPr sz="3600" b="1" i="1" spc="-6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b="1" i="1" spc="90" dirty="0">
                <a:solidFill>
                  <a:srgbClr val="FFFFFF"/>
                </a:solidFill>
                <a:latin typeface="Gill Sans MT"/>
                <a:cs typeface="Gill Sans MT"/>
              </a:rPr>
              <a:t>Valerius</a:t>
            </a:r>
            <a:r>
              <a:rPr sz="3600" b="1" i="1" spc="-6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b="1" i="1" spc="160" dirty="0">
                <a:solidFill>
                  <a:srgbClr val="FFFFFF"/>
                </a:solidFill>
                <a:latin typeface="Gill Sans MT"/>
                <a:cs typeface="Gill Sans MT"/>
              </a:rPr>
              <a:t>dos</a:t>
            </a:r>
            <a:r>
              <a:rPr sz="3600" b="1" i="1" spc="-6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b="1" i="1" spc="70" dirty="0">
                <a:solidFill>
                  <a:srgbClr val="FFFFFF"/>
                </a:solidFill>
                <a:latin typeface="Gill Sans MT"/>
                <a:cs typeface="Gill Sans MT"/>
              </a:rPr>
              <a:t>Santos </a:t>
            </a:r>
            <a:r>
              <a:rPr sz="3600" b="1" i="1" spc="60" dirty="0">
                <a:solidFill>
                  <a:srgbClr val="FFFFFF"/>
                </a:solidFill>
                <a:latin typeface="Gill Sans MT"/>
                <a:cs typeface="Gill Sans MT"/>
              </a:rPr>
              <a:t>Design</a:t>
            </a:r>
            <a:r>
              <a:rPr sz="3600" b="1" i="1" spc="-1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b="1" i="1" spc="-10" dirty="0">
                <a:solidFill>
                  <a:srgbClr val="FFFFFF"/>
                </a:solidFill>
                <a:latin typeface="Gill Sans MT"/>
                <a:cs typeface="Gill Sans MT"/>
              </a:rPr>
              <a:t>Digital</a:t>
            </a:r>
            <a:endParaRPr sz="3600" dirty="0">
              <a:latin typeface="Gill Sans MT"/>
              <a:cs typeface="Gill Sans MT"/>
            </a:endParaRPr>
          </a:p>
          <a:p>
            <a:pPr marL="125730">
              <a:lnSpc>
                <a:spcPct val="100000"/>
              </a:lnSpc>
              <a:spcBef>
                <a:spcPts val="705"/>
              </a:spcBef>
            </a:pPr>
            <a:r>
              <a:rPr sz="3600" b="1" i="1" spc="55" dirty="0">
                <a:solidFill>
                  <a:srgbClr val="FFFFFF"/>
                </a:solidFill>
                <a:latin typeface="Gill Sans MT"/>
                <a:cs typeface="Gill Sans MT"/>
              </a:rPr>
              <a:t>Prof:</a:t>
            </a:r>
            <a:r>
              <a:rPr sz="3600" b="1" i="1" spc="-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b="1" i="1" spc="180" dirty="0">
                <a:solidFill>
                  <a:srgbClr val="FFFFFF"/>
                </a:solidFill>
                <a:latin typeface="Gill Sans MT"/>
                <a:cs typeface="Gill Sans MT"/>
              </a:rPr>
              <a:t>Jeane</a:t>
            </a:r>
            <a:r>
              <a:rPr sz="3600" b="1" i="1" spc="-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b="1" i="1" dirty="0">
                <a:solidFill>
                  <a:srgbClr val="FFFFFF"/>
                </a:solidFill>
                <a:latin typeface="Gill Sans MT"/>
                <a:cs typeface="Gill Sans MT"/>
              </a:rPr>
              <a:t>Aparecida</a:t>
            </a:r>
            <a:r>
              <a:rPr sz="3600" b="1" i="1" spc="-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b="1" i="1" spc="-10" dirty="0">
                <a:solidFill>
                  <a:srgbClr val="FFFFFF"/>
                </a:solidFill>
                <a:latin typeface="Gill Sans MT"/>
                <a:cs typeface="Gill Sans MT"/>
              </a:rPr>
              <a:t>Menegheli</a:t>
            </a:r>
            <a:endParaRPr sz="36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00" y="3435414"/>
            <a:ext cx="9025649" cy="4953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8545" y="1284114"/>
            <a:ext cx="12538855" cy="8409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lang="pt-BR" sz="5000" spc="170" dirty="0">
                <a:latin typeface="Gill Sans MT" panose="020B0502020104020203" pitchFamily="34" charset="0"/>
                <a:cs typeface="Trebuchet MS"/>
              </a:rPr>
              <a:t>Tema principal</a:t>
            </a:r>
            <a:r>
              <a:rPr sz="5000" spc="-27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sz="5000" spc="270" dirty="0">
                <a:latin typeface="Gill Sans MT" panose="020B0502020104020203" pitchFamily="34" charset="0"/>
                <a:cs typeface="Trebuchet MS"/>
              </a:rPr>
              <a:t>do</a:t>
            </a:r>
            <a:r>
              <a:rPr lang="pt-BR" sz="5000" spc="270" dirty="0">
                <a:latin typeface="Gill Sans MT" panose="020B0502020104020203" pitchFamily="34" charset="0"/>
                <a:cs typeface="Trebuchet MS"/>
              </a:rPr>
              <a:t> web </a:t>
            </a:r>
            <a:r>
              <a:rPr lang="pt-BR" sz="5000" spc="240" dirty="0">
                <a:latin typeface="Gill Sans MT" panose="020B0502020104020203" pitchFamily="34" charset="0"/>
                <a:cs typeface="Trebuchet MS"/>
              </a:rPr>
              <a:t>software:</a:t>
            </a:r>
            <a:endParaRPr sz="5000" dirty="0">
              <a:latin typeface="Gill Sans MT" panose="020B0502020104020203" pitchFamily="34" charset="0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295" y="2973255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48545" y="2628900"/>
            <a:ext cx="7877809" cy="65660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58470" indent="-342900">
              <a:lnSpc>
                <a:spcPct val="156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pt-BR" sz="2500" b="1" spc="-145" dirty="0">
                <a:solidFill>
                  <a:schemeClr val="bg1"/>
                </a:solidFill>
                <a:latin typeface="Gill Sans MT" panose="020B0502020104020203" pitchFamily="34" charset="0"/>
                <a:cs typeface="Trebuchet MS"/>
              </a:rPr>
              <a:t>4</a:t>
            </a:r>
            <a:r>
              <a:rPr sz="2500" b="1" spc="-145" dirty="0">
                <a:solidFill>
                  <a:schemeClr val="bg1"/>
                </a:solidFill>
                <a:latin typeface="Gill Sans MT" panose="020B0502020104020203" pitchFamily="34" charset="0"/>
                <a:cs typeface="Trebuchet MS"/>
              </a:rPr>
              <a:t>°</a:t>
            </a:r>
            <a:r>
              <a:rPr sz="2500" b="1" spc="-90" dirty="0">
                <a:solidFill>
                  <a:schemeClr val="bg1"/>
                </a:solidFill>
                <a:latin typeface="Gill Sans MT" panose="020B0502020104020203" pitchFamily="34" charset="0"/>
                <a:cs typeface="Trebuchet MS"/>
              </a:rPr>
              <a:t> </a:t>
            </a:r>
            <a:r>
              <a:rPr sz="2500" b="1" spc="50" dirty="0">
                <a:solidFill>
                  <a:schemeClr val="bg1"/>
                </a:solidFill>
                <a:latin typeface="Gill Sans MT" panose="020B0502020104020203" pitchFamily="34" charset="0"/>
                <a:cs typeface="Trebuchet MS"/>
              </a:rPr>
              <a:t>objetivo</a:t>
            </a:r>
            <a:r>
              <a:rPr sz="2500" b="1" spc="-85" dirty="0">
                <a:solidFill>
                  <a:schemeClr val="bg1"/>
                </a:solidFill>
                <a:latin typeface="Gill Sans MT" panose="020B0502020104020203" pitchFamily="34" charset="0"/>
                <a:cs typeface="Trebuchet MS"/>
              </a:rPr>
              <a:t> </a:t>
            </a:r>
            <a:r>
              <a:rPr sz="2500" b="1" spc="70" dirty="0">
                <a:solidFill>
                  <a:schemeClr val="bg1"/>
                </a:solidFill>
                <a:latin typeface="Gill Sans MT" panose="020B0502020104020203" pitchFamily="34" charset="0"/>
                <a:cs typeface="Trebuchet MS"/>
              </a:rPr>
              <a:t>de</a:t>
            </a:r>
            <a:r>
              <a:rPr sz="2500" b="1" spc="-85" dirty="0">
                <a:solidFill>
                  <a:schemeClr val="bg1"/>
                </a:solidFill>
                <a:latin typeface="Gill Sans MT" panose="020B0502020104020203" pitchFamily="34" charset="0"/>
                <a:cs typeface="Trebuchet MS"/>
              </a:rPr>
              <a:t> </a:t>
            </a:r>
            <a:r>
              <a:rPr sz="2500" b="1" spc="90" dirty="0">
                <a:solidFill>
                  <a:schemeClr val="bg1"/>
                </a:solidFill>
                <a:latin typeface="Gill Sans MT" panose="020B0502020104020203" pitchFamily="34" charset="0"/>
                <a:cs typeface="Trebuchet MS"/>
              </a:rPr>
              <a:t>desenvolvimento</a:t>
            </a:r>
            <a:r>
              <a:rPr sz="2500" b="1" spc="-85" dirty="0">
                <a:solidFill>
                  <a:schemeClr val="bg1"/>
                </a:solidFill>
                <a:latin typeface="Gill Sans MT" panose="020B0502020104020203" pitchFamily="34" charset="0"/>
                <a:cs typeface="Trebuchet MS"/>
              </a:rPr>
              <a:t> </a:t>
            </a:r>
            <a:r>
              <a:rPr sz="2500" b="1" spc="90" dirty="0" err="1">
                <a:solidFill>
                  <a:schemeClr val="bg1"/>
                </a:solidFill>
                <a:latin typeface="Gill Sans MT" panose="020B0502020104020203" pitchFamily="34" charset="0"/>
                <a:cs typeface="Trebuchet MS"/>
              </a:rPr>
              <a:t>sustentável</a:t>
            </a:r>
            <a:r>
              <a:rPr sz="2500" b="1" spc="-90" dirty="0">
                <a:solidFill>
                  <a:schemeClr val="bg1"/>
                </a:solidFill>
                <a:latin typeface="Gill Sans MT" panose="020B0502020104020203" pitchFamily="34" charset="0"/>
                <a:cs typeface="Trebuchet MS"/>
              </a:rPr>
              <a:t> </a:t>
            </a:r>
            <a:r>
              <a:rPr sz="2500" b="1" spc="130" dirty="0">
                <a:solidFill>
                  <a:schemeClr val="bg1"/>
                </a:solidFill>
                <a:latin typeface="Gill Sans MT" panose="020B0502020104020203" pitchFamily="34" charset="0"/>
                <a:cs typeface="Trebuchet MS"/>
              </a:rPr>
              <a:t>da</a:t>
            </a:r>
            <a:r>
              <a:rPr lang="pt-BR" sz="2500" b="1" spc="-85" dirty="0">
                <a:solidFill>
                  <a:schemeClr val="bg1"/>
                </a:solidFill>
                <a:latin typeface="Gill Sans MT" panose="020B0502020104020203" pitchFamily="34" charset="0"/>
                <a:cs typeface="Trebuchet MS"/>
              </a:rPr>
              <a:t> </a:t>
            </a:r>
            <a:r>
              <a:rPr sz="2500" b="1" spc="80" dirty="0" err="1">
                <a:solidFill>
                  <a:schemeClr val="bg1"/>
                </a:solidFill>
                <a:latin typeface="Gill Sans MT" panose="020B0502020104020203" pitchFamily="34" charset="0"/>
                <a:cs typeface="Trebuchet MS"/>
              </a:rPr>
              <a:t>Organização</a:t>
            </a:r>
            <a:r>
              <a:rPr sz="2500" b="1" spc="-100" dirty="0">
                <a:solidFill>
                  <a:schemeClr val="bg1"/>
                </a:solidFill>
                <a:latin typeface="Gill Sans MT" panose="020B0502020104020203" pitchFamily="34" charset="0"/>
                <a:cs typeface="Trebuchet MS"/>
              </a:rPr>
              <a:t> </a:t>
            </a:r>
            <a:r>
              <a:rPr sz="2500" b="1" spc="135" dirty="0">
                <a:solidFill>
                  <a:schemeClr val="bg1"/>
                </a:solidFill>
                <a:latin typeface="Gill Sans MT" panose="020B0502020104020203" pitchFamily="34" charset="0"/>
                <a:cs typeface="Trebuchet MS"/>
              </a:rPr>
              <a:t>das</a:t>
            </a:r>
            <a:r>
              <a:rPr sz="2500" b="1" spc="-95" dirty="0">
                <a:solidFill>
                  <a:schemeClr val="bg1"/>
                </a:solidFill>
                <a:latin typeface="Gill Sans MT" panose="020B0502020104020203" pitchFamily="34" charset="0"/>
                <a:cs typeface="Trebuchet MS"/>
              </a:rPr>
              <a:t> </a:t>
            </a:r>
            <a:r>
              <a:rPr sz="2500" b="1" spc="125" dirty="0" err="1">
                <a:solidFill>
                  <a:schemeClr val="bg1"/>
                </a:solidFill>
                <a:latin typeface="Gill Sans MT" panose="020B0502020104020203" pitchFamily="34" charset="0"/>
                <a:cs typeface="Trebuchet MS"/>
              </a:rPr>
              <a:t>Nações</a:t>
            </a:r>
            <a:r>
              <a:rPr sz="2500" b="1" spc="-100" dirty="0">
                <a:solidFill>
                  <a:schemeClr val="bg1"/>
                </a:solidFill>
                <a:latin typeface="Gill Sans MT" panose="020B0502020104020203" pitchFamily="34" charset="0"/>
                <a:cs typeface="Trebuchet MS"/>
              </a:rPr>
              <a:t> </a:t>
            </a:r>
            <a:r>
              <a:rPr sz="2500" b="1" spc="60" dirty="0" err="1">
                <a:solidFill>
                  <a:schemeClr val="bg1"/>
                </a:solidFill>
                <a:latin typeface="Gill Sans MT" panose="020B0502020104020203" pitchFamily="34" charset="0"/>
                <a:cs typeface="Trebuchet MS"/>
              </a:rPr>
              <a:t>Unidas</a:t>
            </a:r>
            <a:r>
              <a:rPr lang="pt-BR" sz="2500" b="1" spc="60" dirty="0">
                <a:solidFill>
                  <a:schemeClr val="bg1"/>
                </a:solidFill>
                <a:latin typeface="Gill Sans MT" panose="020B0502020104020203" pitchFamily="34" charset="0"/>
                <a:cs typeface="Trebuchet MS"/>
              </a:rPr>
              <a:t> é a “educação de qualidade”.</a:t>
            </a:r>
          </a:p>
          <a:p>
            <a:pPr marL="355600" marR="458470" indent="-342900">
              <a:lnSpc>
                <a:spcPct val="156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pt-BR" sz="25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pt-BR" sz="2500" b="1" i="0" dirty="0"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No Brasil, há desafios prolongados na educação, incluindo problemas de aprendizado e desempenho dos alunos em disciplinas como leitura, matemática e ciências.</a:t>
            </a:r>
          </a:p>
          <a:p>
            <a:pPr marL="355600" marR="458470" indent="-342900">
              <a:lnSpc>
                <a:spcPct val="156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pt-BR" sz="2500" b="1" dirty="0">
                <a:solidFill>
                  <a:schemeClr val="bg1"/>
                </a:solidFill>
                <a:latin typeface="Gill Sans MT" panose="020B0502020104020203" pitchFamily="34" charset="0"/>
                <a:cs typeface="Trebuchet MS"/>
              </a:rPr>
              <a:t> Desta forma pretendemos melhorar este aspecto, tornando o aprendizado mais dinâmico e mais acessível, melhorando o desempenho dos brasileiros.</a:t>
            </a:r>
            <a:endParaRPr sz="2500" b="1" dirty="0">
              <a:solidFill>
                <a:schemeClr val="bg1"/>
              </a:solidFill>
              <a:latin typeface="Gill Sans MT" panose="020B0502020104020203" pitchFamily="34" charset="0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295" y="4544880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295" y="7164254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66622" y="2937164"/>
            <a:ext cx="7104011" cy="54788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167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pt-BR" sz="3000" b="1" spc="-150" dirty="0">
                <a:solidFill>
                  <a:schemeClr val="bg1"/>
                </a:solidFill>
                <a:latin typeface="Gill Sans MT" panose="020B0502020104020203" pitchFamily="34" charset="0"/>
              </a:rPr>
              <a:t>A Estuda é uma plataforma </a:t>
            </a:r>
            <a:r>
              <a:rPr lang="pt-BR" sz="3000" b="1" spc="-150" dirty="0">
                <a:solidFill>
                  <a:schemeClr val="bg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educacional e oficial que facilite e modernize o sistema de aprendizagem nas instituições de ensino, garantindo educação de qualidade.</a:t>
            </a:r>
          </a:p>
          <a:p>
            <a:pPr marL="469900" marR="5080" indent="-457200" algn="just">
              <a:lnSpc>
                <a:spcPct val="1167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pt-BR" sz="3000" b="1" spc="-150" dirty="0">
                <a:solidFill>
                  <a:schemeClr val="bg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Seu intuito é distribuir aos alunos e professores, livros e conteúdos digitais afim de diversificar o leque de recursos de ensino.</a:t>
            </a:r>
          </a:p>
          <a:p>
            <a:pPr marL="469900" marR="5080" indent="-457200" algn="just">
              <a:lnSpc>
                <a:spcPct val="1167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pt-BR" sz="35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9183656-81AC-BF92-FE98-8A62ACC1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22" y="1088937"/>
            <a:ext cx="8382000" cy="1115690"/>
          </a:xfrm>
        </p:spPr>
        <p:txBody>
          <a:bodyPr/>
          <a:lstStyle/>
          <a:p>
            <a:r>
              <a:rPr lang="pt-BR" dirty="0"/>
              <a:t>Sobre a </a:t>
            </a:r>
            <a:r>
              <a:rPr lang="pt-BR" i="1" dirty="0"/>
              <a:t>ESTUDA</a:t>
            </a:r>
            <a:r>
              <a:rPr lang="pt-BR" dirty="0"/>
              <a:t>:</a:t>
            </a:r>
          </a:p>
        </p:txBody>
      </p:sp>
      <p:pic>
        <p:nvPicPr>
          <p:cNvPr id="9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6A91630-0DB1-5731-07CC-9FBA5BEF7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9" t="15216" r="9818" b="8750"/>
          <a:stretch/>
        </p:blipFill>
        <p:spPr>
          <a:xfrm>
            <a:off x="8275266" y="2937164"/>
            <a:ext cx="9346112" cy="48524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ítulo 6">
            <a:extLst>
              <a:ext uri="{FF2B5EF4-FFF2-40B4-BE49-F238E27FC236}">
                <a16:creationId xmlns:a16="http://schemas.microsoft.com/office/drawing/2014/main" id="{1D11147B-B154-35F3-29BA-BDD85079FC57}"/>
              </a:ext>
            </a:extLst>
          </p:cNvPr>
          <p:cNvSpPr txBox="1">
            <a:spLocks/>
          </p:cNvSpPr>
          <p:nvPr/>
        </p:nvSpPr>
        <p:spPr>
          <a:xfrm>
            <a:off x="8839200" y="7901381"/>
            <a:ext cx="838200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1" i="0">
                <a:solidFill>
                  <a:srgbClr val="59B1D7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pt-BR" sz="2500" dirty="0"/>
              <a:t>Ilustração da interface da Estuda:</a:t>
            </a:r>
          </a:p>
        </p:txBody>
      </p:sp>
      <p:pic>
        <p:nvPicPr>
          <p:cNvPr id="11" name="object 6">
            <a:extLst>
              <a:ext uri="{FF2B5EF4-FFF2-40B4-BE49-F238E27FC236}">
                <a16:creationId xmlns:a16="http://schemas.microsoft.com/office/drawing/2014/main" id="{37ECBD63-6036-87C6-6606-6C43DB7C95C1}"/>
              </a:ext>
            </a:extLst>
          </p:cNvPr>
          <p:cNvPicPr/>
          <p:nvPr/>
        </p:nvPicPr>
        <p:blipFill rotWithShape="1">
          <a:blip r:embed="rId3" cstate="print"/>
          <a:srcRect r="-3410"/>
          <a:stretch/>
        </p:blipFill>
        <p:spPr>
          <a:xfrm rot="16200000">
            <a:off x="14137904" y="-1488705"/>
            <a:ext cx="2661392" cy="5638800"/>
          </a:xfrm>
          <a:prstGeom prst="rect">
            <a:avLst/>
          </a:prstGeom>
        </p:spPr>
      </p:pic>
      <p:pic>
        <p:nvPicPr>
          <p:cNvPr id="14" name="object 6">
            <a:extLst>
              <a:ext uri="{FF2B5EF4-FFF2-40B4-BE49-F238E27FC236}">
                <a16:creationId xmlns:a16="http://schemas.microsoft.com/office/drawing/2014/main" id="{E44F2064-9011-A45C-F5E1-CC8EBD85086F}"/>
              </a:ext>
            </a:extLst>
          </p:cNvPr>
          <p:cNvPicPr/>
          <p:nvPr/>
        </p:nvPicPr>
        <p:blipFill rotWithShape="1">
          <a:blip r:embed="rId3" cstate="print"/>
          <a:srcRect r="-3410"/>
          <a:stretch/>
        </p:blipFill>
        <p:spPr>
          <a:xfrm rot="5400000">
            <a:off x="1603990" y="6185579"/>
            <a:ext cx="2497431" cy="57054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6918960" cy="102869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38100"/>
            <a:ext cx="15387319" cy="1937350"/>
          </a:xfrm>
          <a:prstGeom prst="rect">
            <a:avLst/>
          </a:prstGeom>
        </p:spPr>
        <p:txBody>
          <a:bodyPr vert="horz" wrap="square" lIns="0" tIns="676554" rIns="0" bIns="0" rtlCol="0">
            <a:spAutoFit/>
          </a:bodyPr>
          <a:lstStyle/>
          <a:p>
            <a:pPr marL="6999605">
              <a:lnSpc>
                <a:spcPct val="100000"/>
              </a:lnSpc>
              <a:spcBef>
                <a:spcPts val="135"/>
              </a:spcBef>
            </a:pPr>
            <a:r>
              <a:rPr sz="8150" spc="-509" dirty="0"/>
              <a:t>OBJETIVO</a:t>
            </a:r>
            <a:r>
              <a:rPr lang="pt-BR" sz="8150" spc="-509" dirty="0"/>
              <a:t>S</a:t>
            </a:r>
            <a:endParaRPr sz="8150" dirty="0"/>
          </a:p>
        </p:txBody>
      </p:sp>
      <p:sp>
        <p:nvSpPr>
          <p:cNvPr id="5" name="object 5"/>
          <p:cNvSpPr txBox="1"/>
          <p:nvPr/>
        </p:nvSpPr>
        <p:spPr>
          <a:xfrm>
            <a:off x="7037042" y="2628900"/>
            <a:ext cx="10946158" cy="69576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7040" algn="just">
              <a:lnSpc>
                <a:spcPct val="116700"/>
              </a:lnSpc>
              <a:spcBef>
                <a:spcPts val="95"/>
              </a:spcBef>
            </a:pPr>
            <a:r>
              <a:rPr lang="pt-BR" sz="3500" b="1" dirty="0">
                <a:solidFill>
                  <a:schemeClr val="bg1"/>
                </a:solidFill>
                <a:latin typeface="Gill Sans MT" panose="020B0502020104020203" pitchFamily="34" charset="0"/>
              </a:rPr>
              <a:t>O desenvolvimento deste software tem por objetivos: </a:t>
            </a:r>
          </a:p>
          <a:p>
            <a:pPr marL="469900" marR="5080" indent="-457200" algn="just">
              <a:lnSpc>
                <a:spcPct val="1167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pt-BR" sz="3500" b="1" dirty="0">
                <a:solidFill>
                  <a:schemeClr val="bg1"/>
                </a:solidFill>
                <a:latin typeface="Gill Sans MT" panose="020B0502020104020203" pitchFamily="34" charset="0"/>
              </a:rPr>
              <a:t>A disseminação da tecnologia global de internet                em todo território nacional;</a:t>
            </a:r>
          </a:p>
          <a:p>
            <a:pPr marL="469900" marR="5080" indent="-457200" algn="just">
              <a:lnSpc>
                <a:spcPct val="1167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pt-BR" sz="3500" b="1" i="0" dirty="0"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Redirecionar recursos financeiros da produção de livro para investir no setor tecnológico.</a:t>
            </a:r>
            <a:endParaRPr lang="pt-BR" sz="35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469900" marR="5080" indent="-457200" algn="just">
              <a:lnSpc>
                <a:spcPct val="1167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pt-BR" sz="3500" b="1" dirty="0">
                <a:solidFill>
                  <a:schemeClr val="bg1"/>
                </a:solidFill>
                <a:latin typeface="Gill Sans MT" panose="020B0502020104020203" pitchFamily="34" charset="0"/>
              </a:rPr>
              <a:t>Ser uma plataforma sustentável, afim de reduzir o desmatamento.</a:t>
            </a:r>
          </a:p>
          <a:p>
            <a:pPr marL="469900" marR="5080" indent="-457200" algn="just">
              <a:lnSpc>
                <a:spcPct val="1167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pt-BR" sz="3500" b="1" dirty="0">
                <a:solidFill>
                  <a:schemeClr val="bg1"/>
                </a:solidFill>
                <a:latin typeface="Gill Sans MT" panose="020B0502020104020203" pitchFamily="34" charset="0"/>
              </a:rPr>
              <a:t>Disponibilizar gratuitamente livros escolares para todos os alunos de forma digital.</a:t>
            </a:r>
          </a:p>
          <a:p>
            <a:pPr marL="12700" marR="5080" indent="447040" algn="just">
              <a:lnSpc>
                <a:spcPct val="116700"/>
              </a:lnSpc>
              <a:spcBef>
                <a:spcPts val="95"/>
              </a:spcBef>
            </a:pPr>
            <a:endParaRPr lang="pt-BR" sz="3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4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153228"/>
            <a:ext cx="10255885" cy="75000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4520" algn="just">
              <a:lnSpc>
                <a:spcPct val="115300"/>
              </a:lnSpc>
              <a:spcBef>
                <a:spcPts val="100"/>
              </a:spcBef>
            </a:pPr>
            <a:r>
              <a:rPr sz="3850" b="1" spc="-150" dirty="0">
                <a:solidFill>
                  <a:srgbClr val="FFFFFF"/>
                </a:solidFill>
                <a:latin typeface="Gill Sans MT"/>
                <a:cs typeface="Gill Sans MT"/>
              </a:rPr>
              <a:t>A internet </a:t>
            </a:r>
            <a:r>
              <a:rPr lang="pt-BR" sz="3850" b="1" spc="-150" dirty="0">
                <a:solidFill>
                  <a:srgbClr val="FFFFFF"/>
                </a:solidFill>
                <a:latin typeface="Gill Sans MT"/>
                <a:cs typeface="Gill Sans MT"/>
              </a:rPr>
              <a:t>usada</a:t>
            </a:r>
            <a:r>
              <a:rPr sz="3850" b="1" spc="-150" dirty="0">
                <a:solidFill>
                  <a:srgbClr val="FFFFFF"/>
                </a:solidFill>
                <a:latin typeface="Gill Sans MT"/>
                <a:cs typeface="Gill Sans MT"/>
              </a:rPr>
              <a:t> de forma </a:t>
            </a:r>
            <a:r>
              <a:rPr sz="3850" b="1" spc="-150" dirty="0" err="1">
                <a:solidFill>
                  <a:srgbClr val="FFFFFF"/>
                </a:solidFill>
                <a:latin typeface="Gill Sans MT"/>
                <a:cs typeface="Gill Sans MT"/>
              </a:rPr>
              <a:t>inteligente</a:t>
            </a:r>
            <a:r>
              <a:rPr sz="3850" b="1" spc="-1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pt-BR" sz="3850" b="1" spc="-150" dirty="0">
                <a:solidFill>
                  <a:srgbClr val="FFFFFF"/>
                </a:solidFill>
                <a:latin typeface="Gill Sans MT"/>
                <a:cs typeface="Gill Sans MT"/>
              </a:rPr>
              <a:t>nas </a:t>
            </a:r>
            <a:r>
              <a:rPr sz="3850" b="1" spc="-150" dirty="0" err="1">
                <a:solidFill>
                  <a:srgbClr val="FFFFFF"/>
                </a:solidFill>
                <a:latin typeface="Gill Sans MT"/>
                <a:cs typeface="Gill Sans MT"/>
              </a:rPr>
              <a:t>escolas</a:t>
            </a:r>
            <a:r>
              <a:rPr sz="3850" b="1" spc="-150" dirty="0">
                <a:solidFill>
                  <a:srgbClr val="FFFFFF"/>
                </a:solidFill>
                <a:latin typeface="Gill Sans MT"/>
                <a:cs typeface="Gill Sans MT"/>
              </a:rPr>
              <a:t>,</a:t>
            </a:r>
            <a:r>
              <a:rPr lang="pt-BR" sz="3850" b="1" spc="-150" dirty="0">
                <a:solidFill>
                  <a:srgbClr val="FFFFFF"/>
                </a:solidFill>
                <a:latin typeface="Gill Sans MT"/>
                <a:cs typeface="Gill Sans MT"/>
              </a:rPr>
              <a:t> trazem </a:t>
            </a:r>
            <a:r>
              <a:rPr sz="3850" b="1" spc="-150" dirty="0" err="1">
                <a:solidFill>
                  <a:srgbClr val="FFFFFF"/>
                </a:solidFill>
                <a:latin typeface="Gill Sans MT"/>
                <a:cs typeface="Gill Sans MT"/>
              </a:rPr>
              <a:t>benefícios</a:t>
            </a:r>
            <a:r>
              <a:rPr sz="3850" b="1" spc="-150" dirty="0">
                <a:solidFill>
                  <a:srgbClr val="FFFFFF"/>
                </a:solidFill>
                <a:latin typeface="Gill Sans MT"/>
                <a:cs typeface="Gill Sans MT"/>
              </a:rPr>
              <a:t>, para</a:t>
            </a:r>
            <a:r>
              <a:rPr lang="pt-BR" sz="3850" b="1" spc="-1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50" b="1" spc="-150" dirty="0" err="1">
                <a:solidFill>
                  <a:srgbClr val="FFFFFF"/>
                </a:solidFill>
                <a:latin typeface="Gill Sans MT"/>
                <a:cs typeface="Gill Sans MT"/>
              </a:rPr>
              <a:t>os</a:t>
            </a:r>
            <a:r>
              <a:rPr sz="3850" b="1" spc="-150" dirty="0">
                <a:solidFill>
                  <a:srgbClr val="FFFFFF"/>
                </a:solidFill>
                <a:latin typeface="Gill Sans MT"/>
                <a:cs typeface="Gill Sans MT"/>
              </a:rPr>
              <a:t>  </a:t>
            </a:r>
            <a:r>
              <a:rPr sz="3850" b="1" spc="-150" dirty="0" err="1">
                <a:solidFill>
                  <a:srgbClr val="FFFFFF"/>
                </a:solidFill>
                <a:latin typeface="Gill Sans MT"/>
                <a:cs typeface="Gill Sans MT"/>
              </a:rPr>
              <a:t>professores</a:t>
            </a:r>
            <a:r>
              <a:rPr lang="pt-BR" sz="3850" b="1" spc="-150" dirty="0">
                <a:solidFill>
                  <a:srgbClr val="FFFFFF"/>
                </a:solidFill>
                <a:latin typeface="Gill Sans MT"/>
                <a:cs typeface="Gill Sans MT"/>
              </a:rPr>
              <a:t> e alunos</a:t>
            </a:r>
            <a:r>
              <a:rPr sz="3850" b="1" spc="-150" dirty="0">
                <a:solidFill>
                  <a:srgbClr val="FFFFFF"/>
                </a:solidFill>
                <a:latin typeface="Gill Sans MT"/>
                <a:cs typeface="Gill Sans MT"/>
              </a:rPr>
              <a:t>,</a:t>
            </a:r>
            <a:r>
              <a:rPr lang="pt-BR" sz="3850" b="1" spc="-150" dirty="0">
                <a:solidFill>
                  <a:srgbClr val="FFFFFF"/>
                </a:solidFill>
                <a:latin typeface="Gill Sans MT"/>
                <a:cs typeface="Gill Sans MT"/>
              </a:rPr>
              <a:t> tais como:</a:t>
            </a:r>
          </a:p>
          <a:p>
            <a:pPr marL="584200" marR="5080" indent="-571500" algn="l">
              <a:lnSpc>
                <a:spcPct val="115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850" b="1" spc="-25" dirty="0">
                <a:solidFill>
                  <a:srgbClr val="FFFFFF"/>
                </a:solidFill>
                <a:latin typeface="Gill Sans MT"/>
                <a:cs typeface="Gill Sans MT"/>
              </a:rPr>
              <a:t>Facilidade de uso;</a:t>
            </a:r>
          </a:p>
          <a:p>
            <a:pPr marL="584200" marR="5080" indent="-571500" algn="l">
              <a:lnSpc>
                <a:spcPct val="115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850" b="1" spc="-150" dirty="0">
                <a:solidFill>
                  <a:srgbClr val="FFFFFF"/>
                </a:solidFill>
                <a:latin typeface="Gill Sans MT"/>
                <a:cs typeface="Gill Sans MT"/>
              </a:rPr>
              <a:t>Conteúdos da atualidade, pois as informações sempre serão atualizadas;</a:t>
            </a:r>
            <a:endParaRPr lang="pt-BR" sz="3850" b="1" dirty="0">
              <a:solidFill>
                <a:srgbClr val="FFFFFF"/>
              </a:solidFill>
              <a:latin typeface="Gill Sans MT"/>
              <a:cs typeface="Gill Sans MT"/>
            </a:endParaRPr>
          </a:p>
          <a:p>
            <a:pPr marL="584200" marR="5080" indent="-571500" algn="l">
              <a:lnSpc>
                <a:spcPct val="115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850" b="1" dirty="0">
                <a:solidFill>
                  <a:srgbClr val="FFFFFF"/>
                </a:solidFill>
                <a:latin typeface="Gill Sans MT"/>
                <a:cs typeface="Gill Sans MT"/>
              </a:rPr>
              <a:t>aulas</a:t>
            </a:r>
            <a:r>
              <a:rPr sz="3850" b="1" spc="-8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50" b="1" dirty="0" err="1">
                <a:solidFill>
                  <a:srgbClr val="FFFFFF"/>
                </a:solidFill>
                <a:latin typeface="Gill Sans MT"/>
                <a:cs typeface="Gill Sans MT"/>
              </a:rPr>
              <a:t>mais</a:t>
            </a:r>
            <a:r>
              <a:rPr sz="3850" b="1" spc="-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50" b="1" spc="-10" dirty="0" err="1">
                <a:solidFill>
                  <a:srgbClr val="FFFFFF"/>
                </a:solidFill>
                <a:latin typeface="Gill Sans MT"/>
                <a:cs typeface="Gill Sans MT"/>
              </a:rPr>
              <a:t>dinâmicas</a:t>
            </a:r>
            <a:r>
              <a:rPr lang="pt-BR" sz="3850" b="1" spc="-10" dirty="0">
                <a:solidFill>
                  <a:srgbClr val="FFFFFF"/>
                </a:solidFill>
                <a:latin typeface="Gill Sans MT"/>
                <a:cs typeface="Gill Sans MT"/>
              </a:rPr>
              <a:t>;</a:t>
            </a:r>
          </a:p>
          <a:p>
            <a:pPr marL="12700" marR="8890" indent="642620" algn="just">
              <a:lnSpc>
                <a:spcPts val="5320"/>
              </a:lnSpc>
              <a:spcBef>
                <a:spcPts val="114"/>
              </a:spcBef>
            </a:pPr>
            <a:r>
              <a:rPr sz="3850" b="1" spc="70" dirty="0" err="1">
                <a:solidFill>
                  <a:srgbClr val="FFFFFF"/>
                </a:solidFill>
                <a:latin typeface="Gill Sans MT"/>
                <a:cs typeface="Gill Sans MT"/>
              </a:rPr>
              <a:t>Esse</a:t>
            </a:r>
            <a:r>
              <a:rPr sz="3850" b="1" spc="-55" dirty="0">
                <a:solidFill>
                  <a:srgbClr val="FFFFFF"/>
                </a:solidFill>
                <a:latin typeface="Gill Sans MT"/>
                <a:cs typeface="Gill Sans MT"/>
              </a:rPr>
              <a:t>  </a:t>
            </a:r>
            <a:r>
              <a:rPr sz="3850" b="1" dirty="0">
                <a:solidFill>
                  <a:srgbClr val="FFFFFF"/>
                </a:solidFill>
                <a:latin typeface="Gill Sans MT"/>
                <a:cs typeface="Gill Sans MT"/>
              </a:rPr>
              <a:t>fator</a:t>
            </a:r>
            <a:r>
              <a:rPr sz="3850" b="1" spc="-55" dirty="0">
                <a:solidFill>
                  <a:srgbClr val="FFFFFF"/>
                </a:solidFill>
                <a:latin typeface="Gill Sans MT"/>
                <a:cs typeface="Gill Sans MT"/>
              </a:rPr>
              <a:t>  </a:t>
            </a:r>
            <a:r>
              <a:rPr sz="3850" b="1" dirty="0">
                <a:solidFill>
                  <a:srgbClr val="FFFFFF"/>
                </a:solidFill>
                <a:latin typeface="Gill Sans MT"/>
                <a:cs typeface="Gill Sans MT"/>
              </a:rPr>
              <a:t>gera</a:t>
            </a:r>
            <a:r>
              <a:rPr sz="3850" b="1" spc="-55" dirty="0">
                <a:solidFill>
                  <a:srgbClr val="FFFFFF"/>
                </a:solidFill>
                <a:latin typeface="Gill Sans MT"/>
                <a:cs typeface="Gill Sans MT"/>
              </a:rPr>
              <a:t>  </a:t>
            </a:r>
            <a:r>
              <a:rPr sz="3850" b="1" dirty="0">
                <a:solidFill>
                  <a:srgbClr val="FFFFFF"/>
                </a:solidFill>
                <a:latin typeface="Gill Sans MT"/>
                <a:cs typeface="Gill Sans MT"/>
              </a:rPr>
              <a:t>um</a:t>
            </a:r>
            <a:r>
              <a:rPr sz="3850" b="1" spc="-50" dirty="0">
                <a:solidFill>
                  <a:srgbClr val="FFFFFF"/>
                </a:solidFill>
                <a:latin typeface="Gill Sans MT"/>
                <a:cs typeface="Gill Sans MT"/>
              </a:rPr>
              <a:t>  </a:t>
            </a:r>
            <a:r>
              <a:rPr sz="3850" b="1" dirty="0">
                <a:solidFill>
                  <a:srgbClr val="FFFFFF"/>
                </a:solidFill>
                <a:latin typeface="Gill Sans MT"/>
                <a:cs typeface="Gill Sans MT"/>
              </a:rPr>
              <a:t>prazer</a:t>
            </a:r>
            <a:r>
              <a:rPr sz="3850" b="1" spc="-55" dirty="0">
                <a:solidFill>
                  <a:srgbClr val="FFFFFF"/>
                </a:solidFill>
                <a:latin typeface="Gill Sans MT"/>
                <a:cs typeface="Gill Sans MT"/>
              </a:rPr>
              <a:t>  </a:t>
            </a:r>
            <a:r>
              <a:rPr sz="3850" b="1" dirty="0">
                <a:solidFill>
                  <a:srgbClr val="FFFFFF"/>
                </a:solidFill>
                <a:latin typeface="Gill Sans MT"/>
                <a:cs typeface="Gill Sans MT"/>
              </a:rPr>
              <a:t>maior</a:t>
            </a:r>
            <a:r>
              <a:rPr sz="3850" b="1" spc="-55" dirty="0">
                <a:solidFill>
                  <a:srgbClr val="FFFFFF"/>
                </a:solidFill>
                <a:latin typeface="Gill Sans MT"/>
                <a:cs typeface="Gill Sans MT"/>
              </a:rPr>
              <a:t>  </a:t>
            </a:r>
            <a:r>
              <a:rPr sz="3850" b="1" spc="-10" dirty="0">
                <a:solidFill>
                  <a:srgbClr val="FFFFFF"/>
                </a:solidFill>
                <a:latin typeface="Gill Sans MT"/>
                <a:cs typeface="Gill Sans MT"/>
              </a:rPr>
              <a:t>pelos </a:t>
            </a:r>
            <a:r>
              <a:rPr sz="3850" b="1" dirty="0">
                <a:solidFill>
                  <a:srgbClr val="FFFFFF"/>
                </a:solidFill>
                <a:latin typeface="Gill Sans MT"/>
                <a:cs typeface="Gill Sans MT"/>
              </a:rPr>
              <a:t>estudos,</a:t>
            </a:r>
            <a:r>
              <a:rPr sz="3850" b="1" spc="8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50" b="1" dirty="0">
                <a:solidFill>
                  <a:srgbClr val="FFFFFF"/>
                </a:solidFill>
                <a:latin typeface="Gill Sans MT"/>
                <a:cs typeface="Gill Sans MT"/>
              </a:rPr>
              <a:t>pois</a:t>
            </a:r>
            <a:r>
              <a:rPr sz="3850" b="1" spc="8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50" b="1" dirty="0">
                <a:solidFill>
                  <a:srgbClr val="FFFFFF"/>
                </a:solidFill>
                <a:latin typeface="Gill Sans MT"/>
                <a:cs typeface="Gill Sans MT"/>
              </a:rPr>
              <a:t>ficar</a:t>
            </a:r>
            <a:r>
              <a:rPr sz="3850" b="1" spc="8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50" b="1" dirty="0">
                <a:solidFill>
                  <a:srgbClr val="FFFFFF"/>
                </a:solidFill>
                <a:latin typeface="Gill Sans MT"/>
                <a:cs typeface="Gill Sans MT"/>
              </a:rPr>
              <a:t>em</a:t>
            </a:r>
            <a:r>
              <a:rPr sz="3850" b="1" spc="8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50" b="1" dirty="0">
                <a:solidFill>
                  <a:srgbClr val="FFFFFF"/>
                </a:solidFill>
                <a:latin typeface="Gill Sans MT"/>
                <a:cs typeface="Gill Sans MT"/>
              </a:rPr>
              <a:t>frente</a:t>
            </a:r>
            <a:r>
              <a:rPr sz="3850" b="1" spc="8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50" b="1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3850" b="1" spc="8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50" b="1" dirty="0">
                <a:solidFill>
                  <a:srgbClr val="FFFFFF"/>
                </a:solidFill>
                <a:latin typeface="Gill Sans MT"/>
                <a:cs typeface="Gill Sans MT"/>
              </a:rPr>
              <a:t>um</a:t>
            </a:r>
            <a:r>
              <a:rPr sz="3850" b="1" spc="8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50" b="1" spc="-55" dirty="0">
                <a:solidFill>
                  <a:srgbClr val="FFFFFF"/>
                </a:solidFill>
                <a:latin typeface="Gill Sans MT"/>
                <a:cs typeface="Gill Sans MT"/>
              </a:rPr>
              <a:t>quadro </a:t>
            </a:r>
            <a:r>
              <a:rPr sz="3850" b="1" dirty="0">
                <a:solidFill>
                  <a:srgbClr val="FFFFFF"/>
                </a:solidFill>
                <a:latin typeface="Gill Sans MT"/>
                <a:cs typeface="Gill Sans MT"/>
              </a:rPr>
              <a:t>negro</a:t>
            </a:r>
            <a:r>
              <a:rPr sz="3850" b="1" spc="5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50" b="1" dirty="0">
                <a:solidFill>
                  <a:srgbClr val="FFFFFF"/>
                </a:solidFill>
                <a:latin typeface="Gill Sans MT"/>
                <a:cs typeface="Gill Sans MT"/>
              </a:rPr>
              <a:t>durante</a:t>
            </a:r>
            <a:r>
              <a:rPr sz="3850" b="1" spc="6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50" b="1" dirty="0">
                <a:solidFill>
                  <a:srgbClr val="FFFFFF"/>
                </a:solidFill>
                <a:latin typeface="Gill Sans MT"/>
                <a:cs typeface="Gill Sans MT"/>
              </a:rPr>
              <a:t>mais</a:t>
            </a:r>
            <a:r>
              <a:rPr sz="3850" b="1" spc="6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50" b="1" dirty="0">
                <a:solidFill>
                  <a:srgbClr val="FFFFFF"/>
                </a:solidFill>
                <a:latin typeface="Gill Sans MT"/>
                <a:cs typeface="Gill Sans MT"/>
              </a:rPr>
              <a:t>de</a:t>
            </a:r>
            <a:r>
              <a:rPr sz="3850" b="1" spc="6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50" b="1" spc="60" dirty="0">
                <a:solidFill>
                  <a:srgbClr val="FFFFFF"/>
                </a:solidFill>
                <a:latin typeface="Gill Sans MT"/>
                <a:cs typeface="Gill Sans MT"/>
              </a:rPr>
              <a:t>4</a:t>
            </a:r>
            <a:r>
              <a:rPr sz="3850" b="1" spc="6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50" b="1" dirty="0">
                <a:solidFill>
                  <a:srgbClr val="FFFFFF"/>
                </a:solidFill>
                <a:latin typeface="Gill Sans MT"/>
                <a:cs typeface="Gill Sans MT"/>
              </a:rPr>
              <a:t>horas</a:t>
            </a:r>
            <a:r>
              <a:rPr sz="3850" b="1" spc="6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50" b="1" dirty="0">
                <a:solidFill>
                  <a:srgbClr val="FFFFFF"/>
                </a:solidFill>
                <a:latin typeface="Gill Sans MT"/>
                <a:cs typeface="Gill Sans MT"/>
              </a:rPr>
              <a:t>é</a:t>
            </a:r>
            <a:r>
              <a:rPr sz="3850" b="1" spc="6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50" b="1" spc="-10" dirty="0">
                <a:solidFill>
                  <a:srgbClr val="FFFFFF"/>
                </a:solidFill>
                <a:latin typeface="Gill Sans MT"/>
                <a:cs typeface="Gill Sans MT"/>
              </a:rPr>
              <a:t>cansativo </a:t>
            </a:r>
            <a:r>
              <a:rPr sz="3850" b="1" spc="-95" dirty="0">
                <a:solidFill>
                  <a:srgbClr val="FFFFFF"/>
                </a:solidFill>
                <a:latin typeface="Gill Sans MT"/>
                <a:cs typeface="Gill Sans MT"/>
              </a:rPr>
              <a:t>para</a:t>
            </a:r>
            <a:r>
              <a:rPr sz="3850" b="1" spc="-1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50" b="1" spc="-70" dirty="0">
                <a:solidFill>
                  <a:srgbClr val="FFFFFF"/>
                </a:solidFill>
                <a:latin typeface="Gill Sans MT"/>
                <a:cs typeface="Gill Sans MT"/>
              </a:rPr>
              <a:t>muitas</a:t>
            </a:r>
            <a:r>
              <a:rPr sz="3850" b="1" spc="-1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50" b="1" dirty="0">
                <a:solidFill>
                  <a:srgbClr val="FFFFFF"/>
                </a:solidFill>
                <a:latin typeface="Gill Sans MT"/>
                <a:cs typeface="Gill Sans MT"/>
              </a:rPr>
              <a:t>crianças</a:t>
            </a:r>
            <a:r>
              <a:rPr sz="3850" b="1" spc="-1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50" b="1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850" b="1" spc="-16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50" b="1" spc="-10" dirty="0">
                <a:solidFill>
                  <a:srgbClr val="FFFFFF"/>
                </a:solidFill>
                <a:latin typeface="Gill Sans MT"/>
                <a:cs typeface="Gill Sans MT"/>
              </a:rPr>
              <a:t>adolescentes.</a:t>
            </a:r>
            <a:endParaRPr sz="3850" dirty="0">
              <a:latin typeface="Gill Sans MT"/>
              <a:cs typeface="Gill Sans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10390" y="0"/>
            <a:ext cx="6277609" cy="10287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0263" y="740156"/>
            <a:ext cx="9090025" cy="944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spc="-530" dirty="0"/>
              <a:t>INTERNET</a:t>
            </a:r>
            <a:r>
              <a:rPr sz="6000" spc="-150" dirty="0"/>
              <a:t> </a:t>
            </a:r>
            <a:r>
              <a:rPr sz="6000" spc="-470" dirty="0"/>
              <a:t>NAS</a:t>
            </a:r>
            <a:r>
              <a:rPr sz="6000" spc="-150" dirty="0"/>
              <a:t> </a:t>
            </a:r>
            <a:r>
              <a:rPr sz="6000" spc="-400" dirty="0"/>
              <a:t>ESCOLAS.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4"/>
            <a:ext cx="9144000" cy="10287000"/>
            <a:chOff x="9144000" y="4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4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4249" y="3887445"/>
              <a:ext cx="214845" cy="21485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4249" y="5600700"/>
              <a:ext cx="203545" cy="20354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xfrm>
            <a:off x="10637443" y="3772886"/>
            <a:ext cx="7160894" cy="5370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7675">
              <a:lnSpc>
                <a:spcPct val="116900"/>
              </a:lnSpc>
              <a:spcBef>
                <a:spcPts val="100"/>
              </a:spcBef>
            </a:pPr>
            <a:r>
              <a:rPr spc="-20" dirty="0"/>
              <a:t>Solução</a:t>
            </a:r>
            <a:r>
              <a:rPr spc="-155" dirty="0"/>
              <a:t> </a:t>
            </a:r>
            <a:r>
              <a:rPr spc="-65" dirty="0"/>
              <a:t>para</a:t>
            </a:r>
            <a:r>
              <a:rPr spc="-150" dirty="0"/>
              <a:t> </a:t>
            </a:r>
            <a:r>
              <a:rPr dirty="0"/>
              <a:t>o</a:t>
            </a:r>
            <a:r>
              <a:rPr spc="-155" dirty="0"/>
              <a:t> </a:t>
            </a:r>
            <a:r>
              <a:rPr spc="-50" dirty="0"/>
              <a:t>grande</a:t>
            </a:r>
            <a:r>
              <a:rPr spc="-150" dirty="0"/>
              <a:t> </a:t>
            </a:r>
            <a:r>
              <a:rPr spc="-30" dirty="0"/>
              <a:t>desperdício</a:t>
            </a:r>
            <a:r>
              <a:rPr spc="-150" dirty="0"/>
              <a:t> </a:t>
            </a:r>
            <a:r>
              <a:rPr spc="-35" dirty="0"/>
              <a:t>de </a:t>
            </a:r>
            <a:r>
              <a:rPr spc="-20" dirty="0"/>
              <a:t>papel</a:t>
            </a:r>
            <a:r>
              <a:rPr spc="-140" dirty="0"/>
              <a:t> </a:t>
            </a:r>
            <a:r>
              <a:rPr spc="65" dirty="0"/>
              <a:t>nas</a:t>
            </a:r>
            <a:r>
              <a:rPr spc="-140" dirty="0"/>
              <a:t> </a:t>
            </a:r>
            <a:r>
              <a:rPr spc="50" dirty="0"/>
              <a:t>escolas.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 dirty="0"/>
          </a:p>
          <a:p>
            <a:pPr marL="12700" marR="5080">
              <a:lnSpc>
                <a:spcPct val="116700"/>
              </a:lnSpc>
            </a:pPr>
            <a:r>
              <a:rPr sz="3000" spc="-35" dirty="0"/>
              <a:t>Para</a:t>
            </a:r>
            <a:r>
              <a:rPr sz="3000" spc="-75" dirty="0"/>
              <a:t> </a:t>
            </a:r>
            <a:r>
              <a:rPr sz="3000" spc="114" dirty="0"/>
              <a:t>isso</a:t>
            </a:r>
            <a:r>
              <a:rPr sz="3000" spc="-75" dirty="0"/>
              <a:t> </a:t>
            </a:r>
            <a:r>
              <a:rPr sz="3000" dirty="0"/>
              <a:t>foi</a:t>
            </a:r>
            <a:r>
              <a:rPr sz="3000" spc="-70" dirty="0"/>
              <a:t> </a:t>
            </a:r>
            <a:r>
              <a:rPr sz="3000" spc="-45" dirty="0"/>
              <a:t>criado</a:t>
            </a:r>
            <a:r>
              <a:rPr sz="3000" spc="-75" dirty="0"/>
              <a:t> </a:t>
            </a:r>
            <a:r>
              <a:rPr sz="3000" dirty="0"/>
              <a:t>a</a:t>
            </a:r>
            <a:r>
              <a:rPr sz="3000" spc="-75" dirty="0"/>
              <a:t> </a:t>
            </a:r>
            <a:r>
              <a:rPr sz="3000" spc="-10" dirty="0"/>
              <a:t>plataforma </a:t>
            </a:r>
            <a:r>
              <a:rPr sz="3000" spc="-254" dirty="0"/>
              <a:t>ESTUDA,</a:t>
            </a:r>
            <a:r>
              <a:rPr sz="3000" spc="-80" dirty="0"/>
              <a:t> </a:t>
            </a:r>
            <a:r>
              <a:rPr sz="3000" dirty="0"/>
              <a:t>a</a:t>
            </a:r>
            <a:r>
              <a:rPr sz="3000" spc="-90" dirty="0"/>
              <a:t> </a:t>
            </a:r>
            <a:r>
              <a:rPr sz="3000" spc="-30" dirty="0"/>
              <a:t>secretaria</a:t>
            </a:r>
            <a:r>
              <a:rPr sz="3000" spc="-85" dirty="0"/>
              <a:t> </a:t>
            </a:r>
            <a:r>
              <a:rPr sz="3000" dirty="0"/>
              <a:t>da</a:t>
            </a:r>
            <a:r>
              <a:rPr sz="3000" spc="-80" dirty="0"/>
              <a:t> </a:t>
            </a:r>
            <a:r>
              <a:rPr sz="3000" spc="-10" dirty="0"/>
              <a:t>educação </a:t>
            </a:r>
            <a:r>
              <a:rPr sz="3000" dirty="0"/>
              <a:t>consegue</a:t>
            </a:r>
            <a:r>
              <a:rPr sz="3000" spc="-55" dirty="0"/>
              <a:t> </a:t>
            </a:r>
            <a:r>
              <a:rPr sz="3000" spc="130" dirty="0"/>
              <a:t>se</a:t>
            </a:r>
            <a:r>
              <a:rPr sz="3000" spc="-50" dirty="0"/>
              <a:t> </a:t>
            </a:r>
            <a:r>
              <a:rPr sz="3000" spc="-55" dirty="0"/>
              <a:t>comunicar</a:t>
            </a:r>
            <a:r>
              <a:rPr sz="3000" spc="-50" dirty="0"/>
              <a:t> </a:t>
            </a:r>
            <a:r>
              <a:rPr sz="3000" spc="-70" dirty="0"/>
              <a:t>com</a:t>
            </a:r>
            <a:r>
              <a:rPr sz="3000" spc="-50" dirty="0"/>
              <a:t> </a:t>
            </a:r>
            <a:r>
              <a:rPr sz="3000" dirty="0"/>
              <a:t>a</a:t>
            </a:r>
            <a:r>
              <a:rPr sz="3000" spc="-50" dirty="0"/>
              <a:t> </a:t>
            </a:r>
            <a:r>
              <a:rPr sz="3000" spc="-10" dirty="0"/>
              <a:t>escola, </a:t>
            </a:r>
            <a:r>
              <a:rPr sz="3000" spc="-70" dirty="0"/>
              <a:t>com</a:t>
            </a:r>
            <a:r>
              <a:rPr sz="3000" spc="-65" dirty="0"/>
              <a:t> </a:t>
            </a:r>
            <a:r>
              <a:rPr sz="3000" dirty="0"/>
              <a:t>alunos</a:t>
            </a:r>
            <a:r>
              <a:rPr sz="3000" spc="-60" dirty="0"/>
              <a:t> </a:t>
            </a:r>
            <a:r>
              <a:rPr sz="3000" dirty="0"/>
              <a:t>e</a:t>
            </a:r>
            <a:r>
              <a:rPr sz="3000" spc="-60" dirty="0"/>
              <a:t> </a:t>
            </a:r>
            <a:r>
              <a:rPr sz="3000" dirty="0"/>
              <a:t>professores</a:t>
            </a:r>
            <a:r>
              <a:rPr sz="3000" spc="-60" dirty="0"/>
              <a:t> </a:t>
            </a:r>
            <a:r>
              <a:rPr sz="3000" spc="-10" dirty="0"/>
              <a:t>através</a:t>
            </a:r>
            <a:r>
              <a:rPr sz="3000" spc="-60" dirty="0"/>
              <a:t> </a:t>
            </a:r>
            <a:r>
              <a:rPr sz="3000" spc="-10" dirty="0"/>
              <a:t>do</a:t>
            </a:r>
            <a:r>
              <a:rPr sz="3000" spc="-60" dirty="0"/>
              <a:t> </a:t>
            </a:r>
            <a:r>
              <a:rPr sz="3000" spc="-25" dirty="0"/>
              <a:t>uso </a:t>
            </a:r>
            <a:r>
              <a:rPr sz="3000" dirty="0"/>
              <a:t>da</a:t>
            </a:r>
            <a:r>
              <a:rPr sz="3000" spc="-60" dirty="0"/>
              <a:t> </a:t>
            </a:r>
            <a:r>
              <a:rPr sz="3000" spc="-100" dirty="0"/>
              <a:t>internet,</a:t>
            </a:r>
            <a:r>
              <a:rPr sz="3000" spc="-60" dirty="0"/>
              <a:t> </a:t>
            </a:r>
            <a:r>
              <a:rPr sz="3000" dirty="0"/>
              <a:t>assim,</a:t>
            </a:r>
            <a:r>
              <a:rPr sz="3000" spc="-60" dirty="0"/>
              <a:t> </a:t>
            </a:r>
            <a:r>
              <a:rPr sz="3000" dirty="0"/>
              <a:t>existe</a:t>
            </a:r>
            <a:r>
              <a:rPr sz="3000" spc="-60" dirty="0"/>
              <a:t> </a:t>
            </a:r>
            <a:r>
              <a:rPr sz="3000" spc="-90" dirty="0"/>
              <a:t>uma</a:t>
            </a:r>
            <a:r>
              <a:rPr sz="3000" spc="-60" dirty="0"/>
              <a:t> </a:t>
            </a:r>
            <a:r>
              <a:rPr sz="3000" spc="-10" dirty="0"/>
              <a:t>redução do</a:t>
            </a:r>
            <a:r>
              <a:rPr sz="3000" spc="-155" dirty="0"/>
              <a:t> </a:t>
            </a:r>
            <a:r>
              <a:rPr sz="3000" dirty="0"/>
              <a:t>papel</a:t>
            </a:r>
            <a:r>
              <a:rPr sz="3000" spc="-155" dirty="0"/>
              <a:t> </a:t>
            </a:r>
            <a:r>
              <a:rPr sz="3000" dirty="0"/>
              <a:t>e</a:t>
            </a:r>
            <a:r>
              <a:rPr sz="3000" spc="-155" dirty="0"/>
              <a:t> </a:t>
            </a:r>
            <a:r>
              <a:rPr sz="3000" spc="-45" dirty="0"/>
              <a:t>consequentemente</a:t>
            </a:r>
            <a:r>
              <a:rPr sz="3000" spc="-155" dirty="0"/>
              <a:t> </a:t>
            </a:r>
            <a:r>
              <a:rPr sz="3000" spc="-25" dirty="0"/>
              <a:t>um </a:t>
            </a:r>
            <a:r>
              <a:rPr sz="3000" spc="-75" dirty="0"/>
              <a:t>impacto</a:t>
            </a:r>
            <a:r>
              <a:rPr sz="3000" spc="-120" dirty="0"/>
              <a:t> </a:t>
            </a:r>
            <a:r>
              <a:rPr sz="3000" spc="-10" dirty="0"/>
              <a:t>positivo</a:t>
            </a:r>
            <a:r>
              <a:rPr sz="3000" spc="-114" dirty="0"/>
              <a:t> </a:t>
            </a:r>
            <a:r>
              <a:rPr sz="3000" dirty="0"/>
              <a:t>ao</a:t>
            </a:r>
            <a:r>
              <a:rPr sz="3000" spc="-114" dirty="0"/>
              <a:t> </a:t>
            </a:r>
            <a:r>
              <a:rPr sz="3000" spc="-85" dirty="0"/>
              <a:t>meio</a:t>
            </a:r>
            <a:r>
              <a:rPr sz="3000" spc="-120" dirty="0"/>
              <a:t> </a:t>
            </a:r>
            <a:r>
              <a:rPr sz="3000" spc="-10" dirty="0"/>
              <a:t>ambiente.</a:t>
            </a:r>
            <a:endParaRPr sz="300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8550" y="5497379"/>
            <a:ext cx="206642" cy="20664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18016" y="3772886"/>
            <a:ext cx="6660515" cy="501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79955">
              <a:lnSpc>
                <a:spcPct val="115500"/>
              </a:lnSpc>
              <a:spcBef>
                <a:spcPts val="100"/>
              </a:spcBef>
            </a:pPr>
            <a:r>
              <a:rPr sz="3300" b="1" spc="-640" dirty="0">
                <a:solidFill>
                  <a:srgbClr val="090909"/>
                </a:solidFill>
                <a:latin typeface="Gill Sans MT"/>
                <a:cs typeface="Gill Sans MT"/>
              </a:rPr>
              <a:t>O</a:t>
            </a:r>
            <a:r>
              <a:rPr lang="pt-BR" sz="3300" b="1" spc="-100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3300" b="1" spc="-125" dirty="0">
                <a:solidFill>
                  <a:srgbClr val="090909"/>
                </a:solidFill>
                <a:latin typeface="Gill Sans MT"/>
                <a:cs typeface="Gill Sans MT"/>
              </a:rPr>
              <a:t>material</a:t>
            </a:r>
            <a:r>
              <a:rPr sz="3300" b="1" spc="-105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3300" b="1" spc="-35" dirty="0">
                <a:solidFill>
                  <a:srgbClr val="090909"/>
                </a:solidFill>
                <a:latin typeface="Gill Sans MT"/>
                <a:cs typeface="Gill Sans MT"/>
              </a:rPr>
              <a:t>impresso</a:t>
            </a:r>
            <a:r>
              <a:rPr sz="3300" b="1" spc="-125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3300" b="1" spc="-50" dirty="0">
                <a:solidFill>
                  <a:srgbClr val="090909"/>
                </a:solidFill>
                <a:latin typeface="Gill Sans MT"/>
                <a:cs typeface="Gill Sans MT"/>
              </a:rPr>
              <a:t>é </a:t>
            </a:r>
            <a:r>
              <a:rPr sz="3300" b="1" spc="-105" dirty="0">
                <a:solidFill>
                  <a:srgbClr val="090909"/>
                </a:solidFill>
                <a:latin typeface="Gill Sans MT"/>
                <a:cs typeface="Gill Sans MT"/>
              </a:rPr>
              <a:t>reduzido</a:t>
            </a:r>
            <a:r>
              <a:rPr sz="3300" b="1" spc="-80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3300" b="1" spc="-70" dirty="0">
                <a:solidFill>
                  <a:srgbClr val="090909"/>
                </a:solidFill>
                <a:latin typeface="Gill Sans MT"/>
                <a:cs typeface="Gill Sans MT"/>
              </a:rPr>
              <a:t>drasticamente</a:t>
            </a:r>
            <a:endParaRPr sz="3300" dirty="0">
              <a:latin typeface="Gill Sans MT"/>
              <a:cs typeface="Gill Sans MT"/>
            </a:endParaRPr>
          </a:p>
          <a:p>
            <a:pPr marL="92710" marR="190500">
              <a:lnSpc>
                <a:spcPct val="116500"/>
              </a:lnSpc>
              <a:spcBef>
                <a:spcPts val="3015"/>
              </a:spcBef>
            </a:pPr>
            <a:r>
              <a:rPr sz="2950" b="1" spc="-545" dirty="0">
                <a:solidFill>
                  <a:srgbClr val="090909"/>
                </a:solidFill>
                <a:latin typeface="Gill Sans MT"/>
                <a:cs typeface="Gill Sans MT"/>
              </a:rPr>
              <a:t>O</a:t>
            </a:r>
            <a:r>
              <a:rPr sz="2950" b="1" spc="-80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2950" b="1" spc="-30" dirty="0">
                <a:solidFill>
                  <a:srgbClr val="090909"/>
                </a:solidFill>
                <a:latin typeface="Gill Sans MT"/>
                <a:cs typeface="Gill Sans MT"/>
              </a:rPr>
              <a:t>recurso</a:t>
            </a:r>
            <a:r>
              <a:rPr sz="2950" b="1" spc="-145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2950" b="1" spc="-40" dirty="0">
                <a:solidFill>
                  <a:srgbClr val="090909"/>
                </a:solidFill>
                <a:latin typeface="Gill Sans MT"/>
                <a:cs typeface="Gill Sans MT"/>
              </a:rPr>
              <a:t>utilizado</a:t>
            </a:r>
            <a:r>
              <a:rPr sz="2950" b="1" spc="-110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2950" b="1" spc="95" dirty="0">
                <a:solidFill>
                  <a:srgbClr val="090909"/>
                </a:solidFill>
                <a:latin typeface="Gill Sans MT"/>
                <a:cs typeface="Gill Sans MT"/>
              </a:rPr>
              <a:t>nessa</a:t>
            </a:r>
            <a:r>
              <a:rPr sz="2950" b="1" spc="-114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2950" b="1" spc="-10" dirty="0">
                <a:solidFill>
                  <a:srgbClr val="090909"/>
                </a:solidFill>
                <a:latin typeface="Gill Sans MT"/>
                <a:cs typeface="Gill Sans MT"/>
              </a:rPr>
              <a:t>operação </a:t>
            </a:r>
            <a:r>
              <a:rPr sz="2950" b="1" spc="-35" dirty="0">
                <a:solidFill>
                  <a:srgbClr val="090909"/>
                </a:solidFill>
                <a:latin typeface="Gill Sans MT"/>
                <a:cs typeface="Gill Sans MT"/>
              </a:rPr>
              <a:t>pode</a:t>
            </a:r>
            <a:r>
              <a:rPr sz="2950" b="1" spc="-50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2950" b="1" dirty="0">
                <a:solidFill>
                  <a:srgbClr val="090909"/>
                </a:solidFill>
                <a:latin typeface="Gill Sans MT"/>
                <a:cs typeface="Gill Sans MT"/>
              </a:rPr>
              <a:t>ser</a:t>
            </a:r>
            <a:r>
              <a:rPr sz="2950" b="1" spc="-50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2950" b="1" spc="-100" dirty="0">
                <a:solidFill>
                  <a:srgbClr val="090909"/>
                </a:solidFill>
                <a:latin typeface="Gill Sans MT"/>
                <a:cs typeface="Gill Sans MT"/>
              </a:rPr>
              <a:t>revertido</a:t>
            </a:r>
            <a:r>
              <a:rPr sz="2950" b="1" spc="-50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2950" b="1" dirty="0">
                <a:solidFill>
                  <a:srgbClr val="090909"/>
                </a:solidFill>
                <a:latin typeface="Gill Sans MT"/>
                <a:cs typeface="Gill Sans MT"/>
              </a:rPr>
              <a:t>na</a:t>
            </a:r>
            <a:r>
              <a:rPr sz="2950" b="1" spc="-50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2950" b="1" dirty="0">
                <a:solidFill>
                  <a:srgbClr val="090909"/>
                </a:solidFill>
                <a:latin typeface="Gill Sans MT"/>
                <a:cs typeface="Gill Sans MT"/>
              </a:rPr>
              <a:t>aquisição</a:t>
            </a:r>
            <a:r>
              <a:rPr sz="2950" b="1" spc="-50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2950" b="1" spc="-25" dirty="0">
                <a:solidFill>
                  <a:srgbClr val="090909"/>
                </a:solidFill>
                <a:latin typeface="Gill Sans MT"/>
                <a:cs typeface="Gill Sans MT"/>
              </a:rPr>
              <a:t>de </a:t>
            </a:r>
            <a:r>
              <a:rPr sz="2950" b="1" spc="-40" dirty="0">
                <a:solidFill>
                  <a:srgbClr val="090909"/>
                </a:solidFill>
                <a:latin typeface="Gill Sans MT"/>
                <a:cs typeface="Gill Sans MT"/>
              </a:rPr>
              <a:t>equipamentos</a:t>
            </a:r>
            <a:r>
              <a:rPr sz="2950" b="1" spc="-95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2950" b="1" spc="-10" dirty="0">
                <a:solidFill>
                  <a:srgbClr val="090909"/>
                </a:solidFill>
                <a:latin typeface="Gill Sans MT"/>
                <a:cs typeface="Gill Sans MT"/>
              </a:rPr>
              <a:t>eletrônicos </a:t>
            </a:r>
            <a:r>
              <a:rPr sz="2950" b="1" spc="-60" dirty="0">
                <a:solidFill>
                  <a:srgbClr val="090909"/>
                </a:solidFill>
                <a:latin typeface="Gill Sans MT"/>
                <a:cs typeface="Gill Sans MT"/>
              </a:rPr>
              <a:t>(computadores,</a:t>
            </a:r>
            <a:r>
              <a:rPr sz="2950" b="1" spc="-105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2950" b="1" spc="-25" dirty="0">
                <a:solidFill>
                  <a:srgbClr val="090909"/>
                </a:solidFill>
                <a:latin typeface="Gill Sans MT"/>
                <a:cs typeface="Gill Sans MT"/>
              </a:rPr>
              <a:t>tablets,</a:t>
            </a:r>
            <a:r>
              <a:rPr sz="2950" b="1" spc="-105" dirty="0">
                <a:solidFill>
                  <a:srgbClr val="090909"/>
                </a:solidFill>
                <a:latin typeface="Gill Sans MT"/>
                <a:cs typeface="Gill Sans MT"/>
              </a:rPr>
              <a:t> entre</a:t>
            </a:r>
            <a:r>
              <a:rPr sz="2950" b="1" spc="-100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2950" b="1" spc="-30" dirty="0">
                <a:solidFill>
                  <a:srgbClr val="090909"/>
                </a:solidFill>
                <a:latin typeface="Gill Sans MT"/>
                <a:cs typeface="Gill Sans MT"/>
              </a:rPr>
              <a:t>outros)</a:t>
            </a:r>
            <a:endParaRPr sz="2950" dirty="0">
              <a:latin typeface="Gill Sans MT"/>
              <a:cs typeface="Gill Sans MT"/>
            </a:endParaRPr>
          </a:p>
          <a:p>
            <a:pPr marL="128270" marR="5080">
              <a:lnSpc>
                <a:spcPct val="116900"/>
              </a:lnSpc>
              <a:spcBef>
                <a:spcPts val="1950"/>
              </a:spcBef>
            </a:pPr>
            <a:r>
              <a:rPr sz="3100" b="1" spc="-95" dirty="0">
                <a:solidFill>
                  <a:srgbClr val="090909"/>
                </a:solidFill>
                <a:latin typeface="Gill Sans MT"/>
                <a:cs typeface="Gill Sans MT"/>
              </a:rPr>
              <a:t>Fornecimento</a:t>
            </a:r>
            <a:r>
              <a:rPr sz="3100" b="1" spc="-125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3100" b="1" dirty="0">
                <a:solidFill>
                  <a:srgbClr val="090909"/>
                </a:solidFill>
                <a:latin typeface="Gill Sans MT"/>
                <a:cs typeface="Gill Sans MT"/>
              </a:rPr>
              <a:t>de</a:t>
            </a:r>
            <a:r>
              <a:rPr sz="3100" b="1" spc="-150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3100" b="1" spc="-105" dirty="0">
                <a:solidFill>
                  <a:srgbClr val="090909"/>
                </a:solidFill>
                <a:latin typeface="Gill Sans MT"/>
                <a:cs typeface="Gill Sans MT"/>
              </a:rPr>
              <a:t>internet</a:t>
            </a:r>
            <a:r>
              <a:rPr sz="3100" b="1" spc="-110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3100" b="1" dirty="0">
                <a:solidFill>
                  <a:srgbClr val="090909"/>
                </a:solidFill>
                <a:latin typeface="Gill Sans MT"/>
                <a:cs typeface="Gill Sans MT"/>
              </a:rPr>
              <a:t>afim</a:t>
            </a:r>
            <a:r>
              <a:rPr sz="3100" b="1" spc="-125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3100" b="1" spc="-25" dirty="0">
                <a:solidFill>
                  <a:srgbClr val="090909"/>
                </a:solidFill>
                <a:latin typeface="Gill Sans MT"/>
                <a:cs typeface="Gill Sans MT"/>
              </a:rPr>
              <a:t>de </a:t>
            </a:r>
            <a:r>
              <a:rPr sz="3100" b="1" spc="-30" dirty="0">
                <a:solidFill>
                  <a:srgbClr val="090909"/>
                </a:solidFill>
                <a:latin typeface="Gill Sans MT"/>
                <a:cs typeface="Gill Sans MT"/>
              </a:rPr>
              <a:t>viabilizar</a:t>
            </a:r>
            <a:r>
              <a:rPr sz="3100" b="1" spc="-110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3100" b="1" dirty="0">
                <a:solidFill>
                  <a:srgbClr val="090909"/>
                </a:solidFill>
                <a:latin typeface="Gill Sans MT"/>
                <a:cs typeface="Gill Sans MT"/>
              </a:rPr>
              <a:t>a</a:t>
            </a:r>
            <a:r>
              <a:rPr sz="3100" b="1" spc="-105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3100" b="1" spc="-25" dirty="0">
                <a:solidFill>
                  <a:srgbClr val="090909"/>
                </a:solidFill>
                <a:latin typeface="Gill Sans MT"/>
                <a:cs typeface="Gill Sans MT"/>
              </a:rPr>
              <a:t>utilização</a:t>
            </a:r>
            <a:r>
              <a:rPr sz="3100" b="1" spc="-105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3100" b="1" dirty="0">
                <a:solidFill>
                  <a:srgbClr val="090909"/>
                </a:solidFill>
                <a:latin typeface="Gill Sans MT"/>
                <a:cs typeface="Gill Sans MT"/>
              </a:rPr>
              <a:t>da</a:t>
            </a:r>
            <a:r>
              <a:rPr sz="3100" b="1" spc="-105" dirty="0">
                <a:solidFill>
                  <a:srgbClr val="090909"/>
                </a:solidFill>
                <a:latin typeface="Gill Sans MT"/>
                <a:cs typeface="Gill Sans MT"/>
              </a:rPr>
              <a:t> </a:t>
            </a:r>
            <a:r>
              <a:rPr sz="3100" b="1" spc="-55" dirty="0">
                <a:solidFill>
                  <a:srgbClr val="090909"/>
                </a:solidFill>
                <a:latin typeface="Gill Sans MT"/>
                <a:cs typeface="Gill Sans MT"/>
              </a:rPr>
              <a:t>ferramenta.</a:t>
            </a:r>
            <a:endParaRPr sz="3100" dirty="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95928" y="1793233"/>
            <a:ext cx="589534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solidFill>
                  <a:srgbClr val="090909"/>
                </a:solidFill>
              </a:rPr>
              <a:t>Redirecionar </a:t>
            </a:r>
            <a:r>
              <a:rPr sz="5000" spc="-20" dirty="0">
                <a:solidFill>
                  <a:srgbClr val="090909"/>
                </a:solidFill>
              </a:rPr>
              <a:t>recursos</a:t>
            </a:r>
            <a:r>
              <a:rPr sz="5000" spc="-300" dirty="0">
                <a:solidFill>
                  <a:srgbClr val="090909"/>
                </a:solidFill>
              </a:rPr>
              <a:t> </a:t>
            </a:r>
            <a:r>
              <a:rPr sz="5000" spc="-10" dirty="0">
                <a:solidFill>
                  <a:srgbClr val="090909"/>
                </a:solidFill>
              </a:rPr>
              <a:t>financeiros</a:t>
            </a:r>
            <a:endParaRPr sz="5000" dirty="0"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90264" y="1767483"/>
            <a:ext cx="1494358" cy="14732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488988" y="1864004"/>
            <a:ext cx="1275080" cy="1324610"/>
            <a:chOff x="1029563" y="1179474"/>
            <a:chExt cx="1275080" cy="1324610"/>
          </a:xfrm>
        </p:grpSpPr>
        <p:sp>
          <p:nvSpPr>
            <p:cNvPr id="14" name="object 14"/>
            <p:cNvSpPr/>
            <p:nvPr/>
          </p:nvSpPr>
          <p:spPr>
            <a:xfrm>
              <a:off x="1029563" y="1179473"/>
              <a:ext cx="1275080" cy="1324610"/>
            </a:xfrm>
            <a:custGeom>
              <a:avLst/>
              <a:gdLst/>
              <a:ahLst/>
              <a:cxnLst/>
              <a:rect l="l" t="t" r="r" b="b"/>
              <a:pathLst>
                <a:path w="1275080" h="1324610">
                  <a:moveTo>
                    <a:pt x="1132636" y="839304"/>
                  </a:moveTo>
                  <a:lnTo>
                    <a:pt x="1131544" y="836637"/>
                  </a:lnTo>
                  <a:lnTo>
                    <a:pt x="1118273" y="823341"/>
                  </a:lnTo>
                  <a:lnTo>
                    <a:pt x="832332" y="536321"/>
                  </a:lnTo>
                  <a:lnTo>
                    <a:pt x="814908" y="518833"/>
                  </a:lnTo>
                  <a:lnTo>
                    <a:pt x="814908" y="704443"/>
                  </a:lnTo>
                  <a:lnTo>
                    <a:pt x="811682" y="737527"/>
                  </a:lnTo>
                  <a:lnTo>
                    <a:pt x="786853" y="797699"/>
                  </a:lnTo>
                  <a:lnTo>
                    <a:pt x="740321" y="844461"/>
                  </a:lnTo>
                  <a:lnTo>
                    <a:pt x="680440" y="869416"/>
                  </a:lnTo>
                  <a:lnTo>
                    <a:pt x="647534" y="872642"/>
                  </a:lnTo>
                  <a:lnTo>
                    <a:pt x="614616" y="869416"/>
                  </a:lnTo>
                  <a:lnTo>
                    <a:pt x="554697" y="844461"/>
                  </a:lnTo>
                  <a:lnTo>
                    <a:pt x="501980" y="787527"/>
                  </a:lnTo>
                  <a:lnTo>
                    <a:pt x="485673" y="747128"/>
                  </a:lnTo>
                  <a:lnTo>
                    <a:pt x="480237" y="704443"/>
                  </a:lnTo>
                  <a:lnTo>
                    <a:pt x="485673" y="661746"/>
                  </a:lnTo>
                  <a:lnTo>
                    <a:pt x="501980" y="621334"/>
                  </a:lnTo>
                  <a:lnTo>
                    <a:pt x="529183" y="585457"/>
                  </a:lnTo>
                  <a:lnTo>
                    <a:pt x="584517" y="548614"/>
                  </a:lnTo>
                  <a:lnTo>
                    <a:pt x="647534" y="536321"/>
                  </a:lnTo>
                  <a:lnTo>
                    <a:pt x="679513" y="539394"/>
                  </a:lnTo>
                  <a:lnTo>
                    <a:pt x="739635" y="563968"/>
                  </a:lnTo>
                  <a:lnTo>
                    <a:pt x="786853" y="611149"/>
                  </a:lnTo>
                  <a:lnTo>
                    <a:pt x="811682" y="671372"/>
                  </a:lnTo>
                  <a:lnTo>
                    <a:pt x="814908" y="704443"/>
                  </a:lnTo>
                  <a:lnTo>
                    <a:pt x="814908" y="518833"/>
                  </a:lnTo>
                  <a:lnTo>
                    <a:pt x="503936" y="206679"/>
                  </a:lnTo>
                  <a:lnTo>
                    <a:pt x="483476" y="186131"/>
                  </a:lnTo>
                  <a:lnTo>
                    <a:pt x="476872" y="186131"/>
                  </a:lnTo>
                  <a:lnTo>
                    <a:pt x="433209" y="206679"/>
                  </a:lnTo>
                  <a:lnTo>
                    <a:pt x="422198" y="205613"/>
                  </a:lnTo>
                  <a:lnTo>
                    <a:pt x="411772" y="202438"/>
                  </a:lnTo>
                  <a:lnTo>
                    <a:pt x="402170" y="197281"/>
                  </a:lnTo>
                  <a:lnTo>
                    <a:pt x="393636" y="190220"/>
                  </a:lnTo>
                  <a:lnTo>
                    <a:pt x="389547" y="186118"/>
                  </a:lnTo>
                  <a:lnTo>
                    <a:pt x="382943" y="186131"/>
                  </a:lnTo>
                  <a:lnTo>
                    <a:pt x="134200" y="435787"/>
                  </a:lnTo>
                  <a:lnTo>
                    <a:pt x="133108" y="438454"/>
                  </a:lnTo>
                  <a:lnTo>
                    <a:pt x="133108" y="444030"/>
                  </a:lnTo>
                  <a:lnTo>
                    <a:pt x="134200" y="446697"/>
                  </a:lnTo>
                  <a:lnTo>
                    <a:pt x="136169" y="448665"/>
                  </a:lnTo>
                  <a:lnTo>
                    <a:pt x="147510" y="465035"/>
                  </a:lnTo>
                  <a:lnTo>
                    <a:pt x="152387" y="483717"/>
                  </a:lnTo>
                  <a:lnTo>
                    <a:pt x="150660" y="502932"/>
                  </a:lnTo>
                  <a:lnTo>
                    <a:pt x="142151" y="520928"/>
                  </a:lnTo>
                  <a:lnTo>
                    <a:pt x="139192" y="525106"/>
                  </a:lnTo>
                  <a:lnTo>
                    <a:pt x="139661" y="530834"/>
                  </a:lnTo>
                  <a:lnTo>
                    <a:pt x="476897" y="869416"/>
                  </a:lnTo>
                  <a:lnTo>
                    <a:pt x="790270" y="1183906"/>
                  </a:lnTo>
                  <a:lnTo>
                    <a:pt x="795921" y="1184363"/>
                  </a:lnTo>
                  <a:lnTo>
                    <a:pt x="800049" y="1181404"/>
                  </a:lnTo>
                  <a:lnTo>
                    <a:pt x="818032" y="1172921"/>
                  </a:lnTo>
                  <a:lnTo>
                    <a:pt x="837209" y="1171194"/>
                  </a:lnTo>
                  <a:lnTo>
                    <a:pt x="855827" y="1176083"/>
                  </a:lnTo>
                  <a:lnTo>
                    <a:pt x="872109" y="1187424"/>
                  </a:lnTo>
                  <a:lnTo>
                    <a:pt x="874141" y="1189456"/>
                  </a:lnTo>
                  <a:lnTo>
                    <a:pt x="876820" y="1190472"/>
                  </a:lnTo>
                  <a:lnTo>
                    <a:pt x="882154" y="1190472"/>
                  </a:lnTo>
                  <a:lnTo>
                    <a:pt x="884821" y="1189443"/>
                  </a:lnTo>
                  <a:lnTo>
                    <a:pt x="903020" y="1171194"/>
                  </a:lnTo>
                  <a:lnTo>
                    <a:pt x="1131531" y="941857"/>
                  </a:lnTo>
                  <a:lnTo>
                    <a:pt x="1132624" y="939190"/>
                  </a:lnTo>
                  <a:lnTo>
                    <a:pt x="1132624" y="933615"/>
                  </a:lnTo>
                  <a:lnTo>
                    <a:pt x="1131531" y="930935"/>
                  </a:lnTo>
                  <a:lnTo>
                    <a:pt x="1129563" y="928979"/>
                  </a:lnTo>
                  <a:lnTo>
                    <a:pt x="1117295" y="910412"/>
                  </a:lnTo>
                  <a:lnTo>
                    <a:pt x="1113218" y="889254"/>
                  </a:lnTo>
                  <a:lnTo>
                    <a:pt x="1116418" y="872642"/>
                  </a:lnTo>
                  <a:lnTo>
                    <a:pt x="1117295" y="868108"/>
                  </a:lnTo>
                  <a:lnTo>
                    <a:pt x="1129563" y="849528"/>
                  </a:lnTo>
                  <a:lnTo>
                    <a:pt x="1131544" y="847559"/>
                  </a:lnTo>
                  <a:lnTo>
                    <a:pt x="1132636" y="844880"/>
                  </a:lnTo>
                  <a:lnTo>
                    <a:pt x="1132636" y="839304"/>
                  </a:lnTo>
                  <a:close/>
                </a:path>
                <a:path w="1275080" h="1324610">
                  <a:moveTo>
                    <a:pt x="1274978" y="197129"/>
                  </a:moveTo>
                  <a:lnTo>
                    <a:pt x="1274635" y="194259"/>
                  </a:lnTo>
                  <a:lnTo>
                    <a:pt x="1271879" y="189420"/>
                  </a:lnTo>
                  <a:lnTo>
                    <a:pt x="1269606" y="187629"/>
                  </a:lnTo>
                  <a:lnTo>
                    <a:pt x="1251331" y="182587"/>
                  </a:lnTo>
                  <a:lnTo>
                    <a:pt x="1251331" y="204343"/>
                  </a:lnTo>
                  <a:lnTo>
                    <a:pt x="1109814" y="720496"/>
                  </a:lnTo>
                  <a:lnTo>
                    <a:pt x="1077468" y="687997"/>
                  </a:lnTo>
                  <a:lnTo>
                    <a:pt x="1123746" y="519239"/>
                  </a:lnTo>
                  <a:lnTo>
                    <a:pt x="1184300" y="298437"/>
                  </a:lnTo>
                  <a:lnTo>
                    <a:pt x="1183944" y="295579"/>
                  </a:lnTo>
                  <a:lnTo>
                    <a:pt x="1181201" y="290741"/>
                  </a:lnTo>
                  <a:lnTo>
                    <a:pt x="1178915" y="288950"/>
                  </a:lnTo>
                  <a:lnTo>
                    <a:pt x="1176261" y="288213"/>
                  </a:lnTo>
                  <a:lnTo>
                    <a:pt x="1167003" y="284657"/>
                  </a:lnTo>
                  <a:lnTo>
                    <a:pt x="1141869" y="255409"/>
                  </a:lnTo>
                  <a:lnTo>
                    <a:pt x="1139456" y="236054"/>
                  </a:lnTo>
                  <a:lnTo>
                    <a:pt x="1141145" y="226275"/>
                  </a:lnTo>
                  <a:lnTo>
                    <a:pt x="1141869" y="223583"/>
                  </a:lnTo>
                  <a:lnTo>
                    <a:pt x="1141526" y="220713"/>
                  </a:lnTo>
                  <a:lnTo>
                    <a:pt x="1138783" y="215861"/>
                  </a:lnTo>
                  <a:lnTo>
                    <a:pt x="1136510" y="214096"/>
                  </a:lnTo>
                  <a:lnTo>
                    <a:pt x="909370" y="151269"/>
                  </a:lnTo>
                  <a:lnTo>
                    <a:pt x="909370" y="519239"/>
                  </a:lnTo>
                  <a:lnTo>
                    <a:pt x="847598" y="457212"/>
                  </a:lnTo>
                  <a:lnTo>
                    <a:pt x="755510" y="142367"/>
                  </a:lnTo>
                  <a:lnTo>
                    <a:pt x="755408" y="141986"/>
                  </a:lnTo>
                  <a:lnTo>
                    <a:pt x="749642" y="138823"/>
                  </a:lnTo>
                  <a:lnTo>
                    <a:pt x="744080" y="140423"/>
                  </a:lnTo>
                  <a:lnTo>
                    <a:pt x="733907" y="142367"/>
                  </a:lnTo>
                  <a:lnTo>
                    <a:pt x="723722" y="142278"/>
                  </a:lnTo>
                  <a:lnTo>
                    <a:pt x="713752" y="140182"/>
                  </a:lnTo>
                  <a:lnTo>
                    <a:pt x="708596" y="137972"/>
                  </a:lnTo>
                  <a:lnTo>
                    <a:pt x="704227" y="136105"/>
                  </a:lnTo>
                  <a:lnTo>
                    <a:pt x="679107" y="104825"/>
                  </a:lnTo>
                  <a:lnTo>
                    <a:pt x="678332" y="102158"/>
                  </a:lnTo>
                  <a:lnTo>
                    <a:pt x="676529" y="99898"/>
                  </a:lnTo>
                  <a:lnTo>
                    <a:pt x="671664" y="97218"/>
                  </a:lnTo>
                  <a:lnTo>
                    <a:pt x="668782" y="96901"/>
                  </a:lnTo>
                  <a:lnTo>
                    <a:pt x="529488" y="137972"/>
                  </a:lnTo>
                  <a:lnTo>
                    <a:pt x="495731" y="104051"/>
                  </a:lnTo>
                  <a:lnTo>
                    <a:pt x="553135" y="87134"/>
                  </a:lnTo>
                  <a:lnTo>
                    <a:pt x="764895" y="24739"/>
                  </a:lnTo>
                  <a:lnTo>
                    <a:pt x="909370" y="519239"/>
                  </a:lnTo>
                  <a:lnTo>
                    <a:pt x="909370" y="151269"/>
                  </a:lnTo>
                  <a:lnTo>
                    <a:pt x="855091" y="136245"/>
                  </a:lnTo>
                  <a:lnTo>
                    <a:pt x="826465" y="128346"/>
                  </a:lnTo>
                  <a:lnTo>
                    <a:pt x="821156" y="131241"/>
                  </a:lnTo>
                  <a:lnTo>
                    <a:pt x="819264" y="136245"/>
                  </a:lnTo>
                  <a:lnTo>
                    <a:pt x="802970" y="80467"/>
                  </a:lnTo>
                  <a:lnTo>
                    <a:pt x="1251331" y="204343"/>
                  </a:lnTo>
                  <a:lnTo>
                    <a:pt x="1251331" y="182587"/>
                  </a:lnTo>
                  <a:lnTo>
                    <a:pt x="881735" y="80467"/>
                  </a:lnTo>
                  <a:lnTo>
                    <a:pt x="796061" y="56794"/>
                  </a:lnTo>
                  <a:lnTo>
                    <a:pt x="786676" y="24739"/>
                  </a:lnTo>
                  <a:lnTo>
                    <a:pt x="780389" y="3200"/>
                  </a:lnTo>
                  <a:lnTo>
                    <a:pt x="774611" y="0"/>
                  </a:lnTo>
                  <a:lnTo>
                    <a:pt x="478891" y="87134"/>
                  </a:lnTo>
                  <a:lnTo>
                    <a:pt x="462813" y="70980"/>
                  </a:lnTo>
                  <a:lnTo>
                    <a:pt x="436562" y="44589"/>
                  </a:lnTo>
                  <a:lnTo>
                    <a:pt x="429958" y="44589"/>
                  </a:lnTo>
                  <a:lnTo>
                    <a:pt x="349859" y="125082"/>
                  </a:lnTo>
                  <a:lnTo>
                    <a:pt x="318884" y="134200"/>
                  </a:lnTo>
                  <a:lnTo>
                    <a:pt x="318884" y="156083"/>
                  </a:lnTo>
                  <a:lnTo>
                    <a:pt x="254571" y="220662"/>
                  </a:lnTo>
                  <a:lnTo>
                    <a:pt x="242290" y="178638"/>
                  </a:lnTo>
                  <a:lnTo>
                    <a:pt x="318884" y="156083"/>
                  </a:lnTo>
                  <a:lnTo>
                    <a:pt x="318884" y="134200"/>
                  </a:lnTo>
                  <a:lnTo>
                    <a:pt x="223723" y="162204"/>
                  </a:lnTo>
                  <a:lnTo>
                    <a:pt x="221488" y="164020"/>
                  </a:lnTo>
                  <a:lnTo>
                    <a:pt x="218821" y="168897"/>
                  </a:lnTo>
                  <a:lnTo>
                    <a:pt x="218516" y="171780"/>
                  </a:lnTo>
                  <a:lnTo>
                    <a:pt x="237705" y="237566"/>
                  </a:lnTo>
                  <a:lnTo>
                    <a:pt x="1092" y="475157"/>
                  </a:lnTo>
                  <a:lnTo>
                    <a:pt x="0" y="477824"/>
                  </a:lnTo>
                  <a:lnTo>
                    <a:pt x="0" y="483412"/>
                  </a:lnTo>
                  <a:lnTo>
                    <a:pt x="1092" y="486079"/>
                  </a:lnTo>
                  <a:lnTo>
                    <a:pt x="438632" y="925283"/>
                  </a:lnTo>
                  <a:lnTo>
                    <a:pt x="533146" y="1248422"/>
                  </a:lnTo>
                  <a:lnTo>
                    <a:pt x="537298" y="1251394"/>
                  </a:lnTo>
                  <a:lnTo>
                    <a:pt x="542798" y="1251394"/>
                  </a:lnTo>
                  <a:lnTo>
                    <a:pt x="543788" y="1251254"/>
                  </a:lnTo>
                  <a:lnTo>
                    <a:pt x="623138" y="1227836"/>
                  </a:lnTo>
                  <a:lnTo>
                    <a:pt x="713486" y="1201178"/>
                  </a:lnTo>
                  <a:lnTo>
                    <a:pt x="834961" y="1323124"/>
                  </a:lnTo>
                  <a:lnTo>
                    <a:pt x="837628" y="1324152"/>
                  </a:lnTo>
                  <a:lnTo>
                    <a:pt x="842987" y="1324152"/>
                  </a:lnTo>
                  <a:lnTo>
                    <a:pt x="845654" y="1323124"/>
                  </a:lnTo>
                  <a:lnTo>
                    <a:pt x="869911" y="1298790"/>
                  </a:lnTo>
                  <a:lnTo>
                    <a:pt x="1272489" y="894727"/>
                  </a:lnTo>
                  <a:lnTo>
                    <a:pt x="1273594" y="892060"/>
                  </a:lnTo>
                  <a:lnTo>
                    <a:pt x="1273594" y="886472"/>
                  </a:lnTo>
                  <a:lnTo>
                    <a:pt x="1272489" y="883793"/>
                  </a:lnTo>
                  <a:lnTo>
                    <a:pt x="1248359" y="859574"/>
                  </a:lnTo>
                  <a:lnTo>
                    <a:pt x="1248359" y="889254"/>
                  </a:lnTo>
                  <a:lnTo>
                    <a:pt x="840308" y="1298790"/>
                  </a:lnTo>
                  <a:lnTo>
                    <a:pt x="743064" y="1201178"/>
                  </a:lnTo>
                  <a:lnTo>
                    <a:pt x="696620" y="1154569"/>
                  </a:lnTo>
                  <a:lnTo>
                    <a:pt x="696620" y="1184249"/>
                  </a:lnTo>
                  <a:lnTo>
                    <a:pt x="548894" y="1227836"/>
                  </a:lnTo>
                  <a:lnTo>
                    <a:pt x="469442" y="956195"/>
                  </a:lnTo>
                  <a:lnTo>
                    <a:pt x="696620" y="1184249"/>
                  </a:lnTo>
                  <a:lnTo>
                    <a:pt x="696620" y="1154569"/>
                  </a:lnTo>
                  <a:lnTo>
                    <a:pt x="499008" y="956195"/>
                  </a:lnTo>
                  <a:lnTo>
                    <a:pt x="25222" y="480618"/>
                  </a:lnTo>
                  <a:lnTo>
                    <a:pt x="284137" y="220662"/>
                  </a:lnTo>
                  <a:lnTo>
                    <a:pt x="348462" y="156083"/>
                  </a:lnTo>
                  <a:lnTo>
                    <a:pt x="362508" y="141986"/>
                  </a:lnTo>
                  <a:lnTo>
                    <a:pt x="433273" y="70980"/>
                  </a:lnTo>
                  <a:lnTo>
                    <a:pt x="519163" y="157302"/>
                  </a:lnTo>
                  <a:lnTo>
                    <a:pt x="519303" y="157327"/>
                  </a:lnTo>
                  <a:lnTo>
                    <a:pt x="1248359" y="889254"/>
                  </a:lnTo>
                  <a:lnTo>
                    <a:pt x="1248359" y="859574"/>
                  </a:lnTo>
                  <a:lnTo>
                    <a:pt x="1126794" y="737539"/>
                  </a:lnTo>
                  <a:lnTo>
                    <a:pt x="1131455" y="720496"/>
                  </a:lnTo>
                  <a:lnTo>
                    <a:pt x="1274978" y="1971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0205" y="1796567"/>
              <a:ext cx="173863" cy="17367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804255" y="2110383"/>
            <a:ext cx="48272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60" dirty="0">
                <a:solidFill>
                  <a:srgbClr val="FFFFFF"/>
                </a:solidFill>
                <a:latin typeface="Gill Sans MT"/>
                <a:cs typeface="Gill Sans MT"/>
              </a:rPr>
              <a:t>Sustentabilidade</a:t>
            </a:r>
            <a:endParaRPr sz="5000" dirty="0">
              <a:latin typeface="Gill Sans MT"/>
              <a:cs typeface="Gill Sans MT"/>
            </a:endParaRPr>
          </a:p>
        </p:txBody>
      </p:sp>
      <p:pic>
        <p:nvPicPr>
          <p:cNvPr id="17" name="object 7">
            <a:extLst>
              <a:ext uri="{FF2B5EF4-FFF2-40B4-BE49-F238E27FC236}">
                <a16:creationId xmlns:a16="http://schemas.microsoft.com/office/drawing/2014/main" id="{1EA92718-7DF9-A5BC-4B20-C327DE3CF41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8550" y="3980963"/>
            <a:ext cx="206642" cy="206641"/>
          </a:xfrm>
          <a:prstGeom prst="rect">
            <a:avLst/>
          </a:prstGeom>
        </p:spPr>
      </p:pic>
      <p:pic>
        <p:nvPicPr>
          <p:cNvPr id="18" name="object 7">
            <a:extLst>
              <a:ext uri="{FF2B5EF4-FFF2-40B4-BE49-F238E27FC236}">
                <a16:creationId xmlns:a16="http://schemas.microsoft.com/office/drawing/2014/main" id="{7B0BB0C5-7301-739D-72F2-924BECFA93A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8353" y="7886700"/>
            <a:ext cx="206642" cy="2066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462" y="739144"/>
            <a:ext cx="17011648" cy="9334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4366" y="0"/>
            <a:ext cx="943784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415" dirty="0">
                <a:latin typeface="Arial Black"/>
                <a:cs typeface="Arial Black"/>
              </a:rPr>
              <a:t>DIAGRAMA</a:t>
            </a:r>
            <a:r>
              <a:rPr sz="5200" b="0" spc="-375" dirty="0">
                <a:latin typeface="Arial Black"/>
                <a:cs typeface="Arial Black"/>
              </a:rPr>
              <a:t> </a:t>
            </a:r>
            <a:r>
              <a:rPr sz="5200" b="0" spc="-540" dirty="0">
                <a:latin typeface="Arial Black"/>
                <a:cs typeface="Arial Black"/>
              </a:rPr>
              <a:t>DE</a:t>
            </a:r>
            <a:r>
              <a:rPr lang="pt-BR" sz="5200" b="0" spc="-540" dirty="0">
                <a:latin typeface="Arial Black"/>
                <a:cs typeface="Arial Black"/>
              </a:rPr>
              <a:t> CASO DE</a:t>
            </a:r>
            <a:r>
              <a:rPr sz="5200" b="0" spc="-370" dirty="0">
                <a:latin typeface="Arial Black"/>
                <a:cs typeface="Arial Black"/>
              </a:rPr>
              <a:t> </a:t>
            </a:r>
            <a:r>
              <a:rPr sz="5200" b="0" spc="-550" dirty="0">
                <a:latin typeface="Arial Black"/>
                <a:cs typeface="Arial Black"/>
              </a:rPr>
              <a:t>USO</a:t>
            </a:r>
            <a:endParaRPr sz="5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626</Words>
  <Application>Microsoft Office PowerPoint</Application>
  <PresentationFormat>Personalizar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Gill Sans MT</vt:lpstr>
      <vt:lpstr>Office Theme</vt:lpstr>
      <vt:lpstr>PROJETO INTERDISCIPLINAR</vt:lpstr>
      <vt:lpstr>Apresentação do PowerPoint</vt:lpstr>
      <vt:lpstr>Engenharia de Software I</vt:lpstr>
      <vt:lpstr>Tema principal do web software:</vt:lpstr>
      <vt:lpstr>Sobre a ESTUDA:</vt:lpstr>
      <vt:lpstr>OBJETIVOS</vt:lpstr>
      <vt:lpstr>INTERNET NAS ESCOLAS.</vt:lpstr>
      <vt:lpstr>Redirecionar recursos financeiros</vt:lpstr>
      <vt:lpstr>DIAGRAMA DE CASO DE USO</vt:lpstr>
      <vt:lpstr>DIAGRAMA DE ATIVIDADE</vt:lpstr>
      <vt:lpstr>Detentora dos Direitos da Plataforma (Secretaria da Educação)</vt:lpstr>
      <vt:lpstr>Logo da plataforma:</vt:lpstr>
      <vt:lpstr>A tecnologia nunca vai substituir ótimos professores, mas, nas mãos de ótimos professores, ela é transformadora.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SOLFTWARE</dc:title>
  <dc:creator>Bianca Borges</dc:creator>
  <cp:keywords>DAFlb25jBHw,BAEoIYJqkko</cp:keywords>
  <cp:lastModifiedBy>leandro rodrigues</cp:lastModifiedBy>
  <cp:revision>6</cp:revision>
  <dcterms:created xsi:type="dcterms:W3CDTF">2023-06-10T22:45:29Z</dcterms:created>
  <dcterms:modified xsi:type="dcterms:W3CDTF">2023-06-12T06:35:22Z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2023-06-10T00:00:00Z</vt:filetime>
  </property>
  <property fmtid="{D5CDD505-2E9C-101B-9397-08002B2CF9AE}" pid="3" name="Creator">
    <vt:lpwstr>Canva</vt:lpwstr>
  </property>
  <property fmtid="{D5CDD505-2E9C-101B-9397-08002B2CF9AE}" pid="4" name="LastSaved">
    <vt:filetime>2023-06-10T00:00:00Z</vt:filetime>
  </property>
  <property fmtid="{D5CDD505-2E9C-101B-9397-08002B2CF9AE}" pid="5" name="Producer">
    <vt:lpwstr>GPL Ghostscript 9.20</vt:lpwstr>
  </property>
</Properties>
</file>