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66676-F8AA-49DF-BEEE-27E8DE788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7F86F3-21C1-4BED-8A55-276A671B6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CB71D8-6329-4E02-A8D0-56B97991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5E9-6AFA-4E88-956E-EFB65779CA2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D19E1F-8039-4E2C-BBC4-CCA71654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D1857-FB8C-414D-AFB0-1051B4AE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6578-C3FB-4140-BABA-8B752D3CB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61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B74E8-2F79-4DB7-A57E-45EB8ABD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1A38A5-AA57-42AC-A8DC-9EC8A8591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559AAE-6C6B-47AD-8B4B-56F273C1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5E9-6AFA-4E88-956E-EFB65779CA2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2037D6-F079-4B36-8673-17A22A75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39FAD4-FD80-4373-B3B6-0DC7FC9F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6578-C3FB-4140-BABA-8B752D3CB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96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2BBAD2-E1B5-43CF-9239-57C08AAB6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7BF4D4-15D8-4F08-BA65-BB5291226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79304-B71B-45D4-BA45-C7DD29B6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5E9-6AFA-4E88-956E-EFB65779CA2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0AD7BA-5ACC-4D4C-AEB1-F99AD5FB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FF69DF-F659-4DCB-8DEA-95EECF87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6578-C3FB-4140-BABA-8B752D3CB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24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D9869-8AC5-4664-8E01-8221DBC2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DF8855-656C-484B-9E9F-49FFA8BD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D7D74F-E72B-4555-8737-573ECB8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5E9-6AFA-4E88-956E-EFB65779CA2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392190-5573-4E77-8969-177D4FC6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ADDC69-7FD8-4B01-BCD6-DDBF1268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6578-C3FB-4140-BABA-8B752D3CB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09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0E6D0-5C42-4B3A-899A-0A9ACB65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A111A3-1823-4792-9D5F-B62AD6BFA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46E74E-9A15-4CEB-8A86-50BFD20F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5E9-6AFA-4E88-956E-EFB65779CA2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08BFB1-3026-4225-B3D1-95BBA592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91F152-F188-461C-8AB3-3FFCD157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6578-C3FB-4140-BABA-8B752D3CB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23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F6A5F-6CB3-4CBF-80C2-CB8A1D28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7B7120-7D19-4D16-A250-5D7F9FE14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23A27D-73B7-49A3-B103-EA05C6698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36A971-508D-422A-B9AC-F1C595B3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5E9-6AFA-4E88-956E-EFB65779CA2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43C95A-C763-42A4-9B59-516C4DCA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86A888-B054-4598-9B4D-A306A1A7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6578-C3FB-4140-BABA-8B752D3CB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32B8C-87D0-4775-BCDE-7B089C7F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48A365-DE4C-4928-8F53-5CCB4833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07355D-3A1D-49D4-9A20-552E7C4A3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4791F6-9139-448A-AF30-AE9A806FE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5F550B-A6B4-4E37-9911-406218931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90EA79-CD7E-4A16-9126-D3AB0E31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5E9-6AFA-4E88-956E-EFB65779CA2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E18512-DEC3-4C2D-8D7E-C0C86957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716B52-7AE3-4D04-A20D-4C78FFCE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6578-C3FB-4140-BABA-8B752D3CB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00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1223C-ED53-443F-9AD5-42EF9D5F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A8E2CB-2FA4-4F53-8E5E-107ADA53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5E9-6AFA-4E88-956E-EFB65779CA2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084288-01A7-4EA8-97CC-C12A370D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BDB973-93D1-4F01-BFBC-C5971BED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6578-C3FB-4140-BABA-8B752D3CB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5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BA0E04-59D5-4422-88F6-6A37DEFB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5E9-6AFA-4E88-956E-EFB65779CA2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1053E3-AB73-4F68-8748-3017B14A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D00620-ED06-49D9-8EA3-70CD472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6578-C3FB-4140-BABA-8B752D3CB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04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1F7F1-0C7D-4714-B4EC-C71B40BE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DBE53D-0C30-47CA-8885-1044CBB9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32D3A-85FD-41BE-8B0A-F3C31CFBE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1B88BE-87F6-4AA5-82C1-177CC8FD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5E9-6AFA-4E88-956E-EFB65779CA2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938221-F567-4A10-B78E-244AA016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9CFDA3-5ACB-4C71-96E5-EB7CC672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6578-C3FB-4140-BABA-8B752D3CB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55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B47EA-15CF-49BB-A51F-4032B284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134210-2B2E-4225-A378-A532F543B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56693B-710A-4EBF-94C3-DD329B0F9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EF7AA0-AFE9-4695-A41E-1E581791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B5E9-6AFA-4E88-956E-EFB65779CA2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9A6C7C-4772-478E-B9EA-73A0B0D5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23A01F-45F1-423A-AC2F-1DF35132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6578-C3FB-4140-BABA-8B752D3CB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76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E6901C-B127-44C5-8D54-81BD4BB6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EFB475-A383-4EAA-835D-1050FA901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B4767D-4D2A-427D-B675-D5D56F8DC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4B5E9-6AFA-4E88-956E-EFB65779CA29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10D93E-4ECF-4BCC-90FF-651786945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A9DF0E-419F-4434-8D69-866EDC59E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6578-C3FB-4140-BABA-8B752D3CB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0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-br.reactjs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Netflix" TargetMode="External"/><Relationship Id="rId3" Type="http://schemas.openxmlformats.org/officeDocument/2006/relationships/hyperlink" Target="https://pt.wikipedia.org/wiki/C%C3%B3digo_aberto" TargetMode="External"/><Relationship Id="rId7" Type="http://schemas.openxmlformats.org/officeDocument/2006/relationships/hyperlink" Target="https://pt.wikipedia.org/wiki/Instagra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Facebook" TargetMode="External"/><Relationship Id="rId5" Type="http://schemas.openxmlformats.org/officeDocument/2006/relationships/hyperlink" Target="https://pt.wikipedia.org/wiki/P%C3%A1ginas_web" TargetMode="External"/><Relationship Id="rId10" Type="http://schemas.openxmlformats.org/officeDocument/2006/relationships/hyperlink" Target="https://pt.wikipedia.org/wiki/Walmart" TargetMode="External"/><Relationship Id="rId4" Type="http://schemas.openxmlformats.org/officeDocument/2006/relationships/hyperlink" Target="https://pt.wikipedia.org/wiki/Interface_gr%C3%A1fica_do_utilizador" TargetMode="External"/><Relationship Id="rId9" Type="http://schemas.openxmlformats.org/officeDocument/2006/relationships/hyperlink" Target="https://pt.wikipedia.org/wiki/Airbn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4F45881-1730-49B8-B4F3-27990EC78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439352"/>
            <a:ext cx="5715000" cy="307657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1B72C64-5ED5-4F35-9E0B-01DB86A33C9B}"/>
              </a:ext>
            </a:extLst>
          </p:cNvPr>
          <p:cNvSpPr txBox="1">
            <a:spLocks/>
          </p:cNvSpPr>
          <p:nvPr/>
        </p:nvSpPr>
        <p:spPr>
          <a:xfrm>
            <a:off x="1935480" y="487623"/>
            <a:ext cx="79400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Vamos falar sobre </a:t>
            </a:r>
            <a:r>
              <a:rPr lang="pt-BR" b="1" dirty="0" err="1">
                <a:solidFill>
                  <a:schemeClr val="bg1"/>
                </a:solidFill>
              </a:rPr>
              <a:t>React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js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21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57BA3-B3B9-4AB5-B2C6-F1A43DDA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089" y="822325"/>
            <a:ext cx="4784855" cy="1325563"/>
          </a:xfrm>
        </p:spPr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O que é o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NodeJs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530A70-B9B7-43AA-8274-30542EB2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51" y="159956"/>
            <a:ext cx="1761149" cy="15307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BFC7E35-8BEE-43E5-9BCB-269F3C9116A0}"/>
              </a:ext>
            </a:extLst>
          </p:cNvPr>
          <p:cNvSpPr txBox="1"/>
          <p:nvPr/>
        </p:nvSpPr>
        <p:spPr>
          <a:xfrm>
            <a:off x="1402666" y="2450343"/>
            <a:ext cx="93866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 </a:t>
            </a:r>
            <a:r>
              <a:rPr lang="pt-BR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Node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t-BR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js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é um ambiente de </a:t>
            </a:r>
            <a:r>
              <a:rPr lang="pt-BR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excuções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de aplicações web aberta (HTML, CSS e JS). Ou seja, é uma plataforma em que é possível criar aplicações Javascript sem depender de um browser para a execução.</a:t>
            </a:r>
            <a:b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pt-BR" sz="2400" dirty="0">
                <a:solidFill>
                  <a:srgbClr val="202124"/>
                </a:solidFill>
                <a:latin typeface="arial" panose="020B0604020202020204" pitchFamily="34" charset="0"/>
              </a:rPr>
            </a:br>
            <a:r>
              <a:rPr lang="pt-BR" sz="2400" dirty="0">
                <a:solidFill>
                  <a:srgbClr val="202124"/>
                </a:solidFill>
                <a:latin typeface="arial" panose="020B0604020202020204" pitchFamily="34" charset="0"/>
              </a:rPr>
              <a:t>Nem linguagem, nem framework: Node.js é um </a:t>
            </a:r>
            <a:r>
              <a:rPr lang="pt-BR" sz="2400" dirty="0" err="1">
                <a:solidFill>
                  <a:srgbClr val="202124"/>
                </a:solidFill>
                <a:latin typeface="arial" panose="020B0604020202020204" pitchFamily="34" charset="0"/>
              </a:rPr>
              <a:t>runtime</a:t>
            </a:r>
            <a:r>
              <a:rPr lang="pt-BR" sz="2400" dirty="0">
                <a:solidFill>
                  <a:srgbClr val="202124"/>
                </a:solidFill>
                <a:latin typeface="arial" panose="020B0604020202020204" pitchFamily="34" charset="0"/>
              </a:rPr>
              <a:t> de </a:t>
            </a:r>
            <a:r>
              <a:rPr lang="pt-BR" sz="2400" dirty="0" err="1">
                <a:solidFill>
                  <a:srgbClr val="202124"/>
                </a:solidFill>
                <a:latin typeface="arial" panose="020B0604020202020204" pitchFamily="34" charset="0"/>
              </a:rPr>
              <a:t>JavaScript</a:t>
            </a:r>
            <a:r>
              <a:rPr lang="pt-BR" sz="2400" dirty="0">
                <a:solidFill>
                  <a:srgbClr val="202124"/>
                </a:solidFill>
                <a:latin typeface="arial" panose="020B0604020202020204" pitchFamily="34" charset="0"/>
              </a:rPr>
              <a:t> que leva a renderização e processamento do código </a:t>
            </a:r>
            <a:r>
              <a:rPr lang="pt-BR" sz="2400" dirty="0" err="1">
                <a:solidFill>
                  <a:srgbClr val="202124"/>
                </a:solidFill>
                <a:latin typeface="arial" panose="020B0604020202020204" pitchFamily="34" charset="0"/>
              </a:rPr>
              <a:t>JavaScript</a:t>
            </a:r>
            <a:r>
              <a:rPr lang="pt-BR" sz="2400" dirty="0">
                <a:solidFill>
                  <a:srgbClr val="202124"/>
                </a:solidFill>
                <a:latin typeface="arial" panose="020B0604020202020204" pitchFamily="34" charset="0"/>
              </a:rPr>
              <a:t> para o lado do servidor, desvinculando-o totalmente do browser, possibilitando que você desenvolva aplicações de rede rápidas e estáveis</a:t>
            </a:r>
          </a:p>
        </p:txBody>
      </p:sp>
    </p:spTree>
    <p:extLst>
      <p:ext uri="{BB962C8B-B14F-4D97-AF65-F5344CB8AC3E}">
        <p14:creationId xmlns:p14="http://schemas.microsoft.com/office/powerpoint/2010/main" val="347026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57BA3-B3B9-4AB5-B2C6-F1A43DDA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316" y="365125"/>
            <a:ext cx="6519203" cy="1325563"/>
          </a:xfrm>
        </p:spPr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Instalação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NodeJs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ReactJs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530A70-B9B7-43AA-8274-30542EB2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51" y="159956"/>
            <a:ext cx="1761149" cy="153073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9EA528-0341-4D30-A0D3-B4F3114C39A6}"/>
              </a:ext>
            </a:extLst>
          </p:cNvPr>
          <p:cNvSpPr txBox="1"/>
          <p:nvPr/>
        </p:nvSpPr>
        <p:spPr>
          <a:xfrm>
            <a:off x="2572874" y="3089980"/>
            <a:ext cx="84737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hlinkClick r:id="rId3"/>
              </a:rPr>
              <a:t>https://nodejs.org/</a:t>
            </a:r>
            <a:r>
              <a:rPr lang="pt-BR" sz="3200" dirty="0"/>
              <a:t> (</a:t>
            </a:r>
            <a:r>
              <a:rPr lang="pt-BR" sz="3200" dirty="0" err="1"/>
              <a:t>NodeJs</a:t>
            </a:r>
            <a:r>
              <a:rPr lang="pt-BR" sz="3200" dirty="0"/>
              <a:t>)</a:t>
            </a:r>
            <a:br>
              <a:rPr lang="pt-BR" sz="3200" dirty="0"/>
            </a:br>
            <a:br>
              <a:rPr lang="pt-BR" sz="3200" dirty="0"/>
            </a:br>
            <a:r>
              <a:rPr lang="pt-BR" sz="3200" dirty="0">
                <a:hlinkClick r:id="rId4"/>
              </a:rPr>
              <a:t>https://pt-br.reactjs.org/</a:t>
            </a:r>
            <a:r>
              <a:rPr lang="pt-BR" sz="3200" dirty="0"/>
              <a:t> (Documentação </a:t>
            </a:r>
            <a:r>
              <a:rPr lang="pt-BR" sz="3200" dirty="0" err="1"/>
              <a:t>ReactJs</a:t>
            </a:r>
            <a:r>
              <a:rPr lang="pt-B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96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57BA3-B3B9-4AB5-B2C6-F1A43DDA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316" y="365125"/>
            <a:ext cx="6519203" cy="1325563"/>
          </a:xfrm>
        </p:spPr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O que é o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ReactJS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530A70-B9B7-43AA-8274-30542EB2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51" y="159956"/>
            <a:ext cx="1761149" cy="15307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96D83C8-B548-48EA-B0D2-E12359913E00}"/>
              </a:ext>
            </a:extLst>
          </p:cNvPr>
          <p:cNvSpPr txBox="1"/>
          <p:nvPr/>
        </p:nvSpPr>
        <p:spPr>
          <a:xfrm>
            <a:off x="1165274" y="1690688"/>
            <a:ext cx="9861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effectLst/>
                <a:latin typeface="Arial" panose="020B0604020202020204" pitchFamily="34" charset="0"/>
              </a:rPr>
              <a:t>O </a:t>
            </a:r>
            <a:r>
              <a:rPr lang="pt-BR" sz="2400" i="0" dirty="0" err="1">
                <a:effectLst/>
                <a:latin typeface="Arial" panose="020B0604020202020204" pitchFamily="34" charset="0"/>
              </a:rPr>
              <a:t>React</a:t>
            </a:r>
            <a:r>
              <a:rPr lang="pt-BR" sz="2400" i="0" dirty="0">
                <a:effectLst/>
                <a:latin typeface="Arial" panose="020B0604020202020204" pitchFamily="34" charset="0"/>
              </a:rPr>
              <a:t> (também denominado React.js ou </a:t>
            </a:r>
            <a:r>
              <a:rPr lang="pt-BR" sz="2400" i="0" dirty="0" err="1">
                <a:effectLst/>
                <a:latin typeface="Arial" panose="020B0604020202020204" pitchFamily="34" charset="0"/>
              </a:rPr>
              <a:t>ReactJS</a:t>
            </a:r>
            <a:r>
              <a:rPr lang="pt-BR" sz="2400" i="0" dirty="0">
                <a:effectLst/>
                <a:latin typeface="Arial" panose="020B0604020202020204" pitchFamily="34" charset="0"/>
              </a:rPr>
              <a:t>) é uma biblioteca </a:t>
            </a:r>
            <a:r>
              <a:rPr lang="pt-BR" sz="2400" dirty="0" err="1">
                <a:latin typeface="Arial" panose="020B0604020202020204" pitchFamily="34" charset="0"/>
              </a:rPr>
              <a:t>JavaScript</a:t>
            </a:r>
            <a:r>
              <a:rPr lang="pt-BR" sz="2400" i="0" dirty="0">
                <a:effectLst/>
                <a:latin typeface="Arial" panose="020B0604020202020204" pitchFamily="34" charset="0"/>
              </a:rPr>
              <a:t> de </a:t>
            </a:r>
            <a:r>
              <a:rPr lang="pt-BR" sz="2400" i="0" strike="noStrike" dirty="0">
                <a:effectLst/>
                <a:latin typeface="Arial" panose="020B0604020202020204" pitchFamily="34" charset="0"/>
                <a:hlinkClick r:id="rId3" tooltip="Código aber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 aberto</a:t>
            </a:r>
            <a:r>
              <a:rPr lang="pt-BR" sz="2400" i="0" dirty="0">
                <a:effectLst/>
                <a:latin typeface="Arial" panose="020B0604020202020204" pitchFamily="34" charset="0"/>
              </a:rPr>
              <a:t> com foco em criar </a:t>
            </a:r>
            <a:r>
              <a:rPr lang="pt-BR" sz="2400" i="0" strike="noStrike" dirty="0">
                <a:effectLst/>
                <a:latin typeface="Arial" panose="020B0604020202020204" pitchFamily="34" charset="0"/>
                <a:hlinkClick r:id="rId4" tooltip="Interface gráfica do utilizad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interfaces de usuário</a:t>
            </a:r>
            <a:r>
              <a:rPr lang="pt-BR" sz="2400" i="0" dirty="0">
                <a:effectLst/>
                <a:latin typeface="Arial" panose="020B0604020202020204" pitchFamily="34" charset="0"/>
              </a:rPr>
              <a:t> (</a:t>
            </a:r>
            <a:r>
              <a:rPr lang="pt-BR" sz="2400" i="0" dirty="0" err="1">
                <a:effectLst/>
                <a:latin typeface="Arial" panose="020B0604020202020204" pitchFamily="34" charset="0"/>
              </a:rPr>
              <a:t>frontend</a:t>
            </a:r>
            <a:r>
              <a:rPr lang="pt-BR" sz="2400" i="0" dirty="0">
                <a:effectLst/>
                <a:latin typeface="Arial" panose="020B0604020202020204" pitchFamily="34" charset="0"/>
              </a:rPr>
              <a:t>) em </a:t>
            </a:r>
            <a:r>
              <a:rPr lang="pt-BR" sz="2400" i="0" strike="noStrike" dirty="0">
                <a:effectLst/>
                <a:latin typeface="Arial" panose="020B0604020202020204" pitchFamily="34" charset="0"/>
                <a:hlinkClick r:id="rId5" tooltip="Páginas we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páginas web</a:t>
            </a:r>
            <a:r>
              <a:rPr lang="pt-BR" sz="2400" i="0" dirty="0">
                <a:effectLst/>
                <a:latin typeface="Arial" panose="020B0604020202020204" pitchFamily="34" charset="0"/>
              </a:rPr>
              <a:t>. </a:t>
            </a:r>
            <a:br>
              <a:rPr lang="pt-BR" sz="2400" i="0" dirty="0">
                <a:effectLst/>
                <a:latin typeface="Arial" panose="020B0604020202020204" pitchFamily="34" charset="0"/>
              </a:rPr>
            </a:br>
            <a:br>
              <a:rPr lang="pt-BR" sz="2400" i="0" dirty="0">
                <a:effectLst/>
                <a:latin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</a:rPr>
              <a:t>Surgiu através de uma necessidade dentro do Facebook, para satisfazer demandas de marketing e publicidade dentro da rede social, e se tornou uma tecnologia sólida, utilizada em larga escala.</a:t>
            </a:r>
            <a:br>
              <a:rPr lang="pt-BR" sz="2400" dirty="0">
                <a:latin typeface="Arial" panose="020B0604020202020204" pitchFamily="34" charset="0"/>
              </a:rPr>
            </a:br>
            <a:br>
              <a:rPr lang="pt-BR" sz="2400" dirty="0">
                <a:latin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</a:rPr>
              <a:t> </a:t>
            </a:r>
            <a:r>
              <a:rPr lang="pt-BR" sz="2400" i="0" dirty="0">
                <a:effectLst/>
                <a:latin typeface="Arial" panose="020B0604020202020204" pitchFamily="34" charset="0"/>
              </a:rPr>
              <a:t>É mantido pelo </a:t>
            </a:r>
            <a:r>
              <a:rPr lang="pt-BR" sz="2400" i="0" strike="noStrike" dirty="0">
                <a:effectLst/>
                <a:latin typeface="Arial" panose="020B0604020202020204" pitchFamily="34" charset="0"/>
                <a:hlinkClick r:id="rId6" tooltip="Faceboo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r>
              <a:rPr lang="pt-BR" sz="2400" i="0" dirty="0">
                <a:effectLst/>
                <a:latin typeface="Arial" panose="020B0604020202020204" pitchFamily="34" charset="0"/>
              </a:rPr>
              <a:t>, </a:t>
            </a:r>
            <a:r>
              <a:rPr lang="pt-BR" sz="2400" i="0" strike="noStrike" dirty="0">
                <a:effectLst/>
                <a:latin typeface="Arial" panose="020B0604020202020204" pitchFamily="34" charset="0"/>
                <a:hlinkClick r:id="rId7" tooltip="Instagra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r>
              <a:rPr lang="pt-BR" sz="2400" i="0" dirty="0">
                <a:effectLst/>
                <a:latin typeface="Arial" panose="020B0604020202020204" pitchFamily="34" charset="0"/>
              </a:rPr>
              <a:t>, outras empresas e uma comunidade de desenvolvedores individuais. É utilizado nos sites da </a:t>
            </a:r>
            <a:r>
              <a:rPr lang="pt-BR" sz="2400" i="0" strike="noStrike" dirty="0">
                <a:effectLst/>
                <a:latin typeface="Arial" panose="020B0604020202020204" pitchFamily="34" charset="0"/>
                <a:hlinkClick r:id="rId8" tooltip="Netfli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Netflix</a:t>
            </a:r>
            <a:r>
              <a:rPr lang="pt-BR" sz="2400" i="0" dirty="0">
                <a:effectLst/>
                <a:latin typeface="Arial" panose="020B0604020202020204" pitchFamily="34" charset="0"/>
              </a:rPr>
              <a:t>, </a:t>
            </a:r>
            <a:r>
              <a:rPr lang="pt-BR" sz="2400" i="0" strike="noStrike" dirty="0" err="1">
                <a:effectLst/>
                <a:latin typeface="Arial" panose="020B0604020202020204" pitchFamily="34" charset="0"/>
                <a:hlinkClick r:id="rId9" tooltip="Airbn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Airbnb</a:t>
            </a:r>
            <a:r>
              <a:rPr lang="pt-BR" sz="2400" i="0" dirty="0">
                <a:effectLst/>
                <a:latin typeface="Arial" panose="020B0604020202020204" pitchFamily="34" charset="0"/>
              </a:rPr>
              <a:t>, </a:t>
            </a:r>
            <a:r>
              <a:rPr lang="pt-BR" sz="2400" i="0" dirty="0" err="1">
                <a:effectLst/>
                <a:latin typeface="Arial" panose="020B0604020202020204" pitchFamily="34" charset="0"/>
              </a:rPr>
              <a:t>SeatGeek</a:t>
            </a:r>
            <a:r>
              <a:rPr lang="pt-BR" sz="2400" i="0" dirty="0">
                <a:effectLst/>
                <a:latin typeface="Arial" panose="020B0604020202020204" pitchFamily="34" charset="0"/>
              </a:rPr>
              <a:t>, </a:t>
            </a:r>
            <a:r>
              <a:rPr lang="pt-BR" sz="2400" i="0" dirty="0" err="1">
                <a:effectLst/>
                <a:latin typeface="Arial" panose="020B0604020202020204" pitchFamily="34" charset="0"/>
              </a:rPr>
              <a:t>HelloSign</a:t>
            </a:r>
            <a:r>
              <a:rPr lang="pt-BR" sz="2400" i="0" dirty="0">
                <a:effectLst/>
                <a:latin typeface="Arial" panose="020B0604020202020204" pitchFamily="34" charset="0"/>
              </a:rPr>
              <a:t>, </a:t>
            </a:r>
            <a:r>
              <a:rPr lang="pt-BR" sz="2400" i="0" strike="noStrike" dirty="0">
                <a:effectLst/>
                <a:latin typeface="Arial" panose="020B0604020202020204" pitchFamily="34" charset="0"/>
                <a:hlinkClick r:id="rId10" tooltip="Walmar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Walmart</a:t>
            </a:r>
            <a:r>
              <a:rPr lang="pt-BR" sz="2400" i="0" dirty="0">
                <a:effectLst/>
                <a:latin typeface="Arial" panose="020B0604020202020204" pitchFamily="34" charset="0"/>
              </a:rPr>
              <a:t> e outros. É uma linguagem que atual no Front End.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538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57BA3-B3B9-4AB5-B2C6-F1A43DDA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316" y="365125"/>
            <a:ext cx="6519203" cy="1325563"/>
          </a:xfrm>
        </p:spPr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As versões do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ReactJS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530A70-B9B7-43AA-8274-30542EB2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51" y="159956"/>
            <a:ext cx="1761149" cy="153073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9EA528-0341-4D30-A0D3-B4F3114C39A6}"/>
              </a:ext>
            </a:extLst>
          </p:cNvPr>
          <p:cNvSpPr txBox="1"/>
          <p:nvPr/>
        </p:nvSpPr>
        <p:spPr>
          <a:xfrm>
            <a:off x="253111" y="1899139"/>
            <a:ext cx="12070869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2011</a:t>
            </a:r>
            <a:r>
              <a:rPr lang="pt-BR" sz="2400" dirty="0"/>
              <a:t> – Foi Criada pelo Facebook para auxiliar nas ações de Marketing da empresa;</a:t>
            </a:r>
          </a:p>
          <a:p>
            <a:r>
              <a:rPr lang="pt-BR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2012</a:t>
            </a:r>
            <a:r>
              <a:rPr lang="pt-BR" sz="2400" dirty="0"/>
              <a:t> – Passou a ser utilizada também pelo Instagram;</a:t>
            </a:r>
            <a:br>
              <a:rPr lang="pt-BR" sz="2400" dirty="0"/>
            </a:br>
            <a:r>
              <a:rPr lang="pt-BR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2013</a:t>
            </a:r>
            <a:r>
              <a:rPr lang="pt-BR" sz="2400" dirty="0"/>
              <a:t> – Tornou-se Open </a:t>
            </a:r>
            <a:r>
              <a:rPr lang="pt-BR" sz="2400" dirty="0" err="1"/>
              <a:t>Source</a:t>
            </a:r>
            <a:r>
              <a:rPr lang="pt-BR" sz="2400" dirty="0"/>
              <a:t> (com a necessidade da licença de atribuição ao Facebook);</a:t>
            </a:r>
            <a:br>
              <a:rPr lang="pt-BR" sz="2400" dirty="0"/>
            </a:br>
            <a:r>
              <a:rPr lang="pt-BR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2014</a:t>
            </a:r>
            <a:r>
              <a:rPr lang="pt-BR" sz="2400" dirty="0"/>
              <a:t> -  Começou a ser usada e difundida nas maiores empresas do mercado;</a:t>
            </a:r>
            <a:br>
              <a:rPr lang="pt-BR" sz="2400" dirty="0"/>
            </a:br>
            <a:r>
              <a:rPr lang="pt-BR" sz="2400" dirty="0"/>
              <a:t>(https://github.com/</a:t>
            </a:r>
            <a:r>
              <a:rPr lang="pt-BR" sz="2400" dirty="0" err="1"/>
              <a:t>react</a:t>
            </a:r>
            <a:r>
              <a:rPr lang="pt-BR" sz="2400" dirty="0"/>
              <a:t>-brasil/empresas-que-usam-</a:t>
            </a:r>
            <a:r>
              <a:rPr lang="pt-BR" sz="2400" dirty="0" err="1"/>
              <a:t>react</a:t>
            </a:r>
            <a:r>
              <a:rPr lang="pt-BR" sz="2400" dirty="0"/>
              <a:t>-no-brasil)</a:t>
            </a:r>
            <a:br>
              <a:rPr lang="pt-BR" sz="2400" dirty="0"/>
            </a:br>
            <a:r>
              <a:rPr lang="pt-BR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2015</a:t>
            </a:r>
            <a:r>
              <a:rPr lang="pt-BR" sz="2400" dirty="0"/>
              <a:t> – É lançado o </a:t>
            </a:r>
            <a:r>
              <a:rPr lang="pt-BR" sz="2400" dirty="0" err="1"/>
              <a:t>React</a:t>
            </a:r>
            <a:r>
              <a:rPr lang="pt-BR" sz="2400" dirty="0"/>
              <a:t> </a:t>
            </a:r>
            <a:r>
              <a:rPr lang="pt-BR" sz="2400" dirty="0" err="1"/>
              <a:t>Native</a:t>
            </a:r>
            <a:r>
              <a:rPr lang="pt-BR" sz="2400" dirty="0"/>
              <a:t> (voltado para dispositivos móveis, tanto IOS, quanto Android);</a:t>
            </a:r>
            <a:br>
              <a:rPr lang="pt-BR" sz="2400" dirty="0"/>
            </a:br>
            <a:r>
              <a:rPr lang="pt-BR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2016</a:t>
            </a:r>
            <a:r>
              <a:rPr lang="pt-BR" sz="2400" dirty="0"/>
              <a:t> – Sai a versão 15 do </a:t>
            </a:r>
            <a:r>
              <a:rPr lang="pt-BR" sz="2400" dirty="0" err="1"/>
              <a:t>React</a:t>
            </a:r>
            <a:r>
              <a:rPr lang="pt-BR" sz="2400" dirty="0"/>
              <a:t>;</a:t>
            </a:r>
          </a:p>
          <a:p>
            <a:r>
              <a:rPr lang="pt-BR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2019</a:t>
            </a:r>
            <a:r>
              <a:rPr lang="pt-BR" sz="2400" dirty="0"/>
              <a:t> – É lançada a versão 16.8 com os novos </a:t>
            </a:r>
            <a:r>
              <a:rPr lang="pt-BR" sz="2400" dirty="0" err="1"/>
              <a:t>React</a:t>
            </a:r>
            <a:r>
              <a:rPr lang="pt-BR" sz="2400" dirty="0"/>
              <a:t> </a:t>
            </a:r>
            <a:r>
              <a:rPr lang="pt-BR" sz="2400" dirty="0" err="1"/>
              <a:t>Hooks</a:t>
            </a:r>
            <a:r>
              <a:rPr lang="pt-BR" sz="2400" dirty="0"/>
              <a:t>;</a:t>
            </a:r>
            <a:br>
              <a:rPr lang="pt-BR" sz="2400" dirty="0"/>
            </a:br>
            <a:r>
              <a:rPr lang="pt-BR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2020</a:t>
            </a:r>
            <a:r>
              <a:rPr lang="pt-BR" sz="2400" dirty="0"/>
              <a:t> – O </a:t>
            </a:r>
            <a:r>
              <a:rPr lang="pt-BR" sz="2400" dirty="0" err="1"/>
              <a:t>React</a:t>
            </a:r>
            <a:r>
              <a:rPr lang="pt-BR" sz="2400" dirty="0"/>
              <a:t> 17 é lançado sem novos recursos e com apenas algumas alterações das </a:t>
            </a:r>
            <a:br>
              <a:rPr lang="pt-BR" sz="2400" dirty="0"/>
            </a:br>
            <a:r>
              <a:rPr lang="pt-BR" sz="2400" dirty="0"/>
              <a:t>versões anteriores</a:t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0912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57BA3-B3B9-4AB5-B2C6-F1A43DDA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316" y="365125"/>
            <a:ext cx="6519203" cy="1325563"/>
          </a:xfrm>
        </p:spPr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Porque usar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ReactJS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530A70-B9B7-43AA-8274-30542EB2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51" y="159956"/>
            <a:ext cx="1761149" cy="153073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9EA528-0341-4D30-A0D3-B4F3114C39A6}"/>
              </a:ext>
            </a:extLst>
          </p:cNvPr>
          <p:cNvSpPr txBox="1"/>
          <p:nvPr/>
        </p:nvSpPr>
        <p:spPr>
          <a:xfrm>
            <a:off x="1235855" y="2208627"/>
            <a:ext cx="99331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-  </a:t>
            </a:r>
            <a:r>
              <a:rPr lang="pt-BR" sz="3200" dirty="0"/>
              <a:t>Tecnologia Flexível</a:t>
            </a:r>
          </a:p>
          <a:p>
            <a:pPr marL="342900" indent="-342900">
              <a:buFontTx/>
              <a:buChar char="-"/>
            </a:pPr>
            <a:r>
              <a:rPr lang="pt-BR" sz="3200" dirty="0"/>
              <a:t>Biblioteca</a:t>
            </a:r>
          </a:p>
          <a:p>
            <a:pPr marL="342900" indent="-342900">
              <a:buFontTx/>
              <a:buChar char="-"/>
            </a:pPr>
            <a:r>
              <a:rPr lang="pt-BR" sz="3200" dirty="0"/>
              <a:t>Ecossistema </a:t>
            </a:r>
            <a:r>
              <a:rPr lang="pt-BR" sz="3200" dirty="0" err="1"/>
              <a:t>React</a:t>
            </a:r>
            <a:r>
              <a:rPr lang="pt-BR" sz="3200" dirty="0"/>
              <a:t> (</a:t>
            </a:r>
            <a:r>
              <a:rPr lang="pt-BR" sz="3200" dirty="0" err="1"/>
              <a:t>WebPack</a:t>
            </a:r>
            <a:r>
              <a:rPr lang="pt-BR" sz="3200" dirty="0"/>
              <a:t>, </a:t>
            </a:r>
            <a:r>
              <a:rPr lang="pt-BR" sz="3200" dirty="0" err="1"/>
              <a:t>React</a:t>
            </a:r>
            <a:r>
              <a:rPr lang="pt-BR" sz="3200" dirty="0"/>
              <a:t>, </a:t>
            </a:r>
            <a:r>
              <a:rPr lang="pt-BR" sz="3200" dirty="0" err="1"/>
              <a:t>Redux</a:t>
            </a:r>
            <a:r>
              <a:rPr lang="pt-BR" sz="3200" dirty="0"/>
              <a:t>, </a:t>
            </a:r>
            <a:r>
              <a:rPr lang="pt-BR" sz="3200" dirty="0" err="1"/>
              <a:t>Jest</a:t>
            </a:r>
            <a:r>
              <a:rPr lang="pt-BR" sz="3200" dirty="0"/>
              <a:t>, </a:t>
            </a:r>
            <a:r>
              <a:rPr lang="pt-BR" sz="3200" dirty="0" err="1"/>
              <a:t>Router</a:t>
            </a:r>
            <a:r>
              <a:rPr lang="pt-BR" sz="3200" dirty="0"/>
              <a:t>)</a:t>
            </a:r>
          </a:p>
          <a:p>
            <a:pPr marL="342900" indent="-342900">
              <a:buFontTx/>
              <a:buChar char="-"/>
            </a:pPr>
            <a:r>
              <a:rPr lang="pt-BR" sz="3200" dirty="0"/>
              <a:t>Rápida Evolução (https://github.com/</a:t>
            </a:r>
            <a:r>
              <a:rPr lang="pt-BR" sz="3200" dirty="0" err="1"/>
              <a:t>facebook</a:t>
            </a:r>
            <a:r>
              <a:rPr lang="pt-BR" sz="3200" dirty="0"/>
              <a:t>/</a:t>
            </a:r>
            <a:r>
              <a:rPr lang="pt-BR" sz="3200" dirty="0" err="1"/>
              <a:t>react</a:t>
            </a:r>
            <a:r>
              <a:rPr lang="pt-BR" sz="3200" dirty="0"/>
              <a:t>)</a:t>
            </a:r>
          </a:p>
          <a:p>
            <a:pPr marL="342900" indent="-342900">
              <a:buFontTx/>
              <a:buChar char="-"/>
            </a:pPr>
            <a:r>
              <a:rPr lang="pt-BR" sz="3200" dirty="0"/>
              <a:t>Utiliza comandos em HTML e JAVASCRIPT</a:t>
            </a:r>
          </a:p>
          <a:p>
            <a:pPr marL="342900" indent="-342900">
              <a:buFontTx/>
              <a:buChar char="-"/>
            </a:pPr>
            <a:r>
              <a:rPr lang="pt-BR" sz="3200" dirty="0"/>
              <a:t>Comunidade Forte</a:t>
            </a:r>
          </a:p>
          <a:p>
            <a:pPr marL="342900" indent="-342900">
              <a:buFontTx/>
              <a:buChar char="-"/>
            </a:pPr>
            <a:r>
              <a:rPr lang="pt-BR" sz="3200" dirty="0"/>
              <a:t>Performance (DOM virtual)</a:t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5987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57BA3-B3B9-4AB5-B2C6-F1A43DDA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316" y="365125"/>
            <a:ext cx="6519203" cy="1325563"/>
          </a:xfrm>
        </p:spPr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Porque usar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ReactJS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530A70-B9B7-43AA-8274-30542EB2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51" y="159956"/>
            <a:ext cx="1761149" cy="153073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9EA528-0341-4D30-A0D3-B4F3114C39A6}"/>
              </a:ext>
            </a:extLst>
          </p:cNvPr>
          <p:cNvSpPr txBox="1"/>
          <p:nvPr/>
        </p:nvSpPr>
        <p:spPr>
          <a:xfrm>
            <a:off x="858022" y="2039816"/>
            <a:ext cx="11132984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Flexível Porque?</a:t>
            </a:r>
            <a:br>
              <a:rPr lang="pt-BR" sz="3200" b="1" dirty="0"/>
            </a:br>
            <a:endParaRPr lang="pt-BR" sz="3200" b="1" dirty="0"/>
          </a:p>
          <a:p>
            <a:pPr marL="342900" indent="-342900">
              <a:buFontTx/>
              <a:buChar char="-"/>
            </a:pPr>
            <a:r>
              <a:rPr lang="pt-BR" sz="2800" dirty="0"/>
              <a:t>Podemos utilizar para criar sites estáticos</a:t>
            </a:r>
          </a:p>
          <a:p>
            <a:pPr marL="342900" indent="-342900">
              <a:buFontTx/>
              <a:buChar char="-"/>
            </a:pPr>
            <a:r>
              <a:rPr lang="pt-BR" sz="2800" dirty="0"/>
              <a:t>Podemos utilizar para aplicações dinâmicas (server </a:t>
            </a:r>
            <a:r>
              <a:rPr lang="pt-BR" sz="2800" dirty="0" err="1"/>
              <a:t>side</a:t>
            </a:r>
            <a:r>
              <a:rPr lang="pt-BR" sz="2800" dirty="0"/>
              <a:t> </a:t>
            </a:r>
            <a:r>
              <a:rPr lang="pt-BR" sz="2800" dirty="0" err="1"/>
              <a:t>rendering</a:t>
            </a:r>
            <a:r>
              <a:rPr lang="pt-BR" sz="2800" dirty="0"/>
              <a:t>)</a:t>
            </a:r>
          </a:p>
          <a:p>
            <a:pPr marL="342900" indent="-342900">
              <a:buFontTx/>
              <a:buChar char="-"/>
            </a:pPr>
            <a:r>
              <a:rPr lang="pt-BR" sz="2800" dirty="0"/>
              <a:t>Podemos utilizar para gerar aplicações para dispositivos Móveis</a:t>
            </a:r>
          </a:p>
          <a:p>
            <a:pPr marL="342900" indent="-342900">
              <a:buFontTx/>
              <a:buChar char="-"/>
            </a:pPr>
            <a:r>
              <a:rPr lang="pt-BR" sz="2800" dirty="0"/>
              <a:t>Podemos utilizar para gerar aplicações para dispositivos que tenham</a:t>
            </a:r>
            <a:br>
              <a:rPr lang="pt-BR" sz="2800" dirty="0"/>
            </a:br>
            <a:r>
              <a:rPr lang="pt-BR" sz="2800" dirty="0"/>
              <a:t>suporte à Realidade Aumentada (</a:t>
            </a:r>
            <a:r>
              <a:rPr lang="pt-BR" sz="2800" dirty="0" err="1"/>
              <a:t>React</a:t>
            </a:r>
            <a:r>
              <a:rPr lang="pt-BR" sz="2800" dirty="0"/>
              <a:t> VR)</a:t>
            </a:r>
          </a:p>
          <a:p>
            <a:pPr marL="342900" indent="-342900">
              <a:buFontTx/>
              <a:buChar char="-"/>
            </a:pPr>
            <a:r>
              <a:rPr lang="pt-BR" sz="2800" dirty="0"/>
              <a:t>Podemos acoplar o </a:t>
            </a:r>
            <a:r>
              <a:rPr lang="pt-BR" sz="2800" dirty="0" err="1"/>
              <a:t>React</a:t>
            </a:r>
            <a:r>
              <a:rPr lang="pt-BR" sz="2800" dirty="0"/>
              <a:t> à um projeto já existente ou criar um do zero,</a:t>
            </a:r>
            <a:br>
              <a:rPr lang="pt-BR" sz="2800" dirty="0"/>
            </a:br>
            <a:r>
              <a:rPr lang="pt-BR" sz="2800" dirty="0"/>
              <a:t> até como um desktop </a:t>
            </a:r>
            <a:r>
              <a:rPr lang="pt-BR" sz="2800" dirty="0" err="1"/>
              <a:t>Application</a:t>
            </a:r>
            <a:endParaRPr lang="pt-BR" sz="2800" dirty="0"/>
          </a:p>
          <a:p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0722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57BA3-B3B9-4AB5-B2C6-F1A43DDA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316" y="365125"/>
            <a:ext cx="6519203" cy="1325563"/>
          </a:xfrm>
        </p:spPr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Porque usar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ReactJS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530A70-B9B7-43AA-8274-30542EB2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51" y="159956"/>
            <a:ext cx="1761149" cy="153073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9EA528-0341-4D30-A0D3-B4F3114C39A6}"/>
              </a:ext>
            </a:extLst>
          </p:cNvPr>
          <p:cNvSpPr txBox="1"/>
          <p:nvPr/>
        </p:nvSpPr>
        <p:spPr>
          <a:xfrm>
            <a:off x="869799" y="2180493"/>
            <a:ext cx="10452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Breve observação:</a:t>
            </a:r>
            <a:br>
              <a:rPr lang="pt-BR" sz="3200" b="1" dirty="0"/>
            </a:br>
            <a:endParaRPr lang="pt-BR" sz="3200" b="1" dirty="0"/>
          </a:p>
          <a:p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 </a:t>
            </a:r>
            <a:r>
              <a:rPr lang="pt-BR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site estático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resumidamente, é aquele que não possui ferramentas de gerenciamento de conteúdo. Por isso, após a finalização por parte dos desenvolvedores, não permite realização de qualquer tipo de alteração</a:t>
            </a:r>
            <a:b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pt-BR" sz="2000" dirty="0">
                <a:solidFill>
                  <a:srgbClr val="202124"/>
                </a:solidFill>
                <a:latin typeface="arial" panose="020B0604020202020204" pitchFamily="34" charset="0"/>
              </a:rPr>
              <a:t>Um </a:t>
            </a:r>
            <a:r>
              <a:rPr lang="pt-BR" sz="2000" b="1" dirty="0">
                <a:solidFill>
                  <a:srgbClr val="202124"/>
                </a:solidFill>
                <a:latin typeface="arial" panose="020B0604020202020204" pitchFamily="34" charset="0"/>
              </a:rPr>
              <a:t>site dinâmico </a:t>
            </a:r>
            <a:r>
              <a:rPr lang="pt-BR" sz="2000" dirty="0">
                <a:solidFill>
                  <a:srgbClr val="202124"/>
                </a:solidFill>
                <a:latin typeface="arial" panose="020B0604020202020204" pitchFamily="34" charset="0"/>
              </a:rPr>
              <a:t>é o contrário do estático. Ele permite que sejam realizadas constantes alterações de conteúdo, como a criação de páginas, mas sem a necessidade de alteração no código fonte por parte de um profissional da área.</a:t>
            </a:r>
            <a:br>
              <a:rPr lang="pt-BR" sz="2000" b="1" dirty="0">
                <a:solidFill>
                  <a:srgbClr val="202124"/>
                </a:solidFill>
                <a:latin typeface="arial" panose="020B0604020202020204" pitchFamily="34" charset="0"/>
              </a:rPr>
            </a:br>
            <a:endParaRPr lang="pt-BR" sz="2000" b="1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9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57BA3-B3B9-4AB5-B2C6-F1A43DDA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316" y="365125"/>
            <a:ext cx="6519203" cy="1325563"/>
          </a:xfrm>
        </p:spPr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Porque usar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ReactJS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530A70-B9B7-43AA-8274-30542EB2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51" y="159956"/>
            <a:ext cx="1761149" cy="153073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9EA528-0341-4D30-A0D3-B4F3114C39A6}"/>
              </a:ext>
            </a:extLst>
          </p:cNvPr>
          <p:cNvSpPr txBox="1"/>
          <p:nvPr/>
        </p:nvSpPr>
        <p:spPr>
          <a:xfrm>
            <a:off x="869799" y="2180493"/>
            <a:ext cx="1045240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Breve observação 2:</a:t>
            </a:r>
            <a:br>
              <a:rPr lang="pt-BR" sz="2800" b="1" dirty="0"/>
            </a:br>
            <a:br>
              <a:rPr lang="pt-BR" sz="2800" b="1" dirty="0"/>
            </a:br>
            <a:r>
              <a:rPr lang="pt-BR" sz="2000" dirty="0">
                <a:solidFill>
                  <a:srgbClr val="202124"/>
                </a:solidFill>
                <a:latin typeface="arial" panose="020B0604020202020204" pitchFamily="34" charset="0"/>
              </a:rPr>
              <a:t>Podemos dizer que </a:t>
            </a:r>
            <a:r>
              <a:rPr lang="pt-BR" sz="2000" b="1" dirty="0">
                <a:solidFill>
                  <a:srgbClr val="202124"/>
                </a:solidFill>
                <a:latin typeface="arial" panose="020B0604020202020204" pitchFamily="34" charset="0"/>
              </a:rPr>
              <a:t>Biblioteca</a:t>
            </a:r>
            <a:r>
              <a:rPr lang="pt-BR" sz="2000" dirty="0">
                <a:solidFill>
                  <a:srgbClr val="202124"/>
                </a:solidFill>
                <a:latin typeface="arial" panose="020B0604020202020204" pitchFamily="34" charset="0"/>
              </a:rPr>
              <a:t> é uma coleção de códigos voltados para atender uma determinada tarefa.</a:t>
            </a:r>
            <a:br>
              <a:rPr lang="pt-BR" sz="2000" dirty="0">
                <a:solidFill>
                  <a:srgbClr val="202124"/>
                </a:solidFill>
                <a:latin typeface="arial" panose="020B0604020202020204" pitchFamily="34" charset="0"/>
              </a:rPr>
            </a:br>
            <a:r>
              <a:rPr lang="pt-BR" sz="2000" dirty="0">
                <a:solidFill>
                  <a:srgbClr val="202124"/>
                </a:solidFill>
                <a:latin typeface="arial" panose="020B0604020202020204" pitchFamily="34" charset="0"/>
              </a:rPr>
              <a:t>Normalmente as bibliotecas são usadas pelos nossos códigos, enquanto os frameworks é quem costumam utilizar os nossos códigos.</a:t>
            </a:r>
            <a:br>
              <a:rPr lang="pt-BR" sz="2000" dirty="0">
                <a:solidFill>
                  <a:srgbClr val="202124"/>
                </a:solidFill>
                <a:latin typeface="arial" panose="020B0604020202020204" pitchFamily="34" charset="0"/>
              </a:rPr>
            </a:br>
            <a:br>
              <a:rPr lang="pt-BR" sz="2000" dirty="0">
                <a:solidFill>
                  <a:srgbClr val="202124"/>
                </a:solidFill>
                <a:latin typeface="arial" panose="020B0604020202020204" pitchFamily="34" charset="0"/>
              </a:rPr>
            </a:br>
            <a:r>
              <a:rPr lang="pt-BR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Framework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é um conjunto de </a:t>
            </a:r>
            <a:r>
              <a:rPr lang="pt-BR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bibliotecas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Um </a:t>
            </a:r>
            <a:r>
              <a:rPr lang="pt-BR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framework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não oferece apenas funcionalidades, mas também uma arquitetura para o trabalho de desenvolvimento. Em outras palavras, você não inclui uma estrutura, você integra seu código a ele. Um </a:t>
            </a:r>
            <a:r>
              <a:rPr lang="pt-BR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framework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é a estrutura de arame de um projeto.</a:t>
            </a:r>
            <a:b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pt-BR" sz="2800" b="1" dirty="0"/>
          </a:p>
          <a:p>
            <a:br>
              <a:rPr lang="pt-BR" b="1" dirty="0">
                <a:solidFill>
                  <a:srgbClr val="202124"/>
                </a:solidFill>
                <a:latin typeface="arial" panose="020B0604020202020204" pitchFamily="34" charset="0"/>
              </a:rPr>
            </a:br>
            <a:endParaRPr lang="pt-BR" b="1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9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57BA3-B3B9-4AB5-B2C6-F1A43DDA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237" y="533937"/>
            <a:ext cx="7737230" cy="1325563"/>
          </a:xfrm>
        </p:spPr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Mapa de atuação do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ReactJS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530A70-B9B7-43AA-8274-30542EB2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51" y="159956"/>
            <a:ext cx="1761149" cy="153073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9EA528-0341-4D30-A0D3-B4F3114C39A6}"/>
              </a:ext>
            </a:extLst>
          </p:cNvPr>
          <p:cNvSpPr txBox="1"/>
          <p:nvPr/>
        </p:nvSpPr>
        <p:spPr>
          <a:xfrm>
            <a:off x="3356316" y="2921168"/>
            <a:ext cx="4599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https://roadmap.sh/react</a:t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2172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57BA3-B3B9-4AB5-B2C6-F1A43DDA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23" y="1321728"/>
            <a:ext cx="9929673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Sites de grandes empresas que usam o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ReactJS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530A70-B9B7-43AA-8274-30542EB2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51" y="159956"/>
            <a:ext cx="1761149" cy="153073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9EA528-0341-4D30-A0D3-B4F3114C39A6}"/>
              </a:ext>
            </a:extLst>
          </p:cNvPr>
          <p:cNvSpPr txBox="1"/>
          <p:nvPr/>
        </p:nvSpPr>
        <p:spPr>
          <a:xfrm>
            <a:off x="374419" y="3198167"/>
            <a:ext cx="10544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https://medium.com/@coderacademy/32-sites-built-with-reactjs-172e3a4bed81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87505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725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Tema do Office</vt:lpstr>
      <vt:lpstr>Apresentação do PowerPoint</vt:lpstr>
      <vt:lpstr>O que é o ReactJS?</vt:lpstr>
      <vt:lpstr>As versões do ReactJS</vt:lpstr>
      <vt:lpstr>Porque usar ReactJS?</vt:lpstr>
      <vt:lpstr>Porque usar ReactJS?</vt:lpstr>
      <vt:lpstr>Porque usar ReactJS?</vt:lpstr>
      <vt:lpstr>Porque usar ReactJS?</vt:lpstr>
      <vt:lpstr>Mapa de atuação do ReactJS</vt:lpstr>
      <vt:lpstr>Sites de grandes empresas que usam o ReactJS</vt:lpstr>
      <vt:lpstr>O que é o NodeJs?</vt:lpstr>
      <vt:lpstr>Instalação NodeJs e ReactJs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Debora Paixao</dc:creator>
  <cp:lastModifiedBy>Debora Paixao</cp:lastModifiedBy>
  <cp:revision>8</cp:revision>
  <dcterms:created xsi:type="dcterms:W3CDTF">2022-04-17T16:38:16Z</dcterms:created>
  <dcterms:modified xsi:type="dcterms:W3CDTF">2022-04-17T23:26:08Z</dcterms:modified>
</cp:coreProperties>
</file>