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C1ACA-6FCC-A436-F8F2-E3909316E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77955"/>
            <a:ext cx="11085341" cy="2076384"/>
          </a:xfrm>
        </p:spPr>
        <p:txBody>
          <a:bodyPr/>
          <a:lstStyle/>
          <a:p>
            <a:pPr algn="ctr"/>
            <a:r>
              <a:rPr lang="pt-BR" sz="5400" dirty="0"/>
              <a:t>Boas práticas de Modelagem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6CF07-B0EE-1941-EC1C-F6C07C810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4278" y="2709429"/>
            <a:ext cx="8825658" cy="536691"/>
          </a:xfrm>
        </p:spPr>
        <p:txBody>
          <a:bodyPr>
            <a:normAutofit fontScale="92500" lnSpcReduction="20000"/>
          </a:bodyPr>
          <a:lstStyle/>
          <a:p>
            <a:r>
              <a:rPr lang="pt-BR" sz="3600" dirty="0"/>
              <a:t>Nomes de Objetos: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1ED54EA-9B2A-7998-875A-7E22E8A66E0C}"/>
              </a:ext>
            </a:extLst>
          </p:cNvPr>
          <p:cNvSpPr txBox="1"/>
          <p:nvPr/>
        </p:nvSpPr>
        <p:spPr>
          <a:xfrm>
            <a:off x="1626749" y="3333402"/>
            <a:ext cx="91174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800" dirty="0"/>
              <a:t>Use apenas nomes significativos para os objetos do banco de dados, tais como tabelas, colunas e procedimentos armazenados;</a:t>
            </a:r>
          </a:p>
          <a:p>
            <a:pPr marL="285750" indent="-285750">
              <a:buFontTx/>
              <a:buChar char="-"/>
            </a:pPr>
            <a:r>
              <a:rPr lang="pt-BR" sz="2800" dirty="0"/>
              <a:t>Os nomes dever ser a descrição do dado ou informação. Você deve evitar abreviações, títulos ou siglas q	eu dificultem a compreensão do objeto.</a:t>
            </a:r>
          </a:p>
        </p:txBody>
      </p:sp>
    </p:spTree>
    <p:extLst>
      <p:ext uri="{BB962C8B-B14F-4D97-AF65-F5344CB8AC3E}">
        <p14:creationId xmlns:p14="http://schemas.microsoft.com/office/powerpoint/2010/main" val="2048072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C1ACA-6FCC-A436-F8F2-E3909316E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77955"/>
            <a:ext cx="11085341" cy="2076384"/>
          </a:xfrm>
        </p:spPr>
        <p:txBody>
          <a:bodyPr/>
          <a:lstStyle/>
          <a:p>
            <a:pPr algn="ctr"/>
            <a:r>
              <a:rPr lang="pt-BR" sz="5400" dirty="0"/>
              <a:t>Boas práticas de Modelagem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6CF07-B0EE-1941-EC1C-F6C07C810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4278" y="2709429"/>
            <a:ext cx="8825658" cy="536691"/>
          </a:xfrm>
        </p:spPr>
        <p:txBody>
          <a:bodyPr>
            <a:normAutofit fontScale="92500" lnSpcReduction="20000"/>
          </a:bodyPr>
          <a:lstStyle/>
          <a:p>
            <a:r>
              <a:rPr lang="pt-BR" sz="3600" dirty="0"/>
              <a:t>nomes de tabelas e colunas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1ED54EA-9B2A-7998-875A-7E22E8A66E0C}"/>
              </a:ext>
            </a:extLst>
          </p:cNvPr>
          <p:cNvSpPr txBox="1"/>
          <p:nvPr/>
        </p:nvSpPr>
        <p:spPr>
          <a:xfrm>
            <a:off x="1853590" y="3501210"/>
            <a:ext cx="91174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800" dirty="0"/>
              <a:t>A </a:t>
            </a:r>
            <a:r>
              <a:rPr lang="pt-BR" sz="2800" dirty="0" err="1"/>
              <a:t>idéia</a:t>
            </a:r>
            <a:r>
              <a:rPr lang="pt-BR" sz="2800" dirty="0"/>
              <a:t> é usar nomes no singular, por exemplo, </a:t>
            </a:r>
            <a:r>
              <a:rPr lang="pt-BR" sz="2800" dirty="0" err="1"/>
              <a:t>tblCliente</a:t>
            </a:r>
            <a:r>
              <a:rPr lang="pt-BR" sz="2800" dirty="0"/>
              <a:t>, em vez de </a:t>
            </a:r>
            <a:r>
              <a:rPr lang="pt-BR" sz="2800" dirty="0" err="1"/>
              <a:t>tlbClientes</a:t>
            </a:r>
            <a:r>
              <a:rPr lang="pt-BR" sz="2800" dirty="0"/>
              <a:t>, pois uma tabela representa uma coleção de entidades;</a:t>
            </a:r>
          </a:p>
          <a:p>
            <a:pPr marL="285750" indent="-285750">
              <a:buFontTx/>
              <a:buChar char="-"/>
            </a:pPr>
            <a:r>
              <a:rPr lang="pt-BR" sz="2800" dirty="0"/>
              <a:t>Para as colunas, </a:t>
            </a:r>
            <a:r>
              <a:rPr lang="pt-BR" sz="2800" dirty="0" err="1"/>
              <a:t>NomeCliente</a:t>
            </a:r>
            <a:r>
              <a:rPr lang="pt-BR" sz="2800" dirty="0"/>
              <a:t>, </a:t>
            </a:r>
            <a:r>
              <a:rPr lang="pt-BR" sz="2800" dirty="0" err="1"/>
              <a:t>CodigoLivro</a:t>
            </a:r>
            <a:r>
              <a:rPr lang="pt-BR" sz="2800" dirty="0"/>
              <a:t>, etc.</a:t>
            </a:r>
          </a:p>
          <a:p>
            <a:pPr marL="285750" indent="-285750">
              <a:buFontTx/>
              <a:buChar char="-"/>
            </a:pPr>
            <a:r>
              <a:rPr lang="pt-BR" sz="2800" dirty="0"/>
              <a:t>Evitar, acentuação, espaços em branco ou caracteres especiais.</a:t>
            </a:r>
          </a:p>
          <a:p>
            <a:pPr marL="285750" indent="-285750">
              <a:buFontTx/>
              <a:buChar char="-"/>
            </a:pPr>
            <a:endParaRPr lang="pt-BR" sz="2800" dirty="0"/>
          </a:p>
          <a:p>
            <a:pPr marL="285750" indent="-285750">
              <a:buFontTx/>
              <a:buChar char="-"/>
            </a:pPr>
            <a:endParaRPr lang="pt-BR" sz="2800" dirty="0"/>
          </a:p>
          <a:p>
            <a:pPr marL="285750" indent="-285750">
              <a:buFontTx/>
              <a:buChar char="-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972867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C1ACA-6FCC-A436-F8F2-E3909316E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77955"/>
            <a:ext cx="11085341" cy="2076384"/>
          </a:xfrm>
        </p:spPr>
        <p:txBody>
          <a:bodyPr/>
          <a:lstStyle/>
          <a:p>
            <a:pPr algn="ctr"/>
            <a:r>
              <a:rPr lang="pt-BR" sz="5400" dirty="0"/>
              <a:t>Boas práticas de Modelagem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6CF07-B0EE-1941-EC1C-F6C07C810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4278" y="2709429"/>
            <a:ext cx="8825658" cy="536691"/>
          </a:xfrm>
        </p:spPr>
        <p:txBody>
          <a:bodyPr>
            <a:normAutofit fontScale="92500" lnSpcReduction="20000"/>
          </a:bodyPr>
          <a:lstStyle/>
          <a:p>
            <a:r>
              <a:rPr lang="pt-BR" sz="3600" dirty="0"/>
              <a:t>Campos de chaves primárias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1ED54EA-9B2A-7998-875A-7E22E8A66E0C}"/>
              </a:ext>
            </a:extLst>
          </p:cNvPr>
          <p:cNvSpPr txBox="1"/>
          <p:nvPr/>
        </p:nvSpPr>
        <p:spPr>
          <a:xfrm>
            <a:off x="1294790" y="3429000"/>
            <a:ext cx="91174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800" dirty="0"/>
              <a:t>As tabelas sempre precisam ter uma chave primária;</a:t>
            </a:r>
          </a:p>
          <a:p>
            <a:pPr marL="285750" indent="-285750">
              <a:buFontTx/>
              <a:buChar char="-"/>
            </a:pPr>
            <a:r>
              <a:rPr lang="pt-BR" sz="2800" dirty="0"/>
              <a:t>Sempre que possível, encontre chaves “naturais” dentro das tabelas;</a:t>
            </a:r>
          </a:p>
          <a:p>
            <a:pPr marL="285750" indent="-285750">
              <a:buFontTx/>
              <a:buChar char="-"/>
            </a:pPr>
            <a:r>
              <a:rPr lang="pt-BR" sz="2800" dirty="0"/>
              <a:t>Procure usar tipos numéricos no lugar de caracteres, para aumentar a performance de busca.</a:t>
            </a:r>
          </a:p>
          <a:p>
            <a:pPr marL="285750" indent="-285750">
              <a:buFontTx/>
              <a:buChar char="-"/>
            </a:pPr>
            <a:endParaRPr lang="pt-BR" sz="2800" dirty="0"/>
          </a:p>
          <a:p>
            <a:pPr marL="285750" indent="-285750">
              <a:buFontTx/>
              <a:buChar char="-"/>
            </a:pPr>
            <a:endParaRPr lang="pt-BR" sz="2800" dirty="0"/>
          </a:p>
          <a:p>
            <a:pPr marL="285750" indent="-285750">
              <a:buFontTx/>
              <a:buChar char="-"/>
            </a:pPr>
            <a:endParaRPr lang="pt-BR" sz="2800" dirty="0"/>
          </a:p>
          <a:p>
            <a:pPr marL="285750" indent="-285750">
              <a:buFontTx/>
              <a:buChar char="-"/>
            </a:pPr>
            <a:endParaRPr lang="pt-BR" sz="2800" dirty="0"/>
          </a:p>
          <a:p>
            <a:pPr marL="285750" indent="-285750">
              <a:buFontTx/>
              <a:buChar char="-"/>
            </a:pPr>
            <a:endParaRPr lang="pt-BR" sz="2800" dirty="0"/>
          </a:p>
          <a:p>
            <a:pPr marL="285750" indent="-285750">
              <a:buFontTx/>
              <a:buChar char="-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8039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C1ACA-6FCC-A436-F8F2-E3909316E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77955"/>
            <a:ext cx="11085341" cy="2076384"/>
          </a:xfrm>
        </p:spPr>
        <p:txBody>
          <a:bodyPr/>
          <a:lstStyle/>
          <a:p>
            <a:pPr algn="ctr"/>
            <a:r>
              <a:rPr lang="pt-BR" sz="5400" dirty="0"/>
              <a:t>Boas práticas de Modelagem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6CF07-B0EE-1941-EC1C-F6C07C810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4278" y="2709429"/>
            <a:ext cx="8825658" cy="536691"/>
          </a:xfrm>
        </p:spPr>
        <p:txBody>
          <a:bodyPr>
            <a:normAutofit fontScale="92500" lnSpcReduction="20000"/>
          </a:bodyPr>
          <a:lstStyle/>
          <a:p>
            <a:r>
              <a:rPr lang="pt-BR" sz="3600" dirty="0"/>
              <a:t>Nomes de Objetos: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1ED54EA-9B2A-7998-875A-7E22E8A66E0C}"/>
              </a:ext>
            </a:extLst>
          </p:cNvPr>
          <p:cNvSpPr txBox="1"/>
          <p:nvPr/>
        </p:nvSpPr>
        <p:spPr>
          <a:xfrm>
            <a:off x="1626749" y="3333402"/>
            <a:ext cx="91174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800" dirty="0"/>
              <a:t>Por exemplo: Numa Tabela de Vendas, usa-se a palavra “venda” para nomear a tabela</a:t>
            </a:r>
          </a:p>
          <a:p>
            <a:pPr marL="285750" indent="-285750">
              <a:buFontTx/>
              <a:buChar char="-"/>
            </a:pPr>
            <a:r>
              <a:rPr lang="pt-BR" sz="2800" dirty="0"/>
              <a:t>Para nomear uma coluna, deve-se usar uma nomenclatura que defina exatamente do que se trata a coluna</a:t>
            </a:r>
          </a:p>
          <a:p>
            <a:pPr marL="285750" indent="-285750">
              <a:buFontTx/>
              <a:buChar char="-"/>
            </a:pPr>
            <a:r>
              <a:rPr lang="pt-BR" sz="2800" dirty="0"/>
              <a:t>Evitar usar números, siglas ou </a:t>
            </a:r>
            <a:r>
              <a:rPr lang="pt-BR" sz="2800" dirty="0" err="1"/>
              <a:t>abiguidades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90071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C1ACA-6FCC-A436-F8F2-E3909316E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77955"/>
            <a:ext cx="11085341" cy="2076384"/>
          </a:xfrm>
        </p:spPr>
        <p:txBody>
          <a:bodyPr/>
          <a:lstStyle/>
          <a:p>
            <a:pPr algn="ctr"/>
            <a:r>
              <a:rPr lang="pt-BR" sz="5400" dirty="0"/>
              <a:t>Boas práticas de Modelagem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6CF07-B0EE-1941-EC1C-F6C07C810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4278" y="2581884"/>
            <a:ext cx="8825658" cy="536691"/>
          </a:xfrm>
        </p:spPr>
        <p:txBody>
          <a:bodyPr>
            <a:normAutofit fontScale="92500" lnSpcReduction="20000"/>
          </a:bodyPr>
          <a:lstStyle/>
          <a:p>
            <a:r>
              <a:rPr lang="pt-BR" sz="3600" dirty="0"/>
              <a:t>Tipo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1ED54EA-9B2A-7998-875A-7E22E8A66E0C}"/>
              </a:ext>
            </a:extLst>
          </p:cNvPr>
          <p:cNvSpPr txBox="1"/>
          <p:nvPr/>
        </p:nvSpPr>
        <p:spPr>
          <a:xfrm>
            <a:off x="1626749" y="3246120"/>
            <a:ext cx="91174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400" dirty="0"/>
              <a:t>Ser coerente com os tipo de dados, escolhendo qual o tipo correto na hora de modelar o seu Banco;</a:t>
            </a:r>
          </a:p>
          <a:p>
            <a:pPr marL="285750" indent="-285750">
              <a:buFontTx/>
              <a:buChar char="-"/>
            </a:pPr>
            <a:r>
              <a:rPr lang="pt-BR" sz="2400" dirty="0"/>
              <a:t>Um boa dica, para um campo, optar em definir pelo menor valor possível;</a:t>
            </a:r>
          </a:p>
          <a:p>
            <a:pPr marL="285750" indent="-285750">
              <a:buFontTx/>
              <a:buChar char="-"/>
            </a:pPr>
            <a:r>
              <a:rPr lang="pt-BR" sz="2400" dirty="0"/>
              <a:t> por exemplo: se num campo numérico, você for armazenar valores de 1 até 50, porque usar então um tipo de dados que permite armazenar de 1 até 1 bilhão? </a:t>
            </a:r>
          </a:p>
          <a:p>
            <a:pPr marL="285750" indent="-285750">
              <a:buFontTx/>
              <a:buChar char="-"/>
            </a:pPr>
            <a:r>
              <a:rPr lang="pt-BR" sz="2400" dirty="0"/>
              <a:t>Esse procedimento melhora, significativamente a performance do Banco.</a:t>
            </a:r>
          </a:p>
        </p:txBody>
      </p:sp>
    </p:spTree>
    <p:extLst>
      <p:ext uri="{BB962C8B-B14F-4D97-AF65-F5344CB8AC3E}">
        <p14:creationId xmlns:p14="http://schemas.microsoft.com/office/powerpoint/2010/main" val="2130745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C1ACA-6FCC-A436-F8F2-E3909316E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77955"/>
            <a:ext cx="11085341" cy="2076384"/>
          </a:xfrm>
        </p:spPr>
        <p:txBody>
          <a:bodyPr/>
          <a:lstStyle/>
          <a:p>
            <a:pPr algn="ctr"/>
            <a:r>
              <a:rPr lang="pt-BR" sz="5400" dirty="0"/>
              <a:t>Boas práticas de Modelagem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6CF07-B0EE-1941-EC1C-F6C07C810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4278" y="2709429"/>
            <a:ext cx="8825658" cy="536691"/>
          </a:xfrm>
        </p:spPr>
        <p:txBody>
          <a:bodyPr>
            <a:normAutofit fontScale="92500" lnSpcReduction="20000"/>
          </a:bodyPr>
          <a:lstStyle/>
          <a:p>
            <a:r>
              <a:rPr lang="pt-BR" sz="3600" dirty="0"/>
              <a:t>Normalizar as tabelas: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1ED54EA-9B2A-7998-875A-7E22E8A66E0C}"/>
              </a:ext>
            </a:extLst>
          </p:cNvPr>
          <p:cNvSpPr txBox="1"/>
          <p:nvPr/>
        </p:nvSpPr>
        <p:spPr>
          <a:xfrm>
            <a:off x="1626749" y="3333402"/>
            <a:ext cx="91174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800" dirty="0"/>
              <a:t>Normalização de Dados, é um princípio básico dos Banco de Dados relacionais;</a:t>
            </a:r>
            <a:br>
              <a:rPr lang="pt-BR" sz="2800" dirty="0"/>
            </a:br>
            <a:endParaRPr lang="pt-BR" sz="2800" dirty="0"/>
          </a:p>
          <a:p>
            <a:pPr marL="285750" indent="-285750">
              <a:buFontTx/>
              <a:buChar char="-"/>
            </a:pPr>
            <a:r>
              <a:rPr lang="pt-BR" sz="2800" dirty="0"/>
              <a:t>A organização desses dados, é feita para minimizar ou eliminar a redundância.</a:t>
            </a:r>
          </a:p>
        </p:txBody>
      </p:sp>
    </p:spTree>
    <p:extLst>
      <p:ext uri="{BB962C8B-B14F-4D97-AF65-F5344CB8AC3E}">
        <p14:creationId xmlns:p14="http://schemas.microsoft.com/office/powerpoint/2010/main" val="33816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C1ACA-6FCC-A436-F8F2-E3909316E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77955"/>
            <a:ext cx="11085341" cy="2076384"/>
          </a:xfrm>
        </p:spPr>
        <p:txBody>
          <a:bodyPr/>
          <a:lstStyle/>
          <a:p>
            <a:pPr algn="ctr"/>
            <a:r>
              <a:rPr lang="pt-BR" sz="5400" dirty="0"/>
              <a:t>Boas práticas de Modelagem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6CF07-B0EE-1941-EC1C-F6C07C810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4278" y="2709429"/>
            <a:ext cx="8825658" cy="536691"/>
          </a:xfrm>
        </p:spPr>
        <p:txBody>
          <a:bodyPr>
            <a:normAutofit fontScale="92500" lnSpcReduction="20000"/>
          </a:bodyPr>
          <a:lstStyle/>
          <a:p>
            <a:r>
              <a:rPr lang="pt-BR" sz="3600" dirty="0"/>
              <a:t>Identificação de Chaves: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1ED54EA-9B2A-7998-875A-7E22E8A66E0C}"/>
              </a:ext>
            </a:extLst>
          </p:cNvPr>
          <p:cNvSpPr txBox="1"/>
          <p:nvPr/>
        </p:nvSpPr>
        <p:spPr>
          <a:xfrm>
            <a:off x="1626749" y="3333402"/>
            <a:ext cx="91174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800" dirty="0"/>
              <a:t>Quando você for definir as chaves Primárias (</a:t>
            </a:r>
            <a:r>
              <a:rPr lang="pt-BR" sz="2800" dirty="0" err="1"/>
              <a:t>Primary</a:t>
            </a:r>
            <a:r>
              <a:rPr lang="pt-BR" sz="2800" dirty="0"/>
              <a:t> Key), e as chaves Estrangeiras (</a:t>
            </a:r>
            <a:r>
              <a:rPr lang="pt-BR" sz="2800" dirty="0" err="1"/>
              <a:t>Foreing</a:t>
            </a:r>
            <a:r>
              <a:rPr lang="pt-BR" sz="2800" dirty="0"/>
              <a:t> Key), deve-se usar os prefixos “PK” e “FK”, seguidos com os nomes das tabelas usadas no banco;</a:t>
            </a:r>
          </a:p>
          <a:p>
            <a:pPr marL="285750" indent="-285750">
              <a:buFontTx/>
              <a:buChar char="-"/>
            </a:pPr>
            <a:r>
              <a:rPr lang="pt-BR" sz="2800" dirty="0"/>
              <a:t>Exemplo: </a:t>
            </a:r>
            <a:r>
              <a:rPr lang="pt-BR" sz="2800" dirty="0" err="1"/>
              <a:t>pk_IdCliente</a:t>
            </a:r>
            <a:r>
              <a:rPr lang="pt-BR" sz="2800" dirty="0"/>
              <a:t>, </a:t>
            </a:r>
            <a:r>
              <a:rPr lang="pt-BR" sz="2800" dirty="0" err="1"/>
              <a:t>fk_IdProduto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27111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C1ACA-6FCC-A436-F8F2-E3909316E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77955"/>
            <a:ext cx="11085341" cy="2076384"/>
          </a:xfrm>
        </p:spPr>
        <p:txBody>
          <a:bodyPr/>
          <a:lstStyle/>
          <a:p>
            <a:pPr algn="ctr"/>
            <a:r>
              <a:rPr lang="pt-BR" sz="5400" dirty="0"/>
              <a:t>Boas práticas de Modelagem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6CF07-B0EE-1941-EC1C-F6C07C810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4278" y="2709429"/>
            <a:ext cx="8825658" cy="536691"/>
          </a:xfrm>
        </p:spPr>
        <p:txBody>
          <a:bodyPr>
            <a:normAutofit fontScale="92500" lnSpcReduction="20000"/>
          </a:bodyPr>
          <a:lstStyle/>
          <a:p>
            <a:r>
              <a:rPr lang="pt-BR" sz="3600" dirty="0"/>
              <a:t>Identificação dos elementos no DER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1ED54EA-9B2A-7998-875A-7E22E8A66E0C}"/>
              </a:ext>
            </a:extLst>
          </p:cNvPr>
          <p:cNvSpPr txBox="1"/>
          <p:nvPr/>
        </p:nvSpPr>
        <p:spPr>
          <a:xfrm>
            <a:off x="1967890" y="3611881"/>
            <a:ext cx="91174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800" dirty="0"/>
              <a:t>Entidades Primeiro</a:t>
            </a:r>
          </a:p>
          <a:p>
            <a:pPr marL="285750" indent="-285750">
              <a:buFontTx/>
              <a:buChar char="-"/>
            </a:pPr>
            <a:r>
              <a:rPr lang="pt-BR" sz="2800" dirty="0"/>
              <a:t>Relacionamentos na sequência</a:t>
            </a:r>
          </a:p>
          <a:p>
            <a:pPr marL="285750" indent="-285750">
              <a:buFontTx/>
              <a:buChar char="-"/>
            </a:pPr>
            <a:r>
              <a:rPr lang="pt-BR" sz="2800" dirty="0"/>
              <a:t>Atributos de Entidades por último</a:t>
            </a:r>
          </a:p>
          <a:p>
            <a:pPr marL="285750" indent="-285750">
              <a:buFontTx/>
              <a:buChar char="-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2830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C1ACA-6FCC-A436-F8F2-E3909316E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77955"/>
            <a:ext cx="11085341" cy="2076384"/>
          </a:xfrm>
        </p:spPr>
        <p:txBody>
          <a:bodyPr/>
          <a:lstStyle/>
          <a:p>
            <a:pPr algn="ctr"/>
            <a:r>
              <a:rPr lang="pt-BR" sz="5400" dirty="0"/>
              <a:t>Boas práticas de Modelagem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6CF07-B0EE-1941-EC1C-F6C07C810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4278" y="2709429"/>
            <a:ext cx="8825658" cy="536691"/>
          </a:xfrm>
        </p:spPr>
        <p:txBody>
          <a:bodyPr>
            <a:normAutofit fontScale="92500" lnSpcReduction="20000"/>
          </a:bodyPr>
          <a:lstStyle/>
          <a:p>
            <a:r>
              <a:rPr lang="pt-BR" sz="3600" dirty="0"/>
              <a:t>Tabelas associativas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1ED54EA-9B2A-7998-875A-7E22E8A66E0C}"/>
              </a:ext>
            </a:extLst>
          </p:cNvPr>
          <p:cNvSpPr txBox="1"/>
          <p:nvPr/>
        </p:nvSpPr>
        <p:spPr>
          <a:xfrm>
            <a:off x="1537274" y="3501210"/>
            <a:ext cx="91174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800" dirty="0"/>
              <a:t>Todas as vezes que for encontrado uma cardinalidade (N:N) – muitos para muitos, deve-se criar uma tabela associativa, que acabe transformando essa cardinalidade para (1:N), -um para muitos;</a:t>
            </a:r>
          </a:p>
          <a:p>
            <a:pPr marL="285750" indent="-285750">
              <a:buFontTx/>
              <a:buChar char="-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189711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C1ACA-6FCC-A436-F8F2-E3909316E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77955"/>
            <a:ext cx="11085341" cy="2076384"/>
          </a:xfrm>
        </p:spPr>
        <p:txBody>
          <a:bodyPr/>
          <a:lstStyle/>
          <a:p>
            <a:pPr algn="ctr"/>
            <a:r>
              <a:rPr lang="pt-BR" sz="5400" dirty="0"/>
              <a:t>Boas práticas de Modelagem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6CF07-B0EE-1941-EC1C-F6C07C810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4278" y="2709429"/>
            <a:ext cx="8825658" cy="536691"/>
          </a:xfrm>
        </p:spPr>
        <p:txBody>
          <a:bodyPr>
            <a:normAutofit fontScale="92500" lnSpcReduction="20000"/>
          </a:bodyPr>
          <a:lstStyle/>
          <a:p>
            <a:r>
              <a:rPr lang="pt-BR" sz="3600" dirty="0"/>
              <a:t>documentação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1ED54EA-9B2A-7998-875A-7E22E8A66E0C}"/>
              </a:ext>
            </a:extLst>
          </p:cNvPr>
          <p:cNvSpPr txBox="1"/>
          <p:nvPr/>
        </p:nvSpPr>
        <p:spPr>
          <a:xfrm>
            <a:off x="1967890" y="3611881"/>
            <a:ext cx="91174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800" dirty="0"/>
              <a:t>Criar o DER detalhado;</a:t>
            </a:r>
          </a:p>
          <a:p>
            <a:pPr marL="285750" indent="-285750">
              <a:buFontTx/>
              <a:buChar char="-"/>
            </a:pPr>
            <a:r>
              <a:rPr lang="pt-BR" sz="2800" dirty="0"/>
              <a:t>Criar dicionário de dados;</a:t>
            </a:r>
          </a:p>
          <a:p>
            <a:pPr marL="285750" indent="-285750">
              <a:buFontTx/>
              <a:buChar char="-"/>
            </a:pPr>
            <a:r>
              <a:rPr lang="pt-BR" sz="2800" dirty="0"/>
              <a:t>Na codificação, usar comentários para descrever os scripts.</a:t>
            </a:r>
          </a:p>
          <a:p>
            <a:pPr marL="285750" indent="-285750">
              <a:buFontTx/>
              <a:buChar char="-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25230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C1ACA-6FCC-A436-F8F2-E3909316E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77955"/>
            <a:ext cx="11085341" cy="2076384"/>
          </a:xfrm>
        </p:spPr>
        <p:txBody>
          <a:bodyPr/>
          <a:lstStyle/>
          <a:p>
            <a:pPr algn="ctr"/>
            <a:r>
              <a:rPr lang="pt-BR" sz="5400" dirty="0"/>
              <a:t>Boas práticas de Modelagem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6CF07-B0EE-1941-EC1C-F6C07C810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4278" y="2709429"/>
            <a:ext cx="8825658" cy="536691"/>
          </a:xfrm>
        </p:spPr>
        <p:txBody>
          <a:bodyPr>
            <a:normAutofit fontScale="62500" lnSpcReduction="20000"/>
          </a:bodyPr>
          <a:lstStyle/>
          <a:p>
            <a:r>
              <a:rPr lang="pt-BR" sz="3600" dirty="0"/>
              <a:t>Prefixos de nomes dos objetos do banco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1ED54EA-9B2A-7998-875A-7E22E8A66E0C}"/>
              </a:ext>
            </a:extLst>
          </p:cNvPr>
          <p:cNvSpPr txBox="1"/>
          <p:nvPr/>
        </p:nvSpPr>
        <p:spPr>
          <a:xfrm>
            <a:off x="1815490" y="3429000"/>
            <a:ext cx="91174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800" dirty="0"/>
              <a:t>Seguimos um padrão para os nomes:</a:t>
            </a:r>
          </a:p>
          <a:p>
            <a:pPr marL="285750" indent="-285750">
              <a:buFontTx/>
              <a:buChar char="-"/>
            </a:pPr>
            <a:r>
              <a:rPr lang="pt-BR" sz="2800" dirty="0" err="1"/>
              <a:t>tb</a:t>
            </a:r>
            <a:r>
              <a:rPr lang="pt-BR" sz="2800" dirty="0"/>
              <a:t> ou </a:t>
            </a:r>
            <a:r>
              <a:rPr lang="pt-BR" sz="2800" dirty="0" err="1"/>
              <a:t>tbl</a:t>
            </a:r>
            <a:r>
              <a:rPr lang="pt-BR" sz="2800" dirty="0"/>
              <a:t> para a tabela</a:t>
            </a:r>
          </a:p>
          <a:p>
            <a:pPr marL="285750" indent="-285750">
              <a:buFontTx/>
              <a:buChar char="-"/>
            </a:pPr>
            <a:r>
              <a:rPr lang="pt-BR" sz="2800" dirty="0" err="1"/>
              <a:t>vw</a:t>
            </a:r>
            <a:r>
              <a:rPr lang="pt-BR" sz="2800" dirty="0"/>
              <a:t> para </a:t>
            </a:r>
            <a:r>
              <a:rPr lang="pt-BR" sz="2800" dirty="0" err="1"/>
              <a:t>view</a:t>
            </a:r>
            <a:endParaRPr lang="pt-BR" sz="2800" dirty="0"/>
          </a:p>
          <a:p>
            <a:pPr marL="285750" indent="-285750">
              <a:buFontTx/>
              <a:buChar char="-"/>
            </a:pPr>
            <a:r>
              <a:rPr lang="pt-BR" sz="2800" dirty="0" err="1"/>
              <a:t>db</a:t>
            </a:r>
            <a:r>
              <a:rPr lang="pt-BR" sz="2800" dirty="0"/>
              <a:t> para Banco de dados</a:t>
            </a:r>
          </a:p>
          <a:p>
            <a:pPr marL="285750" indent="-285750">
              <a:buFontTx/>
              <a:buChar char="-"/>
            </a:pPr>
            <a:r>
              <a:rPr lang="pt-BR" sz="2800" dirty="0" err="1"/>
              <a:t>Sp</a:t>
            </a:r>
            <a:r>
              <a:rPr lang="pt-BR" sz="2800" dirty="0"/>
              <a:t> para procedimento armazenado</a:t>
            </a:r>
          </a:p>
          <a:p>
            <a:pPr marL="285750" indent="-285750">
              <a:buFontTx/>
              <a:buChar char="-"/>
            </a:pPr>
            <a:r>
              <a:rPr lang="pt-BR" sz="2800" dirty="0" err="1"/>
              <a:t>Tg</a:t>
            </a:r>
            <a:r>
              <a:rPr lang="pt-BR" sz="2800" dirty="0"/>
              <a:t> para Trigger</a:t>
            </a:r>
          </a:p>
          <a:p>
            <a:pPr marL="285750" indent="-285750">
              <a:buFontTx/>
              <a:buChar char="-"/>
            </a:pPr>
            <a:endParaRPr lang="pt-BR" sz="2800" dirty="0"/>
          </a:p>
          <a:p>
            <a:pPr marL="285750" indent="-285750">
              <a:buFontTx/>
              <a:buChar char="-"/>
            </a:pPr>
            <a:endParaRPr lang="pt-BR" sz="2800" dirty="0"/>
          </a:p>
          <a:p>
            <a:pPr marL="285750" indent="-285750">
              <a:buFontTx/>
              <a:buChar char="-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945269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147E89F478DA2418A2937AB3375358A" ma:contentTypeVersion="0" ma:contentTypeDescription="Crie um novo documento." ma:contentTypeScope="" ma:versionID="7179741cfa840d951bdcc9a58dfae96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4319475835c1d8a4ec49180d72442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5293CD-5CA0-4A64-858E-1C5C6AC31459}"/>
</file>

<file path=customXml/itemProps2.xml><?xml version="1.0" encoding="utf-8"?>
<ds:datastoreItem xmlns:ds="http://schemas.openxmlformats.org/officeDocument/2006/customXml" ds:itemID="{45D5E0C7-C3ED-45ED-93F4-5D59B077B1AF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295</TotalTime>
  <Words>546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Íon</vt:lpstr>
      <vt:lpstr>Boas práticas de Modelagem de dados</vt:lpstr>
      <vt:lpstr>Boas práticas de Modelagem de dados</vt:lpstr>
      <vt:lpstr>Boas práticas de Modelagem de dados</vt:lpstr>
      <vt:lpstr>Boas práticas de Modelagem de dados</vt:lpstr>
      <vt:lpstr>Boas práticas de Modelagem de dados</vt:lpstr>
      <vt:lpstr>Boas práticas de Modelagem de dados</vt:lpstr>
      <vt:lpstr>Boas práticas de Modelagem de dados</vt:lpstr>
      <vt:lpstr>Boas práticas de Modelagem de dados</vt:lpstr>
      <vt:lpstr>Boas práticas de Modelagem de dados</vt:lpstr>
      <vt:lpstr>Boas práticas de Modelagem de dados</vt:lpstr>
      <vt:lpstr>Boas práticas de Modelagem de 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Boas práticas de Modelagem de dados</dc:title>
  <dc:creator>Debora Paixao</dc:creator>
  <cp:lastModifiedBy>Debora Paixao</cp:lastModifiedBy>
  <cp:revision>3</cp:revision>
  <dcterms:created xsi:type="dcterms:W3CDTF">2022-05-09T22:25:41Z</dcterms:created>
  <dcterms:modified xsi:type="dcterms:W3CDTF">2022-10-17T15:21:34Z</dcterms:modified>
</cp:coreProperties>
</file>