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4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77ADE-56D8-3098-ED5E-51AC42B00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9C5E27-EA16-A82F-BDBC-FDEF45AFF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919412-6667-F9E3-2F6B-C0AAD3A8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DB35-B29A-4F68-8DF6-20BDCB365119}" type="datetimeFigureOut">
              <a:rPr lang="pt-BR" smtClean="0"/>
              <a:t>09/11/2022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8A1B27-01AE-CDAF-88B0-F8559F25D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3037A9-19C1-A34E-CB54-4FE3B48EE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978D-626E-43BB-BDB3-B1DEA02B2D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09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7CEFF-7D82-DCCF-4380-D3511D50E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56F594-D8E4-9674-FB9B-C8276B161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8C0FF9-A793-A2A8-AD1E-F098EE048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DB35-B29A-4F68-8DF6-20BDCB365119}" type="datetimeFigureOut">
              <a:rPr lang="pt-BR" smtClean="0"/>
              <a:t>09/11/2022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6E2A86-24C8-2C3D-DB49-BFCFED2FD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437EBB-3837-563A-D54A-7ACE098C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978D-626E-43BB-BDB3-B1DEA02B2D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17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1AD00A-82D4-1820-788A-EA71D4FB2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6013306-21DD-A5F1-211E-918BFD4AC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336811-1C95-1561-3362-854B85D5C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DB35-B29A-4F68-8DF6-20BDCB365119}" type="datetimeFigureOut">
              <a:rPr lang="pt-BR" smtClean="0"/>
              <a:t>09/11/2022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FDEA24-B176-489A-D668-5918114CA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CE4D68-0D94-7068-A16B-1D0B24D8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978D-626E-43BB-BDB3-B1DEA02B2D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86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D5D06-C01C-1E01-BF49-2DF351FC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E02B9A-7D12-97B4-C9C5-63BC448BD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EEDBC0-DB36-A836-D445-882B3BBF5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DB35-B29A-4F68-8DF6-20BDCB365119}" type="datetimeFigureOut">
              <a:rPr lang="pt-BR" smtClean="0"/>
              <a:t>09/11/2022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B9BDA1-6090-3165-BBCA-59BD1E96A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DF8EB0-6A38-3A17-946F-6B1BBED0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978D-626E-43BB-BDB3-B1DEA02B2D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850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39E3D-77E5-D949-AC64-5F62D29A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4733B6-6EB0-D137-9323-9EA474EA8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64CB58-585B-96CD-04BE-360B262C5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DB35-B29A-4F68-8DF6-20BDCB365119}" type="datetimeFigureOut">
              <a:rPr lang="pt-BR" smtClean="0"/>
              <a:t>09/11/2022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624110-666F-85F1-1588-ED0984E5D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041FCE-1E59-3571-9B1D-16DECB92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978D-626E-43BB-BDB3-B1DEA02B2D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9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701CC-99E4-80EA-DB06-4C4DBEBC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DE5114-C172-2DF5-3278-620B2B2E4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26436F5-CCE2-23DA-2F03-7E8644E8F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871ED4-28EB-8210-72D2-35089B59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DB35-B29A-4F68-8DF6-20BDCB365119}" type="datetimeFigureOut">
              <a:rPr lang="pt-BR" smtClean="0"/>
              <a:t>09/11/2022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38F536-762E-EF66-B4B2-5880270E1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F82E55-1C68-5605-7E91-49723559C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978D-626E-43BB-BDB3-B1DEA02B2D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411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28A11-E73D-3303-5F7E-F19EC6228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90568C-ED23-3970-D617-65822BC51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E7EFC0-37D3-2693-BFDE-9C2775ED0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21B74AF-E335-D8F4-6D5F-6658A928B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09119EB-523C-C913-1E15-80C3CB7997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C1650F1-E175-6A1B-281D-19933478B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DB35-B29A-4F68-8DF6-20BDCB365119}" type="datetimeFigureOut">
              <a:rPr lang="pt-BR" smtClean="0"/>
              <a:t>09/11/2022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8289B29-E4AC-0301-6859-1AE0E47B3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8659157-EEAC-7FFA-1DD1-37D712CD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978D-626E-43BB-BDB3-B1DEA02B2D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14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4D0B92-D913-5077-68FB-9B5664DA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E86421C-AF7C-EEDA-2495-FDC1F96D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DB35-B29A-4F68-8DF6-20BDCB365119}" type="datetimeFigureOut">
              <a:rPr lang="pt-BR" smtClean="0"/>
              <a:t>09/11/2022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261EF48-12A1-28BE-343F-764E6E5E5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A63B51E-E277-2BFE-2CE8-28522A59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978D-626E-43BB-BDB3-B1DEA02B2D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77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DF18FA9-1EA2-2DCD-C49F-CAABCEDC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DB35-B29A-4F68-8DF6-20BDCB365119}" type="datetimeFigureOut">
              <a:rPr lang="pt-BR" smtClean="0"/>
              <a:t>09/11/2022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D3A8764-BA5D-7DC5-955F-11EAE2606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FBB687-D9EB-9B1B-6F58-86ADC73B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978D-626E-43BB-BDB3-B1DEA02B2D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256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4205C-DFC8-7F1A-8310-48E0E4DCF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FCD9A6-516D-DD34-1E1E-64CA9E84D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961E80-99B7-5982-8794-6A07BDE16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AD1AA0-F08E-C6AA-5016-2C0A8C1C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DB35-B29A-4F68-8DF6-20BDCB365119}" type="datetimeFigureOut">
              <a:rPr lang="pt-BR" smtClean="0"/>
              <a:t>09/11/2022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008137-50BA-21A8-D7C5-ED4954D7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69ADBD-55C9-B45D-144C-01B8AD96F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978D-626E-43BB-BDB3-B1DEA02B2D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477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70241D-CE0E-ADD1-380E-27A5F5E52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2CFD32B-D36E-43AA-FE35-D1A8F8F80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B51401-CC65-5AFF-CAF6-91C25C54F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7E64E8-26EC-961B-A1DA-B7D2AFFE9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DB35-B29A-4F68-8DF6-20BDCB365119}" type="datetimeFigureOut">
              <a:rPr lang="pt-BR" smtClean="0"/>
              <a:t>09/11/2022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08A568-476A-4C38-E935-6882944E3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D8CC08-3CD3-D0DE-878C-431F02AFC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978D-626E-43BB-BDB3-B1DEA02B2D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51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2AB8F64-3486-1B42-BC1A-DBC386F32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4D2A62-FCA6-3DB5-48FA-EF53EBABD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9B152F-08CD-B85B-465F-A946E26EA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FDB35-B29A-4F68-8DF6-20BDCB365119}" type="datetimeFigureOut">
              <a:rPr lang="pt-BR" smtClean="0"/>
              <a:t>09/11/2022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B9DC87-F4A8-B158-6043-B7B4A553D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C5327F-A592-B013-F7C2-4F0FDAEFF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2978D-626E-43BB-BDB3-B1DEA02B2D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474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f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10ECCC2-1CDA-B36B-23A8-914A8439968F}"/>
              </a:ext>
            </a:extLst>
          </p:cNvPr>
          <p:cNvSpPr txBox="1"/>
          <p:nvPr/>
        </p:nvSpPr>
        <p:spPr>
          <a:xfrm>
            <a:off x="3339548" y="950197"/>
            <a:ext cx="5512904" cy="156966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9600" dirty="0">
                <a:latin typeface="Verdana" panose="020B0604030504040204" pitchFamily="34" charset="0"/>
                <a:ea typeface="Verdana" panose="020B0604030504040204" pitchFamily="34" charset="0"/>
              </a:rPr>
              <a:t>POO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CB486E-3850-6B25-1110-113ECF02C1BE}"/>
              </a:ext>
            </a:extLst>
          </p:cNvPr>
          <p:cNvSpPr txBox="1"/>
          <p:nvPr/>
        </p:nvSpPr>
        <p:spPr>
          <a:xfrm>
            <a:off x="1198826" y="2912054"/>
            <a:ext cx="9794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rgbClr val="FF0000"/>
                </a:solidFill>
              </a:rPr>
              <a:t>Programação Orientada ao Objeto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83AF8DC-73B3-A764-DEEA-E259F0B971FE}"/>
              </a:ext>
            </a:extLst>
          </p:cNvPr>
          <p:cNvSpPr txBox="1"/>
          <p:nvPr/>
        </p:nvSpPr>
        <p:spPr>
          <a:xfrm>
            <a:off x="1789084" y="4227582"/>
            <a:ext cx="8328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dirty="0"/>
              <a:t>Objetivo:</a:t>
            </a:r>
          </a:p>
          <a:p>
            <a:pPr algn="ctr"/>
            <a:r>
              <a:rPr lang="pt-BR" sz="3600" dirty="0"/>
              <a:t>Aproximar o mundo digital do mundo real!</a:t>
            </a:r>
          </a:p>
        </p:txBody>
      </p:sp>
    </p:spTree>
    <p:extLst>
      <p:ext uri="{BB962C8B-B14F-4D97-AF65-F5344CB8AC3E}">
        <p14:creationId xmlns:p14="http://schemas.microsoft.com/office/powerpoint/2010/main" val="1638677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0CB486E-3850-6B25-1110-113ECF02C1BE}"/>
              </a:ext>
            </a:extLst>
          </p:cNvPr>
          <p:cNvSpPr txBox="1"/>
          <p:nvPr/>
        </p:nvSpPr>
        <p:spPr>
          <a:xfrm>
            <a:off x="1404583" y="597273"/>
            <a:ext cx="9794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rgbClr val="FF0000"/>
                </a:solidFill>
              </a:rPr>
              <a:t>Programação Orientada ao Objeto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6206E0C-EFFE-104E-D3CE-781512284A7D}"/>
              </a:ext>
            </a:extLst>
          </p:cNvPr>
          <p:cNvSpPr txBox="1"/>
          <p:nvPr/>
        </p:nvSpPr>
        <p:spPr>
          <a:xfrm>
            <a:off x="3794917" y="1982268"/>
            <a:ext cx="44887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accent1">
                    <a:lumMod val="75000"/>
                  </a:schemeClr>
                </a:solidFill>
              </a:rPr>
              <a:t>O que é uma Classe?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8EF961A-0093-1280-6BB9-0B0C76AC97AC}"/>
              </a:ext>
            </a:extLst>
          </p:cNvPr>
          <p:cNvSpPr/>
          <p:nvPr/>
        </p:nvSpPr>
        <p:spPr>
          <a:xfrm>
            <a:off x="2294021" y="2958297"/>
            <a:ext cx="2871537" cy="29772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622357A-3F80-8224-6A02-B4C7DEF716EA}"/>
              </a:ext>
            </a:extLst>
          </p:cNvPr>
          <p:cNvSpPr txBox="1"/>
          <p:nvPr/>
        </p:nvSpPr>
        <p:spPr>
          <a:xfrm>
            <a:off x="2795153" y="2958297"/>
            <a:ext cx="188532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O que tenho?</a:t>
            </a:r>
            <a:br>
              <a:rPr lang="pt-BR" sz="2400" dirty="0">
                <a:solidFill>
                  <a:schemeClr val="bg1"/>
                </a:solidFill>
              </a:rPr>
            </a:br>
            <a:br>
              <a:rPr lang="pt-BR" sz="2400" dirty="0">
                <a:solidFill>
                  <a:schemeClr val="bg1"/>
                </a:solidFill>
              </a:rPr>
            </a:br>
            <a:br>
              <a:rPr lang="pt-BR" sz="2400" dirty="0">
                <a:solidFill>
                  <a:schemeClr val="bg1"/>
                </a:solidFill>
              </a:rPr>
            </a:br>
            <a:br>
              <a:rPr lang="pt-BR" sz="2400" dirty="0">
                <a:solidFill>
                  <a:schemeClr val="bg1"/>
                </a:solidFill>
              </a:rPr>
            </a:b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dirty="0">
                <a:solidFill>
                  <a:schemeClr val="bg1"/>
                </a:solidFill>
              </a:rPr>
              <a:t>Atributos</a:t>
            </a:r>
            <a:br>
              <a:rPr lang="pt-BR" sz="2400" dirty="0">
                <a:solidFill>
                  <a:schemeClr val="bg1"/>
                </a:solidFill>
              </a:rPr>
            </a:b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0B13088-6C8E-A63A-C0BE-9929B5117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91" y="2336211"/>
            <a:ext cx="1857475" cy="4167846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97DFE872-F623-DE30-4E6B-41F327A9F3F7}"/>
              </a:ext>
            </a:extLst>
          </p:cNvPr>
          <p:cNvSpPr/>
          <p:nvPr/>
        </p:nvSpPr>
        <p:spPr>
          <a:xfrm>
            <a:off x="9176175" y="2958297"/>
            <a:ext cx="2871537" cy="29772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9877757-B116-ED6A-BCE0-D4533AEAC7D4}"/>
              </a:ext>
            </a:extLst>
          </p:cNvPr>
          <p:cNvSpPr txBox="1"/>
          <p:nvPr/>
        </p:nvSpPr>
        <p:spPr>
          <a:xfrm>
            <a:off x="9315982" y="2958297"/>
            <a:ext cx="259192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Como estou agora?</a:t>
            </a:r>
            <a:br>
              <a:rPr lang="pt-BR" sz="2400" dirty="0">
                <a:solidFill>
                  <a:schemeClr val="bg1"/>
                </a:solidFill>
              </a:rPr>
            </a:br>
            <a:br>
              <a:rPr lang="pt-BR" sz="2400" dirty="0">
                <a:solidFill>
                  <a:schemeClr val="bg1"/>
                </a:solidFill>
              </a:rPr>
            </a:br>
            <a:br>
              <a:rPr lang="pt-BR" sz="2400" dirty="0">
                <a:solidFill>
                  <a:schemeClr val="bg1"/>
                </a:solidFill>
              </a:rPr>
            </a:br>
            <a:br>
              <a:rPr lang="pt-BR" sz="2400" dirty="0">
                <a:solidFill>
                  <a:schemeClr val="bg1"/>
                </a:solidFill>
              </a:rPr>
            </a:b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dirty="0">
                <a:solidFill>
                  <a:schemeClr val="bg1"/>
                </a:solidFill>
              </a:rPr>
              <a:t>Estados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E8D3C36-9694-1361-6AE3-7F11BD58306F}"/>
              </a:ext>
            </a:extLst>
          </p:cNvPr>
          <p:cNvSpPr/>
          <p:nvPr/>
        </p:nvSpPr>
        <p:spPr>
          <a:xfrm>
            <a:off x="5735098" y="2958297"/>
            <a:ext cx="2871537" cy="29772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DC6B8A4-72EE-9436-8D50-FED5AE55AE51}"/>
              </a:ext>
            </a:extLst>
          </p:cNvPr>
          <p:cNvSpPr txBox="1"/>
          <p:nvPr/>
        </p:nvSpPr>
        <p:spPr>
          <a:xfrm>
            <a:off x="6383112" y="2958297"/>
            <a:ext cx="16716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O que faço?</a:t>
            </a:r>
            <a:br>
              <a:rPr lang="pt-BR" sz="2400" dirty="0">
                <a:solidFill>
                  <a:schemeClr val="bg1"/>
                </a:solidFill>
              </a:rPr>
            </a:br>
            <a:br>
              <a:rPr lang="pt-BR" sz="2400" dirty="0">
                <a:solidFill>
                  <a:schemeClr val="bg1"/>
                </a:solidFill>
              </a:rPr>
            </a:br>
            <a:br>
              <a:rPr lang="pt-BR" sz="2400" dirty="0">
                <a:solidFill>
                  <a:schemeClr val="bg1"/>
                </a:solidFill>
              </a:rPr>
            </a:br>
            <a:br>
              <a:rPr lang="pt-BR" sz="2400" dirty="0">
                <a:solidFill>
                  <a:schemeClr val="bg1"/>
                </a:solidFill>
              </a:rPr>
            </a:b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dirty="0">
                <a:solidFill>
                  <a:schemeClr val="bg1"/>
                </a:solidFill>
              </a:rPr>
              <a:t>Métodos</a:t>
            </a:r>
          </a:p>
        </p:txBody>
      </p:sp>
    </p:spTree>
    <p:extLst>
      <p:ext uri="{BB962C8B-B14F-4D97-AF65-F5344CB8AC3E}">
        <p14:creationId xmlns:p14="http://schemas.microsoft.com/office/powerpoint/2010/main" val="890185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0CB486E-3850-6B25-1110-113ECF02C1BE}"/>
              </a:ext>
            </a:extLst>
          </p:cNvPr>
          <p:cNvSpPr txBox="1"/>
          <p:nvPr/>
        </p:nvSpPr>
        <p:spPr>
          <a:xfrm>
            <a:off x="1404583" y="597273"/>
            <a:ext cx="9794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rgbClr val="FF0000"/>
                </a:solidFill>
              </a:rPr>
              <a:t>Programação Orientada ao Objeto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6206E0C-EFFE-104E-D3CE-781512284A7D}"/>
              </a:ext>
            </a:extLst>
          </p:cNvPr>
          <p:cNvSpPr txBox="1"/>
          <p:nvPr/>
        </p:nvSpPr>
        <p:spPr>
          <a:xfrm>
            <a:off x="3851635" y="1319742"/>
            <a:ext cx="44887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accent1">
                    <a:lumMod val="75000"/>
                  </a:schemeClr>
                </a:solidFill>
              </a:rPr>
              <a:t>O que é uma Classe?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BB49983-9B29-E8F6-6CBA-0D60806AA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6" y="2534653"/>
            <a:ext cx="4323347" cy="432334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AB5EE5C-1AB1-347F-3620-ED12EA791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02220" y="3117248"/>
            <a:ext cx="4023653" cy="226330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74A1E5D1-53FA-5365-5950-5855C6A8C53D}"/>
              </a:ext>
            </a:extLst>
          </p:cNvPr>
          <p:cNvSpPr txBox="1"/>
          <p:nvPr/>
        </p:nvSpPr>
        <p:spPr>
          <a:xfrm>
            <a:off x="4214579" y="2243072"/>
            <a:ext cx="189090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Classe Caneta</a:t>
            </a:r>
            <a:br>
              <a:rPr lang="pt-BR" dirty="0"/>
            </a:br>
            <a:r>
              <a:rPr lang="pt-BR" dirty="0"/>
              <a:t>modelo: caractere</a:t>
            </a:r>
            <a:br>
              <a:rPr lang="pt-BR" dirty="0"/>
            </a:br>
            <a:r>
              <a:rPr lang="pt-BR" dirty="0"/>
              <a:t>cor: caractere</a:t>
            </a:r>
            <a:br>
              <a:rPr lang="pt-BR" dirty="0"/>
            </a:br>
            <a:r>
              <a:rPr lang="pt-BR" dirty="0"/>
              <a:t>ponta: real</a:t>
            </a:r>
            <a:br>
              <a:rPr lang="pt-BR" dirty="0"/>
            </a:br>
            <a:r>
              <a:rPr lang="pt-BR" dirty="0" err="1"/>
              <a:t>tampada:Logico</a:t>
            </a:r>
            <a:br>
              <a:rPr lang="pt-BR" dirty="0"/>
            </a:br>
            <a:br>
              <a:rPr lang="pt-BR" dirty="0"/>
            </a:br>
            <a:r>
              <a:rPr lang="pt-BR" dirty="0" err="1"/>
              <a:t>Metodo</a:t>
            </a:r>
            <a:r>
              <a:rPr lang="pt-BR" dirty="0"/>
              <a:t> rabiscar()</a:t>
            </a:r>
            <a:br>
              <a:rPr lang="pt-BR" dirty="0"/>
            </a:br>
            <a:br>
              <a:rPr lang="pt-BR" dirty="0"/>
            </a:br>
            <a:r>
              <a:rPr lang="pt-BR" dirty="0"/>
              <a:t>Fim do método</a:t>
            </a:r>
            <a:br>
              <a:rPr lang="pt-BR" dirty="0"/>
            </a:br>
            <a:br>
              <a:rPr lang="pt-BR" dirty="0"/>
            </a:br>
            <a:r>
              <a:rPr lang="pt-BR" dirty="0" err="1"/>
              <a:t>Metodo</a:t>
            </a:r>
            <a:r>
              <a:rPr lang="pt-BR" dirty="0"/>
              <a:t> tampar()</a:t>
            </a:r>
            <a:br>
              <a:rPr lang="pt-BR" dirty="0"/>
            </a:br>
            <a:br>
              <a:rPr lang="pt-BR" dirty="0"/>
            </a:br>
            <a:r>
              <a:rPr lang="pt-BR" dirty="0"/>
              <a:t>Fim do método</a:t>
            </a:r>
            <a:br>
              <a:rPr lang="pt-BR" dirty="0"/>
            </a:br>
            <a:br>
              <a:rPr lang="pt-BR" dirty="0"/>
            </a:br>
            <a:r>
              <a:rPr lang="pt-BR" dirty="0"/>
              <a:t>Fim da classe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B42F3A2-5CF5-AD9D-5E81-C77B8277F730}"/>
              </a:ext>
            </a:extLst>
          </p:cNvPr>
          <p:cNvSpPr txBox="1"/>
          <p:nvPr/>
        </p:nvSpPr>
        <p:spPr>
          <a:xfrm>
            <a:off x="8945699" y="2125241"/>
            <a:ext cx="192815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Classe Caneta</a:t>
            </a:r>
            <a:br>
              <a:rPr lang="pt-BR" dirty="0"/>
            </a:br>
            <a:r>
              <a:rPr lang="pt-BR" dirty="0"/>
              <a:t>modelo: Bic Cristal</a:t>
            </a:r>
            <a:br>
              <a:rPr lang="pt-BR" dirty="0"/>
            </a:br>
            <a:r>
              <a:rPr lang="pt-BR" dirty="0"/>
              <a:t>cor: azul</a:t>
            </a:r>
            <a:br>
              <a:rPr lang="pt-BR" dirty="0"/>
            </a:br>
            <a:r>
              <a:rPr lang="pt-BR" dirty="0"/>
              <a:t>ponta: 0.5</a:t>
            </a:r>
            <a:br>
              <a:rPr lang="pt-BR" dirty="0"/>
            </a:br>
            <a:r>
              <a:rPr lang="pt-BR" dirty="0" err="1"/>
              <a:t>tampada:falso</a:t>
            </a:r>
            <a:br>
              <a:rPr lang="pt-BR" dirty="0"/>
            </a:br>
            <a:br>
              <a:rPr lang="pt-BR" dirty="0"/>
            </a:br>
            <a:r>
              <a:rPr lang="pt-BR" dirty="0" err="1"/>
              <a:t>Metodo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rabiscar()</a:t>
            </a:r>
            <a:br>
              <a:rPr lang="pt-BR" dirty="0"/>
            </a:br>
            <a:r>
              <a:rPr lang="pt-BR" dirty="0"/>
              <a:t>tampar()</a:t>
            </a:r>
            <a:br>
              <a:rPr lang="pt-BR" dirty="0"/>
            </a:br>
            <a:r>
              <a:rPr lang="pt-BR" dirty="0"/>
              <a:t>pintar()</a:t>
            </a:r>
            <a:br>
              <a:rPr lang="pt-BR" dirty="0"/>
            </a:br>
            <a:r>
              <a:rPr lang="pt-BR" dirty="0"/>
              <a:t>Fim do método</a:t>
            </a:r>
            <a:br>
              <a:rPr lang="pt-BR" dirty="0"/>
            </a:br>
            <a:br>
              <a:rPr lang="pt-BR" dirty="0"/>
            </a:br>
            <a:r>
              <a:rPr lang="pt-BR" dirty="0"/>
              <a:t>Estado</a:t>
            </a:r>
            <a:br>
              <a:rPr lang="pt-BR" dirty="0"/>
            </a:br>
            <a:r>
              <a:rPr lang="pt-BR" dirty="0"/>
              <a:t>destampada</a:t>
            </a:r>
            <a:br>
              <a:rPr lang="pt-BR" dirty="0"/>
            </a:br>
            <a:r>
              <a:rPr lang="pt-BR" dirty="0"/>
              <a:t>Azul</a:t>
            </a:r>
            <a:br>
              <a:rPr lang="pt-BR" dirty="0"/>
            </a:br>
            <a:r>
              <a:rPr lang="pt-BR" dirty="0"/>
              <a:t>90% de carga</a:t>
            </a:r>
          </a:p>
        </p:txBody>
      </p:sp>
    </p:spTree>
    <p:extLst>
      <p:ext uri="{BB962C8B-B14F-4D97-AF65-F5344CB8AC3E}">
        <p14:creationId xmlns:p14="http://schemas.microsoft.com/office/powerpoint/2010/main" val="1057769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0CB486E-3850-6B25-1110-113ECF02C1BE}"/>
              </a:ext>
            </a:extLst>
          </p:cNvPr>
          <p:cNvSpPr txBox="1"/>
          <p:nvPr/>
        </p:nvSpPr>
        <p:spPr>
          <a:xfrm>
            <a:off x="1404583" y="597273"/>
            <a:ext cx="9794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rgbClr val="FF0000"/>
                </a:solidFill>
              </a:rPr>
              <a:t>Programação Orientada ao Objeto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6206E0C-EFFE-104E-D3CE-781512284A7D}"/>
              </a:ext>
            </a:extLst>
          </p:cNvPr>
          <p:cNvSpPr txBox="1"/>
          <p:nvPr/>
        </p:nvSpPr>
        <p:spPr>
          <a:xfrm>
            <a:off x="1404583" y="1771298"/>
            <a:ext cx="44887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accent1">
                    <a:lumMod val="75000"/>
                  </a:schemeClr>
                </a:solidFill>
              </a:rPr>
              <a:t>O que é uma Classe?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BB49983-9B29-E8F6-6CBA-0D60806AA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6" y="2534653"/>
            <a:ext cx="4323347" cy="432334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AB5EE5C-1AB1-347F-3620-ED12EA791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02220" y="3414827"/>
            <a:ext cx="4023653" cy="226330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74A1E5D1-53FA-5365-5950-5855C6A8C53D}"/>
              </a:ext>
            </a:extLst>
          </p:cNvPr>
          <p:cNvSpPr txBox="1"/>
          <p:nvPr/>
        </p:nvSpPr>
        <p:spPr>
          <a:xfrm>
            <a:off x="3433179" y="2940923"/>
            <a:ext cx="2931238" cy="193899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Define os atributos e métodos</a:t>
            </a:r>
            <a:br>
              <a:rPr lang="pt-BR" sz="2400" dirty="0"/>
            </a:br>
            <a:r>
              <a:rPr lang="pt-BR" sz="2400" dirty="0"/>
              <a:t> comuns que serão compartilhados</a:t>
            </a:r>
            <a:br>
              <a:rPr lang="pt-BR" sz="2400" dirty="0"/>
            </a:br>
            <a:r>
              <a:rPr lang="pt-BR" sz="2400" dirty="0"/>
              <a:t> por um objeto.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C577059-454A-DF1F-3AB2-9D282ACE16ED}"/>
              </a:ext>
            </a:extLst>
          </p:cNvPr>
          <p:cNvSpPr txBox="1"/>
          <p:nvPr/>
        </p:nvSpPr>
        <p:spPr>
          <a:xfrm>
            <a:off x="7151762" y="1771298"/>
            <a:ext cx="43046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accent1">
                    <a:lumMod val="75000"/>
                  </a:schemeClr>
                </a:solidFill>
              </a:rPr>
              <a:t>O que é um objeto?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2A9A2DF-15C8-3207-831F-F1C6EA82C08F}"/>
              </a:ext>
            </a:extLst>
          </p:cNvPr>
          <p:cNvSpPr txBox="1"/>
          <p:nvPr/>
        </p:nvSpPr>
        <p:spPr>
          <a:xfrm>
            <a:off x="8370538" y="2940923"/>
            <a:ext cx="2931238" cy="193899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É a instância de uma classe.</a:t>
            </a:r>
            <a:br>
              <a:rPr lang="pt-BR" sz="2400" dirty="0"/>
            </a:br>
            <a:r>
              <a:rPr lang="pt-BR" sz="2400" dirty="0"/>
              <a:t>(quando se define valores para seus atributos.)</a:t>
            </a:r>
          </a:p>
        </p:txBody>
      </p:sp>
    </p:spTree>
    <p:extLst>
      <p:ext uri="{BB962C8B-B14F-4D97-AF65-F5344CB8AC3E}">
        <p14:creationId xmlns:p14="http://schemas.microsoft.com/office/powerpoint/2010/main" val="1779503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0CB486E-3850-6B25-1110-113ECF02C1BE}"/>
              </a:ext>
            </a:extLst>
          </p:cNvPr>
          <p:cNvSpPr txBox="1"/>
          <p:nvPr/>
        </p:nvSpPr>
        <p:spPr>
          <a:xfrm>
            <a:off x="1404583" y="597273"/>
            <a:ext cx="9794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rgbClr val="FF0000"/>
                </a:solidFill>
              </a:rPr>
              <a:t>Programação Orientada ao Objeto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6206E0C-EFFE-104E-D3CE-781512284A7D}"/>
              </a:ext>
            </a:extLst>
          </p:cNvPr>
          <p:cNvSpPr txBox="1"/>
          <p:nvPr/>
        </p:nvSpPr>
        <p:spPr>
          <a:xfrm>
            <a:off x="2603020" y="1755256"/>
            <a:ext cx="7397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accent1">
                    <a:lumMod val="75000"/>
                  </a:schemeClr>
                </a:solidFill>
              </a:rPr>
              <a:t>Outro Exemplo de Classe e Objeto: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5D5FE75-FE9C-8DEF-2A16-2E0064F4A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048000"/>
            <a:ext cx="3810000" cy="3810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FFD502E-24BB-063D-5CF3-0C8162B0F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284" y="2463142"/>
            <a:ext cx="2782800" cy="353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356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0CB486E-3850-6B25-1110-113ECF02C1BE}"/>
              </a:ext>
            </a:extLst>
          </p:cNvPr>
          <p:cNvSpPr txBox="1"/>
          <p:nvPr/>
        </p:nvSpPr>
        <p:spPr>
          <a:xfrm>
            <a:off x="1404583" y="597273"/>
            <a:ext cx="9794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rgbClr val="FF0000"/>
                </a:solidFill>
              </a:rPr>
              <a:t>Programação Orientada ao Objeto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6206E0C-EFFE-104E-D3CE-781512284A7D}"/>
              </a:ext>
            </a:extLst>
          </p:cNvPr>
          <p:cNvSpPr txBox="1"/>
          <p:nvPr/>
        </p:nvSpPr>
        <p:spPr>
          <a:xfrm>
            <a:off x="4106188" y="1787340"/>
            <a:ext cx="43911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accent1">
                    <a:lumMod val="75000"/>
                  </a:schemeClr>
                </a:solidFill>
              </a:rPr>
              <a:t>Atividade de revisão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46E3D34-D293-97CE-BC7D-D529BD29A6DF}"/>
              </a:ext>
            </a:extLst>
          </p:cNvPr>
          <p:cNvSpPr txBox="1"/>
          <p:nvPr/>
        </p:nvSpPr>
        <p:spPr>
          <a:xfrm>
            <a:off x="1700463" y="3133428"/>
            <a:ext cx="3958101" cy="255454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Identifique dois objetos físicos do seu ambiente e classifique-os (gerar as classes)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4AD655C-591D-AE00-4859-2982988436E3}"/>
              </a:ext>
            </a:extLst>
          </p:cNvPr>
          <p:cNvSpPr txBox="1"/>
          <p:nvPr/>
        </p:nvSpPr>
        <p:spPr>
          <a:xfrm>
            <a:off x="7323390" y="3069460"/>
            <a:ext cx="3585242" cy="255454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Identifique dois objetos conceituais do seu dia-a-dia e classifique-os (gerar as classes)</a:t>
            </a:r>
          </a:p>
        </p:txBody>
      </p:sp>
    </p:spTree>
    <p:extLst>
      <p:ext uri="{BB962C8B-B14F-4D97-AF65-F5344CB8AC3E}">
        <p14:creationId xmlns:p14="http://schemas.microsoft.com/office/powerpoint/2010/main" val="958091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0CB486E-3850-6B25-1110-113ECF02C1BE}"/>
              </a:ext>
            </a:extLst>
          </p:cNvPr>
          <p:cNvSpPr txBox="1"/>
          <p:nvPr/>
        </p:nvSpPr>
        <p:spPr>
          <a:xfrm>
            <a:off x="1503626" y="425224"/>
            <a:ext cx="9794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rgbClr val="FF0000"/>
                </a:solidFill>
              </a:rPr>
              <a:t>Programação Orientada ao Objeto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83AF8DC-73B3-A764-DEEA-E259F0B971FE}"/>
              </a:ext>
            </a:extLst>
          </p:cNvPr>
          <p:cNvSpPr txBox="1"/>
          <p:nvPr/>
        </p:nvSpPr>
        <p:spPr>
          <a:xfrm>
            <a:off x="0" y="1185588"/>
            <a:ext cx="1236915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dirty="0"/>
              <a:t>Como evoluiu a Programação?</a:t>
            </a:r>
            <a:br>
              <a:rPr lang="pt-BR" sz="3600" dirty="0"/>
            </a:br>
            <a:br>
              <a:rPr lang="pt-BR" sz="3600" dirty="0"/>
            </a:br>
            <a:r>
              <a:rPr lang="pt-BR" sz="2800" dirty="0">
                <a:highlight>
                  <a:srgbClr val="FFFF00"/>
                </a:highlight>
              </a:rPr>
              <a:t>- Programação Baixo Nível (década de 40 e normalmente usava-se o código binário, </a:t>
            </a:r>
            <a:br>
              <a:rPr lang="pt-BR" sz="2800" dirty="0">
                <a:highlight>
                  <a:srgbClr val="FFFF00"/>
                </a:highlight>
              </a:rPr>
            </a:br>
            <a:r>
              <a:rPr lang="pt-BR" sz="2800" dirty="0">
                <a:highlight>
                  <a:srgbClr val="FFFF00"/>
                </a:highlight>
              </a:rPr>
              <a:t>ou o tipo de código usado em cada tipo de máquina);</a:t>
            </a:r>
            <a:endParaRPr lang="pt-BR" sz="2400" dirty="0">
              <a:highlight>
                <a:srgbClr val="FFFF00"/>
              </a:highlight>
            </a:endParaRPr>
          </a:p>
          <a:p>
            <a:pPr algn="ctr"/>
            <a:br>
              <a:rPr lang="pt-BR" sz="2400" dirty="0"/>
            </a:br>
            <a:r>
              <a:rPr lang="pt-BR" sz="2800" dirty="0">
                <a:highlight>
                  <a:srgbClr val="FF00FF"/>
                </a:highlight>
              </a:rPr>
              <a:t>-Programação de alto nível ou Linear (instruções como uma lista de compras);</a:t>
            </a:r>
          </a:p>
          <a:p>
            <a:pPr algn="ctr"/>
            <a:endParaRPr lang="pt-BR" sz="2400" dirty="0"/>
          </a:p>
          <a:p>
            <a:pPr algn="ctr"/>
            <a:r>
              <a:rPr lang="pt-BR" sz="2800" dirty="0">
                <a:highlight>
                  <a:srgbClr val="00FF00"/>
                </a:highlight>
              </a:rPr>
              <a:t>-Programação Estruturada;</a:t>
            </a:r>
          </a:p>
          <a:p>
            <a:pPr algn="ctr"/>
            <a:br>
              <a:rPr lang="pt-BR" sz="2400" dirty="0"/>
            </a:br>
            <a:r>
              <a:rPr lang="pt-BR" sz="2800" dirty="0">
                <a:highlight>
                  <a:srgbClr val="00FFFF"/>
                </a:highlight>
              </a:rPr>
              <a:t>-Programação Modular;</a:t>
            </a:r>
          </a:p>
          <a:p>
            <a:pPr algn="ctr"/>
            <a:endParaRPr lang="pt-BR" sz="2400" dirty="0"/>
          </a:p>
          <a:p>
            <a:pPr algn="ctr"/>
            <a:r>
              <a:rPr lang="pt-BR" sz="2800" dirty="0">
                <a:highlight>
                  <a:srgbClr val="C0C0C0"/>
                </a:highlight>
              </a:rPr>
              <a:t>-POO (Criada por Alan Key em 1970).  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3668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0CB486E-3850-6B25-1110-113ECF02C1BE}"/>
              </a:ext>
            </a:extLst>
          </p:cNvPr>
          <p:cNvSpPr txBox="1"/>
          <p:nvPr/>
        </p:nvSpPr>
        <p:spPr>
          <a:xfrm>
            <a:off x="1198826" y="523528"/>
            <a:ext cx="9794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rgbClr val="FF0000"/>
                </a:solidFill>
              </a:rPr>
              <a:t>Programação Orientada ao Objeto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83AF8DC-73B3-A764-DEEA-E259F0B971FE}"/>
              </a:ext>
            </a:extLst>
          </p:cNvPr>
          <p:cNvSpPr txBox="1"/>
          <p:nvPr/>
        </p:nvSpPr>
        <p:spPr>
          <a:xfrm>
            <a:off x="1821075" y="1749681"/>
            <a:ext cx="82150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dirty="0"/>
              <a:t>Criações de Alan Key quando passou pelos </a:t>
            </a:r>
            <a:br>
              <a:rPr lang="pt-BR" sz="3600" dirty="0"/>
            </a:br>
            <a:r>
              <a:rPr lang="pt-BR" sz="3600" dirty="0"/>
              <a:t>laboratórios da Xerox, na década de 70: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A2B5DEE-2094-F641-90AB-E8280E014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03519">
            <a:off x="1356634" y="3116076"/>
            <a:ext cx="1975419" cy="266948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C7428B5-39BB-5D33-A4C6-76F68DA0B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456" y="4118707"/>
            <a:ext cx="2769706" cy="221576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85BD2E7-085C-346C-B029-7BC1EC214B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932" y="2974602"/>
            <a:ext cx="3474706" cy="260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8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0CB486E-3850-6B25-1110-113ECF02C1BE}"/>
              </a:ext>
            </a:extLst>
          </p:cNvPr>
          <p:cNvSpPr txBox="1"/>
          <p:nvPr/>
        </p:nvSpPr>
        <p:spPr>
          <a:xfrm>
            <a:off x="1404583" y="597273"/>
            <a:ext cx="9794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rgbClr val="FF0000"/>
                </a:solidFill>
              </a:rPr>
              <a:t>Programação Orientada ao Objeto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E8235C2-96CE-CEF2-F279-615DE8B9E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547" y="1844840"/>
            <a:ext cx="5307932" cy="398094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7D5F9FC-FA18-F001-EAD5-4B4782E4C626}"/>
              </a:ext>
            </a:extLst>
          </p:cNvPr>
          <p:cNvSpPr txBox="1"/>
          <p:nvPr/>
        </p:nvSpPr>
        <p:spPr>
          <a:xfrm>
            <a:off x="7780421" y="3140243"/>
            <a:ext cx="30836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 err="1">
                <a:solidFill>
                  <a:srgbClr val="00B0F0"/>
                </a:solidFill>
              </a:rPr>
              <a:t>SmallTalk</a:t>
            </a:r>
            <a:endParaRPr lang="pt-B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875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0CB486E-3850-6B25-1110-113ECF02C1BE}"/>
              </a:ext>
            </a:extLst>
          </p:cNvPr>
          <p:cNvSpPr txBox="1"/>
          <p:nvPr/>
        </p:nvSpPr>
        <p:spPr>
          <a:xfrm>
            <a:off x="1404583" y="597273"/>
            <a:ext cx="9794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rgbClr val="FF0000"/>
                </a:solidFill>
              </a:rPr>
              <a:t>Programação Orientada ao Objeto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7CA5F07-DD3F-0870-41F4-0190A60BD1BF}"/>
              </a:ext>
            </a:extLst>
          </p:cNvPr>
          <p:cNvSpPr txBox="1"/>
          <p:nvPr/>
        </p:nvSpPr>
        <p:spPr>
          <a:xfrm>
            <a:off x="2472554" y="1698138"/>
            <a:ext cx="1249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Antes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E8E69B9-B73D-76A8-4BD4-FF064F8D2C51}"/>
              </a:ext>
            </a:extLst>
          </p:cNvPr>
          <p:cNvSpPr txBox="1"/>
          <p:nvPr/>
        </p:nvSpPr>
        <p:spPr>
          <a:xfrm>
            <a:off x="8574744" y="1698138"/>
            <a:ext cx="1470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Depois</a:t>
            </a: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BD0DAAF-8686-79BB-3CC3-5BB79821CC09}"/>
              </a:ext>
            </a:extLst>
          </p:cNvPr>
          <p:cNvSpPr/>
          <p:nvPr/>
        </p:nvSpPr>
        <p:spPr>
          <a:xfrm>
            <a:off x="802105" y="3118057"/>
            <a:ext cx="1670449" cy="1678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Massa de dados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2FF6AD8D-9D1F-1473-DEB1-00FBBEA1E391}"/>
              </a:ext>
            </a:extLst>
          </p:cNvPr>
          <p:cNvCxnSpPr>
            <a:cxnSpLocks/>
          </p:cNvCxnSpPr>
          <p:nvPr/>
        </p:nvCxnSpPr>
        <p:spPr>
          <a:xfrm>
            <a:off x="2651823" y="3859128"/>
            <a:ext cx="890906" cy="3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E5E5D89A-C211-9109-0AFF-53BC4C7726E8}"/>
              </a:ext>
            </a:extLst>
          </p:cNvPr>
          <p:cNvSpPr/>
          <p:nvPr/>
        </p:nvSpPr>
        <p:spPr>
          <a:xfrm>
            <a:off x="3717100" y="2978755"/>
            <a:ext cx="2157662" cy="455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Procedimento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8DE62A1-305E-B009-8999-1056B287B167}"/>
              </a:ext>
            </a:extLst>
          </p:cNvPr>
          <p:cNvSpPr/>
          <p:nvPr/>
        </p:nvSpPr>
        <p:spPr>
          <a:xfrm>
            <a:off x="3717100" y="3694633"/>
            <a:ext cx="2157662" cy="455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Procedimento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E8A20FF-754C-73DB-622A-834DF3BF959E}"/>
              </a:ext>
            </a:extLst>
          </p:cNvPr>
          <p:cNvSpPr/>
          <p:nvPr/>
        </p:nvSpPr>
        <p:spPr>
          <a:xfrm>
            <a:off x="3717100" y="4410511"/>
            <a:ext cx="2157662" cy="455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Procedimento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68CD711-921E-C313-F028-7F5F022DF454}"/>
              </a:ext>
            </a:extLst>
          </p:cNvPr>
          <p:cNvSpPr/>
          <p:nvPr/>
        </p:nvSpPr>
        <p:spPr>
          <a:xfrm>
            <a:off x="6689572" y="2978755"/>
            <a:ext cx="1626979" cy="16785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Dados do Objeto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A7F44BDF-A6F7-8D8C-49A4-3C9106C41310}"/>
              </a:ext>
            </a:extLst>
          </p:cNvPr>
          <p:cNvCxnSpPr>
            <a:cxnSpLocks/>
          </p:cNvCxnSpPr>
          <p:nvPr/>
        </p:nvCxnSpPr>
        <p:spPr>
          <a:xfrm>
            <a:off x="8442159" y="3759869"/>
            <a:ext cx="867722" cy="3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6DDD2941-F077-62B0-D785-6DF9F87D996A}"/>
              </a:ext>
            </a:extLst>
          </p:cNvPr>
          <p:cNvSpPr/>
          <p:nvPr/>
        </p:nvSpPr>
        <p:spPr>
          <a:xfrm>
            <a:off x="9356820" y="2890459"/>
            <a:ext cx="2101514" cy="4551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Método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85CE726-B617-B024-2008-9AFC22EA1AD3}"/>
              </a:ext>
            </a:extLst>
          </p:cNvPr>
          <p:cNvSpPr/>
          <p:nvPr/>
        </p:nvSpPr>
        <p:spPr>
          <a:xfrm>
            <a:off x="9356820" y="3606337"/>
            <a:ext cx="2101514" cy="4551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Método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DC793228-54E7-2BD9-FF34-FDD86484E2A8}"/>
              </a:ext>
            </a:extLst>
          </p:cNvPr>
          <p:cNvSpPr/>
          <p:nvPr/>
        </p:nvSpPr>
        <p:spPr>
          <a:xfrm>
            <a:off x="9356820" y="4322215"/>
            <a:ext cx="2101514" cy="4551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Método</a:t>
            </a:r>
          </a:p>
        </p:txBody>
      </p:sp>
    </p:spTree>
    <p:extLst>
      <p:ext uri="{BB962C8B-B14F-4D97-AF65-F5344CB8AC3E}">
        <p14:creationId xmlns:p14="http://schemas.microsoft.com/office/powerpoint/2010/main" val="3405154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0CB486E-3850-6B25-1110-113ECF02C1BE}"/>
              </a:ext>
            </a:extLst>
          </p:cNvPr>
          <p:cNvSpPr txBox="1"/>
          <p:nvPr/>
        </p:nvSpPr>
        <p:spPr>
          <a:xfrm>
            <a:off x="1404583" y="597273"/>
            <a:ext cx="9794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rgbClr val="FF0000"/>
                </a:solidFill>
              </a:rPr>
              <a:t>Programação Orientada ao Objeto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7CA5F07-DD3F-0870-41F4-0190A60BD1BF}"/>
              </a:ext>
            </a:extLst>
          </p:cNvPr>
          <p:cNvSpPr txBox="1"/>
          <p:nvPr/>
        </p:nvSpPr>
        <p:spPr>
          <a:xfrm>
            <a:off x="2472554" y="1698138"/>
            <a:ext cx="1249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Antes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E8E69B9-B73D-76A8-4BD4-FF064F8D2C51}"/>
              </a:ext>
            </a:extLst>
          </p:cNvPr>
          <p:cNvSpPr txBox="1"/>
          <p:nvPr/>
        </p:nvSpPr>
        <p:spPr>
          <a:xfrm>
            <a:off x="8574744" y="1698138"/>
            <a:ext cx="1470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Depois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AE1D2A3-356E-6915-EF07-D070430D4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26" y="2522004"/>
            <a:ext cx="4762500" cy="29432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F1B8A1D-FE5E-E7F1-BD1F-1B9687CB4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195" y="2344469"/>
            <a:ext cx="3462770" cy="346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84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0CB486E-3850-6B25-1110-113ECF02C1BE}"/>
              </a:ext>
            </a:extLst>
          </p:cNvPr>
          <p:cNvSpPr txBox="1"/>
          <p:nvPr/>
        </p:nvSpPr>
        <p:spPr>
          <a:xfrm>
            <a:off x="1404583" y="597273"/>
            <a:ext cx="9794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rgbClr val="FF0000"/>
                </a:solidFill>
              </a:rPr>
              <a:t>Programação Orientada ao Objeto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6206E0C-EFFE-104E-D3CE-781512284A7D}"/>
              </a:ext>
            </a:extLst>
          </p:cNvPr>
          <p:cNvSpPr txBox="1"/>
          <p:nvPr/>
        </p:nvSpPr>
        <p:spPr>
          <a:xfrm>
            <a:off x="2431338" y="1520603"/>
            <a:ext cx="7740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Exemplo de Linguagens Orientadas ao Objeto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3D4152D-D3D1-2753-8927-53F8C049E5FD}"/>
              </a:ext>
            </a:extLst>
          </p:cNvPr>
          <p:cNvSpPr txBox="1"/>
          <p:nvPr/>
        </p:nvSpPr>
        <p:spPr>
          <a:xfrm>
            <a:off x="3309107" y="2701629"/>
            <a:ext cx="196739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>
                <a:solidFill>
                  <a:srgbClr val="002060"/>
                </a:solidFill>
              </a:rPr>
              <a:t> C++</a:t>
            </a:r>
            <a:br>
              <a:rPr lang="pt-BR" sz="4800" dirty="0">
                <a:solidFill>
                  <a:srgbClr val="002060"/>
                </a:solidFill>
              </a:rPr>
            </a:br>
            <a:r>
              <a:rPr lang="pt-BR" sz="4800" dirty="0">
                <a:solidFill>
                  <a:srgbClr val="002060"/>
                </a:solidFill>
              </a:rPr>
              <a:t>Java</a:t>
            </a:r>
            <a:br>
              <a:rPr lang="pt-BR" sz="4800" dirty="0">
                <a:solidFill>
                  <a:srgbClr val="002060"/>
                </a:solidFill>
              </a:rPr>
            </a:br>
            <a:r>
              <a:rPr lang="pt-BR" sz="4800" dirty="0">
                <a:solidFill>
                  <a:srgbClr val="002060"/>
                </a:solidFill>
              </a:rPr>
              <a:t>PHP</a:t>
            </a:r>
            <a:br>
              <a:rPr lang="pt-BR" sz="4800" dirty="0">
                <a:solidFill>
                  <a:srgbClr val="002060"/>
                </a:solidFill>
              </a:rPr>
            </a:br>
            <a:r>
              <a:rPr lang="pt-BR" sz="4800" dirty="0">
                <a:solidFill>
                  <a:srgbClr val="002060"/>
                </a:solidFill>
              </a:rPr>
              <a:t>Python</a:t>
            </a:r>
            <a:br>
              <a:rPr lang="pt-BR" sz="4800" dirty="0">
                <a:solidFill>
                  <a:srgbClr val="002060"/>
                </a:solidFill>
              </a:rPr>
            </a:br>
            <a:endParaRPr lang="pt-BR" sz="4800" dirty="0">
              <a:solidFill>
                <a:srgbClr val="00206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679CF28-364D-BBAF-D622-4DBC7F94967F}"/>
              </a:ext>
            </a:extLst>
          </p:cNvPr>
          <p:cNvSpPr txBox="1"/>
          <p:nvPr/>
        </p:nvSpPr>
        <p:spPr>
          <a:xfrm>
            <a:off x="7165705" y="2443933"/>
            <a:ext cx="2598788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>
                <a:solidFill>
                  <a:srgbClr val="002060"/>
                </a:solidFill>
              </a:rPr>
              <a:t>Ruby</a:t>
            </a:r>
            <a:br>
              <a:rPr lang="pt-BR" sz="4000" dirty="0">
                <a:solidFill>
                  <a:srgbClr val="002060"/>
                </a:solidFill>
              </a:rPr>
            </a:br>
            <a:r>
              <a:rPr lang="pt-BR" sz="4000" dirty="0">
                <a:solidFill>
                  <a:srgbClr val="002060"/>
                </a:solidFill>
              </a:rPr>
              <a:t>C#</a:t>
            </a:r>
            <a:br>
              <a:rPr lang="pt-BR" sz="4000" dirty="0">
                <a:solidFill>
                  <a:srgbClr val="002060"/>
                </a:solidFill>
              </a:rPr>
            </a:br>
            <a:r>
              <a:rPr lang="pt-BR" sz="4000" dirty="0">
                <a:solidFill>
                  <a:srgbClr val="002060"/>
                </a:solidFill>
              </a:rPr>
              <a:t>Visual Basic</a:t>
            </a:r>
            <a:br>
              <a:rPr lang="pt-BR" sz="4000" dirty="0">
                <a:solidFill>
                  <a:srgbClr val="002060"/>
                </a:solidFill>
              </a:rPr>
            </a:br>
            <a:r>
              <a:rPr lang="pt-BR" sz="4000" dirty="0" err="1">
                <a:solidFill>
                  <a:srgbClr val="002060"/>
                </a:solidFill>
              </a:rPr>
              <a:t>Objective</a:t>
            </a:r>
            <a:r>
              <a:rPr lang="pt-BR" sz="4000" dirty="0">
                <a:solidFill>
                  <a:srgbClr val="002060"/>
                </a:solidFill>
              </a:rPr>
              <a:t> C</a:t>
            </a:r>
            <a:br>
              <a:rPr lang="pt-BR" sz="4000" dirty="0">
                <a:solidFill>
                  <a:srgbClr val="002060"/>
                </a:solidFill>
              </a:rPr>
            </a:br>
            <a:r>
              <a:rPr lang="pt-BR" sz="4400" dirty="0">
                <a:solidFill>
                  <a:srgbClr val="002060"/>
                </a:solidFill>
              </a:rPr>
              <a:t>Swift</a:t>
            </a:r>
            <a:endParaRPr lang="pt-BR" sz="4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285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0CB486E-3850-6B25-1110-113ECF02C1BE}"/>
              </a:ext>
            </a:extLst>
          </p:cNvPr>
          <p:cNvSpPr txBox="1"/>
          <p:nvPr/>
        </p:nvSpPr>
        <p:spPr>
          <a:xfrm>
            <a:off x="1404583" y="597273"/>
            <a:ext cx="9794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rgbClr val="FF0000"/>
                </a:solidFill>
              </a:rPr>
              <a:t>Programação Orientada ao Objeto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6206E0C-EFFE-104E-D3CE-781512284A7D}"/>
              </a:ext>
            </a:extLst>
          </p:cNvPr>
          <p:cNvSpPr txBox="1"/>
          <p:nvPr/>
        </p:nvSpPr>
        <p:spPr>
          <a:xfrm>
            <a:off x="3794917" y="1982268"/>
            <a:ext cx="4373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accent1">
                    <a:lumMod val="75000"/>
                  </a:schemeClr>
                </a:solidFill>
              </a:rPr>
              <a:t>O que é um Objeto?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622357A-3F80-8224-6A02-B4C7DEF716EA}"/>
              </a:ext>
            </a:extLst>
          </p:cNvPr>
          <p:cNvSpPr txBox="1"/>
          <p:nvPr/>
        </p:nvSpPr>
        <p:spPr>
          <a:xfrm>
            <a:off x="232856" y="3151819"/>
            <a:ext cx="1172628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/>
              <a:t>Coisa material ou abstrata que pode ser</a:t>
            </a:r>
            <a:br>
              <a:rPr lang="pt-BR" sz="4000" dirty="0"/>
            </a:br>
            <a:r>
              <a:rPr lang="pt-BR" sz="4000" dirty="0"/>
              <a:t> percebida pelos sentidos e descrita por meio</a:t>
            </a:r>
            <a:br>
              <a:rPr lang="pt-BR" sz="4000" dirty="0"/>
            </a:br>
            <a:r>
              <a:rPr lang="pt-BR" sz="4000" dirty="0"/>
              <a:t> de suas características, comportamento e estado atual.</a:t>
            </a:r>
          </a:p>
        </p:txBody>
      </p:sp>
    </p:spTree>
    <p:extLst>
      <p:ext uri="{BB962C8B-B14F-4D97-AF65-F5344CB8AC3E}">
        <p14:creationId xmlns:p14="http://schemas.microsoft.com/office/powerpoint/2010/main" val="4074654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0CB486E-3850-6B25-1110-113ECF02C1BE}"/>
              </a:ext>
            </a:extLst>
          </p:cNvPr>
          <p:cNvSpPr txBox="1"/>
          <p:nvPr/>
        </p:nvSpPr>
        <p:spPr>
          <a:xfrm>
            <a:off x="1404583" y="597273"/>
            <a:ext cx="9794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rgbClr val="FF0000"/>
                </a:solidFill>
              </a:rPr>
              <a:t>Programação Orientada ao Objeto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6206E0C-EFFE-104E-D3CE-781512284A7D}"/>
              </a:ext>
            </a:extLst>
          </p:cNvPr>
          <p:cNvSpPr txBox="1"/>
          <p:nvPr/>
        </p:nvSpPr>
        <p:spPr>
          <a:xfrm>
            <a:off x="3794917" y="1982268"/>
            <a:ext cx="4373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accent1">
                    <a:lumMod val="75000"/>
                  </a:schemeClr>
                </a:solidFill>
              </a:rPr>
              <a:t>O que é um Objeto?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8EF961A-0093-1280-6BB9-0B0C76AC97AC}"/>
              </a:ext>
            </a:extLst>
          </p:cNvPr>
          <p:cNvSpPr/>
          <p:nvPr/>
        </p:nvSpPr>
        <p:spPr>
          <a:xfrm>
            <a:off x="1572126" y="3022465"/>
            <a:ext cx="2871537" cy="2977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622357A-3F80-8224-6A02-B4C7DEF716EA}"/>
              </a:ext>
            </a:extLst>
          </p:cNvPr>
          <p:cNvSpPr txBox="1"/>
          <p:nvPr/>
        </p:nvSpPr>
        <p:spPr>
          <a:xfrm>
            <a:off x="1613130" y="3022465"/>
            <a:ext cx="280557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/>
              <a:t>Controle remoto</a:t>
            </a:r>
            <a:br>
              <a:rPr lang="pt-BR" sz="2800" dirty="0"/>
            </a:br>
            <a:br>
              <a:rPr lang="pt-BR" sz="2800" dirty="0"/>
            </a:br>
            <a:r>
              <a:rPr lang="pt-BR" sz="2800" dirty="0"/>
              <a:t>-Características:</a:t>
            </a:r>
            <a:br>
              <a:rPr lang="pt-BR" sz="2800" dirty="0"/>
            </a:br>
            <a:r>
              <a:rPr lang="pt-BR" sz="2800" dirty="0"/>
              <a:t>-Comportamento:</a:t>
            </a:r>
            <a:br>
              <a:rPr lang="pt-BR" sz="2800" dirty="0"/>
            </a:br>
            <a:r>
              <a:rPr lang="pt-BR" sz="2800" dirty="0"/>
              <a:t>-Estado Atual: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7DFE872-F623-DE30-4E6B-41F327A9F3F7}"/>
              </a:ext>
            </a:extLst>
          </p:cNvPr>
          <p:cNvSpPr/>
          <p:nvPr/>
        </p:nvSpPr>
        <p:spPr>
          <a:xfrm>
            <a:off x="8454280" y="3022465"/>
            <a:ext cx="2871537" cy="2977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/>
              <a:t>-Características:</a:t>
            </a:r>
            <a:br>
              <a:rPr lang="pt-BR" sz="1800" dirty="0"/>
            </a:br>
            <a:r>
              <a:rPr lang="pt-BR" sz="1800" dirty="0"/>
              <a:t>-Comportamento:</a:t>
            </a:r>
            <a:br>
              <a:rPr lang="pt-BR" sz="1800" dirty="0"/>
            </a:br>
            <a:r>
              <a:rPr lang="pt-BR" sz="1800" dirty="0"/>
              <a:t>-Estado Atual: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9877757-B116-ED6A-BCE0-D4533AEAC7D4}"/>
              </a:ext>
            </a:extLst>
          </p:cNvPr>
          <p:cNvSpPr txBox="1"/>
          <p:nvPr/>
        </p:nvSpPr>
        <p:spPr>
          <a:xfrm>
            <a:off x="9399849" y="3022465"/>
            <a:ext cx="980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/>
              <a:t>Carro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E8D3C36-9694-1361-6AE3-7F11BD58306F}"/>
              </a:ext>
            </a:extLst>
          </p:cNvPr>
          <p:cNvSpPr/>
          <p:nvPr/>
        </p:nvSpPr>
        <p:spPr>
          <a:xfrm>
            <a:off x="5013203" y="3022465"/>
            <a:ext cx="2871537" cy="2977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/>
              <a:t>-Características:</a:t>
            </a:r>
            <a:br>
              <a:rPr lang="pt-BR" sz="1800" dirty="0"/>
            </a:br>
            <a:r>
              <a:rPr lang="pt-BR" sz="1800" dirty="0"/>
              <a:t>-Comportamento:</a:t>
            </a:r>
            <a:br>
              <a:rPr lang="pt-BR" sz="1800" dirty="0"/>
            </a:br>
            <a:r>
              <a:rPr lang="pt-BR" sz="1800" dirty="0"/>
              <a:t>-Estado Atual: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DC6B8A4-72EE-9436-8D50-FED5AE55AE51}"/>
              </a:ext>
            </a:extLst>
          </p:cNvPr>
          <p:cNvSpPr txBox="1"/>
          <p:nvPr/>
        </p:nvSpPr>
        <p:spPr>
          <a:xfrm>
            <a:off x="5402523" y="3022465"/>
            <a:ext cx="2189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/>
              <a:t>Compromisso</a:t>
            </a:r>
          </a:p>
        </p:txBody>
      </p:sp>
    </p:spTree>
    <p:extLst>
      <p:ext uri="{BB962C8B-B14F-4D97-AF65-F5344CB8AC3E}">
        <p14:creationId xmlns:p14="http://schemas.microsoft.com/office/powerpoint/2010/main" val="9365184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497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Debora Regina Lopes da Paixao</dc:creator>
  <cp:lastModifiedBy>Debora Regina Lopes da Paixao</cp:lastModifiedBy>
  <cp:revision>9</cp:revision>
  <dcterms:created xsi:type="dcterms:W3CDTF">2022-11-09T22:14:32Z</dcterms:created>
  <dcterms:modified xsi:type="dcterms:W3CDTF">2022-11-10T00:35:01Z</dcterms:modified>
</cp:coreProperties>
</file>