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303" r:id="rId31"/>
    <p:sldId id="304" r:id="rId32"/>
    <p:sldId id="305" r:id="rId33"/>
    <p:sldId id="306" r:id="rId34"/>
    <p:sldId id="308" r:id="rId35"/>
    <p:sldId id="309" r:id="rId36"/>
    <p:sldId id="307" r:id="rId37"/>
    <p:sldId id="310" r:id="rId38"/>
    <p:sldId id="259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485"/>
    <a:srgbClr val="CBCBCB"/>
    <a:srgbClr val="00B8F1"/>
    <a:srgbClr val="EF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1A1D8-FEA2-452F-88C9-44F1CAF8D345}" v="32" dt="2022-10-28T14:51:17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>
        <p:scale>
          <a:sx n="75" d="100"/>
          <a:sy n="75" d="100"/>
        </p:scale>
        <p:origin x="88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PARRAVANO" userId="4696c5c63a3f3a2c" providerId="LiveId" clId="{5201A1D8-FEA2-452F-88C9-44F1CAF8D345}"/>
    <pc:docChg chg="undo custSel modSld">
      <pc:chgData name="ADRIANA PARRAVANO" userId="4696c5c63a3f3a2c" providerId="LiveId" clId="{5201A1D8-FEA2-452F-88C9-44F1CAF8D345}" dt="2022-10-28T14:57:41.390" v="1507" actId="6549"/>
      <pc:docMkLst>
        <pc:docMk/>
      </pc:docMkLst>
      <pc:sldChg chg="modSp mod">
        <pc:chgData name="ADRIANA PARRAVANO" userId="4696c5c63a3f3a2c" providerId="LiveId" clId="{5201A1D8-FEA2-452F-88C9-44F1CAF8D345}" dt="2022-10-03T19:30:55.063" v="581" actId="1076"/>
        <pc:sldMkLst>
          <pc:docMk/>
          <pc:sldMk cId="1239634284" sldId="256"/>
        </pc:sldMkLst>
        <pc:spChg chg="mod">
          <ac:chgData name="ADRIANA PARRAVANO" userId="4696c5c63a3f3a2c" providerId="LiveId" clId="{5201A1D8-FEA2-452F-88C9-44F1CAF8D345}" dt="2022-10-03T19:30:55.063" v="581" actId="1076"/>
          <ac:spMkLst>
            <pc:docMk/>
            <pc:sldMk cId="1239634284" sldId="256"/>
            <ac:spMk id="3" creationId="{5688D4D4-DC0C-4CD6-B6C3-4DC7904308CF}"/>
          </ac:spMkLst>
        </pc:spChg>
      </pc:sldChg>
      <pc:sldChg chg="addSp delSp modSp mod">
        <pc:chgData name="ADRIANA PARRAVANO" userId="4696c5c63a3f3a2c" providerId="LiveId" clId="{5201A1D8-FEA2-452F-88C9-44F1CAF8D345}" dt="2022-10-28T14:57:41.390" v="1507" actId="6549"/>
        <pc:sldMkLst>
          <pc:docMk/>
          <pc:sldMk cId="1050078276" sldId="257"/>
        </pc:sldMkLst>
        <pc:spChg chg="add del mod">
          <ac:chgData name="ADRIANA PARRAVANO" userId="4696c5c63a3f3a2c" providerId="LiveId" clId="{5201A1D8-FEA2-452F-88C9-44F1CAF8D345}" dt="2022-10-17T16:23:41.268" v="887" actId="478"/>
          <ac:spMkLst>
            <pc:docMk/>
            <pc:sldMk cId="1050078276" sldId="257"/>
            <ac:spMk id="3" creationId="{23AA4000-D716-C987-47FF-D24D251E11C9}"/>
          </ac:spMkLst>
        </pc:spChg>
        <pc:spChg chg="add del mod">
          <ac:chgData name="ADRIANA PARRAVANO" userId="4696c5c63a3f3a2c" providerId="LiveId" clId="{5201A1D8-FEA2-452F-88C9-44F1CAF8D345}" dt="2022-09-30T14:49:40.885" v="561" actId="478"/>
          <ac:spMkLst>
            <pc:docMk/>
            <pc:sldMk cId="1050078276" sldId="257"/>
            <ac:spMk id="3" creationId="{3AB0A598-F008-127D-1CBF-B4CD58F3A90F}"/>
          </ac:spMkLst>
        </pc:spChg>
        <pc:spChg chg="add del mod">
          <ac:chgData name="ADRIANA PARRAVANO" userId="4696c5c63a3f3a2c" providerId="LiveId" clId="{5201A1D8-FEA2-452F-88C9-44F1CAF8D345}" dt="2022-10-28T14:57:30.345" v="1501" actId="478"/>
          <ac:spMkLst>
            <pc:docMk/>
            <pc:sldMk cId="1050078276" sldId="257"/>
            <ac:spMk id="3" creationId="{5659EEB9-4B0F-8E8E-6C2A-5AE246A3CAE8}"/>
          </ac:spMkLst>
        </pc:spChg>
        <pc:spChg chg="mod">
          <ac:chgData name="ADRIANA PARRAVANO" userId="4696c5c63a3f3a2c" providerId="LiveId" clId="{5201A1D8-FEA2-452F-88C9-44F1CAF8D345}" dt="2022-10-28T14:57:41.390" v="1507" actId="6549"/>
          <ac:spMkLst>
            <pc:docMk/>
            <pc:sldMk cId="1050078276" sldId="257"/>
            <ac:spMk id="4" creationId="{E3F14E94-3D69-48D5-A820-0910DB56764D}"/>
          </ac:spMkLst>
        </pc:spChg>
        <pc:spChg chg="add del mod">
          <ac:chgData name="ADRIANA PARRAVANO" userId="4696c5c63a3f3a2c" providerId="LiveId" clId="{5201A1D8-FEA2-452F-88C9-44F1CAF8D345}" dt="2022-09-30T11:14:54.071" v="104"/>
          <ac:spMkLst>
            <pc:docMk/>
            <pc:sldMk cId="1050078276" sldId="257"/>
            <ac:spMk id="5" creationId="{15255ABE-9CBE-4E1B-1FCE-3D48B8EC41D1}"/>
          </ac:spMkLst>
        </pc:spChg>
        <pc:spChg chg="add del mod">
          <ac:chgData name="ADRIANA PARRAVANO" userId="4696c5c63a3f3a2c" providerId="LiveId" clId="{5201A1D8-FEA2-452F-88C9-44F1CAF8D345}" dt="2022-10-17T16:23:42.999" v="888" actId="478"/>
          <ac:spMkLst>
            <pc:docMk/>
            <pc:sldMk cId="1050078276" sldId="257"/>
            <ac:spMk id="5" creationId="{6B88D2C0-14DD-AE8B-C172-45F89A39013A}"/>
          </ac:spMkLst>
        </pc:spChg>
        <pc:spChg chg="add del mod">
          <ac:chgData name="ADRIANA PARRAVANO" userId="4696c5c63a3f3a2c" providerId="LiveId" clId="{5201A1D8-FEA2-452F-88C9-44F1CAF8D345}" dt="2022-10-28T14:57:29.060" v="1500" actId="478"/>
          <ac:spMkLst>
            <pc:docMk/>
            <pc:sldMk cId="1050078276" sldId="257"/>
            <ac:spMk id="5" creationId="{A07E97A0-76CB-79B4-647E-8DCF0CE337F5}"/>
          </ac:spMkLst>
        </pc:spChg>
        <pc:spChg chg="add del mod">
          <ac:chgData name="ADRIANA PARRAVANO" userId="4696c5c63a3f3a2c" providerId="LiveId" clId="{5201A1D8-FEA2-452F-88C9-44F1CAF8D345}" dt="2022-10-28T14:57:33.838" v="1503" actId="478"/>
          <ac:spMkLst>
            <pc:docMk/>
            <pc:sldMk cId="1050078276" sldId="257"/>
            <ac:spMk id="7" creationId="{585E46FE-7D6A-6474-3990-7086A31936A3}"/>
          </ac:spMkLst>
        </pc:spChg>
        <pc:spChg chg="add del mod">
          <ac:chgData name="ADRIANA PARRAVANO" userId="4696c5c63a3f3a2c" providerId="LiveId" clId="{5201A1D8-FEA2-452F-88C9-44F1CAF8D345}" dt="2022-09-30T14:49:44.260" v="563" actId="478"/>
          <ac:spMkLst>
            <pc:docMk/>
            <pc:sldMk cId="1050078276" sldId="257"/>
            <ac:spMk id="7" creationId="{6D576429-ECE9-3BE5-B3F8-E2ADB6CBED63}"/>
          </ac:spMkLst>
        </pc:spChg>
        <pc:spChg chg="add del mod">
          <ac:chgData name="ADRIANA PARRAVANO" userId="4696c5c63a3f3a2c" providerId="LiveId" clId="{5201A1D8-FEA2-452F-88C9-44F1CAF8D345}" dt="2022-10-17T16:23:45.147" v="889" actId="478"/>
          <ac:spMkLst>
            <pc:docMk/>
            <pc:sldMk cId="1050078276" sldId="257"/>
            <ac:spMk id="7" creationId="{82A4995B-6FDC-3971-F1EC-7EA548448682}"/>
          </ac:spMkLst>
        </pc:spChg>
        <pc:spChg chg="add del mod">
          <ac:chgData name="ADRIANA PARRAVANO" userId="4696c5c63a3f3a2c" providerId="LiveId" clId="{5201A1D8-FEA2-452F-88C9-44F1CAF8D345}" dt="2022-10-28T14:57:31.955" v="1502" actId="478"/>
          <ac:spMkLst>
            <pc:docMk/>
            <pc:sldMk cId="1050078276" sldId="257"/>
            <ac:spMk id="11" creationId="{064D334D-67EA-A209-243B-1612537896C1}"/>
          </ac:spMkLst>
        </pc:spChg>
        <pc:spChg chg="add del mod">
          <ac:chgData name="ADRIANA PARRAVANO" userId="4696c5c63a3f3a2c" providerId="LiveId" clId="{5201A1D8-FEA2-452F-88C9-44F1CAF8D345}" dt="2022-10-17T16:23:47.030" v="890" actId="478"/>
          <ac:spMkLst>
            <pc:docMk/>
            <pc:sldMk cId="1050078276" sldId="257"/>
            <ac:spMk id="11" creationId="{9E180825-B5AD-0A36-E240-6C5EFF04B592}"/>
          </ac:spMkLst>
        </pc:spChg>
        <pc:spChg chg="add del mod">
          <ac:chgData name="ADRIANA PARRAVANO" userId="4696c5c63a3f3a2c" providerId="LiveId" clId="{5201A1D8-FEA2-452F-88C9-44F1CAF8D345}" dt="2022-09-30T14:49:42.360" v="562" actId="478"/>
          <ac:spMkLst>
            <pc:docMk/>
            <pc:sldMk cId="1050078276" sldId="257"/>
            <ac:spMk id="11" creationId="{AD486D71-42BD-D030-BC69-D98F32270B47}"/>
          </ac:spMkLst>
        </pc:spChg>
        <pc:spChg chg="add del mod">
          <ac:chgData name="ADRIANA PARRAVANO" userId="4696c5c63a3f3a2c" providerId="LiveId" clId="{5201A1D8-FEA2-452F-88C9-44F1CAF8D345}" dt="2022-09-30T14:49:49.568" v="566" actId="478"/>
          <ac:spMkLst>
            <pc:docMk/>
            <pc:sldMk cId="1050078276" sldId="257"/>
            <ac:spMk id="12" creationId="{9FD0A26F-516A-94A1-EE96-56E49EB74582}"/>
          </ac:spMkLst>
        </pc:spChg>
        <pc:spChg chg="add del mod">
          <ac:chgData name="ADRIANA PARRAVANO" userId="4696c5c63a3f3a2c" providerId="LiveId" clId="{5201A1D8-FEA2-452F-88C9-44F1CAF8D345}" dt="2022-10-28T14:57:27.505" v="1499" actId="478"/>
          <ac:spMkLst>
            <pc:docMk/>
            <pc:sldMk cId="1050078276" sldId="257"/>
            <ac:spMk id="12" creationId="{A3653451-969C-262F-1F16-DCFD1C26A8DD}"/>
          </ac:spMkLst>
        </pc:spChg>
        <pc:spChg chg="add del mod">
          <ac:chgData name="ADRIANA PARRAVANO" userId="4696c5c63a3f3a2c" providerId="LiveId" clId="{5201A1D8-FEA2-452F-88C9-44F1CAF8D345}" dt="2022-10-28T14:57:35.522" v="1504" actId="478"/>
          <ac:spMkLst>
            <pc:docMk/>
            <pc:sldMk cId="1050078276" sldId="257"/>
            <ac:spMk id="13" creationId="{4288F813-4050-B734-7FB0-911FC309E898}"/>
          </ac:spMkLst>
        </pc:spChg>
        <pc:spChg chg="add del mod">
          <ac:chgData name="ADRIANA PARRAVANO" userId="4696c5c63a3f3a2c" providerId="LiveId" clId="{5201A1D8-FEA2-452F-88C9-44F1CAF8D345}" dt="2022-10-17T16:23:48.436" v="891" actId="478"/>
          <ac:spMkLst>
            <pc:docMk/>
            <pc:sldMk cId="1050078276" sldId="257"/>
            <ac:spMk id="13" creationId="{732466C8-2309-140F-5F13-175796185392}"/>
          </ac:spMkLst>
        </pc:spChg>
        <pc:spChg chg="add del mod">
          <ac:chgData name="ADRIANA PARRAVANO" userId="4696c5c63a3f3a2c" providerId="LiveId" clId="{5201A1D8-FEA2-452F-88C9-44F1CAF8D345}" dt="2022-10-17T16:23:51.252" v="893" actId="478"/>
          <ac:spMkLst>
            <pc:docMk/>
            <pc:sldMk cId="1050078276" sldId="257"/>
            <ac:spMk id="14" creationId="{0E263369-F165-EA7B-E85A-ADA7341185B0}"/>
          </ac:spMkLst>
        </pc:spChg>
        <pc:spChg chg="add del mod">
          <ac:chgData name="ADRIANA PARRAVANO" userId="4696c5c63a3f3a2c" providerId="LiveId" clId="{5201A1D8-FEA2-452F-88C9-44F1CAF8D345}" dt="2022-10-28T14:57:38.218" v="1506" actId="478"/>
          <ac:spMkLst>
            <pc:docMk/>
            <pc:sldMk cId="1050078276" sldId="257"/>
            <ac:spMk id="14" creationId="{742C303B-EA19-AC37-9456-C5989D199849}"/>
          </ac:spMkLst>
        </pc:spChg>
        <pc:spChg chg="add del mod">
          <ac:chgData name="ADRIANA PARRAVANO" userId="4696c5c63a3f3a2c" providerId="LiveId" clId="{5201A1D8-FEA2-452F-88C9-44F1CAF8D345}" dt="2022-10-17T16:23:52.562" v="894" actId="478"/>
          <ac:spMkLst>
            <pc:docMk/>
            <pc:sldMk cId="1050078276" sldId="257"/>
            <ac:spMk id="16" creationId="{20A62285-6B8C-3E70-2EDF-9D5398E583FE}"/>
          </ac:spMkLst>
        </pc:spChg>
        <pc:spChg chg="add del mod">
          <ac:chgData name="ADRIANA PARRAVANO" userId="4696c5c63a3f3a2c" providerId="LiveId" clId="{5201A1D8-FEA2-452F-88C9-44F1CAF8D345}" dt="2022-10-28T12:56:32.606" v="1198" actId="478"/>
          <ac:spMkLst>
            <pc:docMk/>
            <pc:sldMk cId="1050078276" sldId="257"/>
            <ac:spMk id="18" creationId="{DE6E6C62-F21C-6290-6CFA-1F4F0BC847C7}"/>
          </ac:spMkLst>
        </pc:spChg>
        <pc:spChg chg="add del mod">
          <ac:chgData name="ADRIANA PARRAVANO" userId="4696c5c63a3f3a2c" providerId="LiveId" clId="{5201A1D8-FEA2-452F-88C9-44F1CAF8D345}" dt="2022-10-28T12:56:34.337" v="1199" actId="478"/>
          <ac:spMkLst>
            <pc:docMk/>
            <pc:sldMk cId="1050078276" sldId="257"/>
            <ac:spMk id="19" creationId="{A0971C36-9510-20FD-CB91-89C5FAFFFA59}"/>
          </ac:spMkLst>
        </pc:spChg>
        <pc:spChg chg="add del mod">
          <ac:chgData name="ADRIANA PARRAVANO" userId="4696c5c63a3f3a2c" providerId="LiveId" clId="{5201A1D8-FEA2-452F-88C9-44F1CAF8D345}" dt="2022-10-28T12:56:45.303" v="1205" actId="478"/>
          <ac:spMkLst>
            <pc:docMk/>
            <pc:sldMk cId="1050078276" sldId="257"/>
            <ac:spMk id="21" creationId="{8861799F-F0D8-9E95-087A-E66D73C7FBD9}"/>
          </ac:spMkLst>
        </pc:spChg>
        <pc:spChg chg="add del mod">
          <ac:chgData name="ADRIANA PARRAVANO" userId="4696c5c63a3f3a2c" providerId="LiveId" clId="{5201A1D8-FEA2-452F-88C9-44F1CAF8D345}" dt="2022-10-28T12:56:39.506" v="1202" actId="478"/>
          <ac:spMkLst>
            <pc:docMk/>
            <pc:sldMk cId="1050078276" sldId="257"/>
            <ac:spMk id="22" creationId="{83A9748F-9036-2B93-C008-D57CD8AEC5D9}"/>
          </ac:spMkLst>
        </pc:spChg>
        <pc:spChg chg="add del mod">
          <ac:chgData name="ADRIANA PARRAVANO" userId="4696c5c63a3f3a2c" providerId="LiveId" clId="{5201A1D8-FEA2-452F-88C9-44F1CAF8D345}" dt="2022-10-28T12:56:40.910" v="1203" actId="478"/>
          <ac:spMkLst>
            <pc:docMk/>
            <pc:sldMk cId="1050078276" sldId="257"/>
            <ac:spMk id="23" creationId="{00534F46-D0D2-C0FD-3737-C23ADF2BC22E}"/>
          </ac:spMkLst>
        </pc:spChg>
        <pc:spChg chg="add del mod">
          <ac:chgData name="ADRIANA PARRAVANO" userId="4696c5c63a3f3a2c" providerId="LiveId" clId="{5201A1D8-FEA2-452F-88C9-44F1CAF8D345}" dt="2022-10-28T12:56:42.196" v="1204" actId="478"/>
          <ac:spMkLst>
            <pc:docMk/>
            <pc:sldMk cId="1050078276" sldId="257"/>
            <ac:spMk id="24" creationId="{035154FB-9740-4020-A400-24DDA3A0995A}"/>
          </ac:spMkLst>
        </pc:spChg>
        <pc:grpChg chg="add del mod">
          <ac:chgData name="ADRIANA PARRAVANO" userId="4696c5c63a3f3a2c" providerId="LiveId" clId="{5201A1D8-FEA2-452F-88C9-44F1CAF8D345}" dt="2022-10-28T13:58:47.583" v="1355" actId="1076"/>
          <ac:grpSpMkLst>
            <pc:docMk/>
            <pc:sldMk cId="1050078276" sldId="257"/>
            <ac:grpSpMk id="8" creationId="{25F1977E-2281-4A5F-B72A-C9837689E8D6}"/>
          </ac:grpSpMkLst>
        </pc:grpChg>
      </pc:sldChg>
      <pc:sldChg chg="addSp delSp modSp mod">
        <pc:chgData name="ADRIANA PARRAVANO" userId="4696c5c63a3f3a2c" providerId="LiveId" clId="{5201A1D8-FEA2-452F-88C9-44F1CAF8D345}" dt="2022-10-28T14:05:34.488" v="1433" actId="20577"/>
        <pc:sldMkLst>
          <pc:docMk/>
          <pc:sldMk cId="2448512445" sldId="258"/>
        </pc:sldMkLst>
        <pc:spChg chg="add del mod">
          <ac:chgData name="ADRIANA PARRAVANO" userId="4696c5c63a3f3a2c" providerId="LiveId" clId="{5201A1D8-FEA2-452F-88C9-44F1CAF8D345}" dt="2022-09-30T11:15:00.339" v="107"/>
          <ac:spMkLst>
            <pc:docMk/>
            <pc:sldMk cId="2448512445" sldId="258"/>
            <ac:spMk id="2" creationId="{17C0FF38-FB60-DE9D-64D5-B9A2F0E525D4}"/>
          </ac:spMkLst>
        </pc:spChg>
        <pc:spChg chg="add del mod">
          <ac:chgData name="ADRIANA PARRAVANO" userId="4696c5c63a3f3a2c" providerId="LiveId" clId="{5201A1D8-FEA2-452F-88C9-44F1CAF8D345}" dt="2022-10-17T16:24:00.289" v="897" actId="478"/>
          <ac:spMkLst>
            <pc:docMk/>
            <pc:sldMk cId="2448512445" sldId="258"/>
            <ac:spMk id="3" creationId="{FE9EB5E4-E010-82F9-B682-C55DB7DBBB95}"/>
          </ac:spMkLst>
        </pc:spChg>
        <pc:spChg chg="add del mod">
          <ac:chgData name="ADRIANA PARRAVANO" userId="4696c5c63a3f3a2c" providerId="LiveId" clId="{5201A1D8-FEA2-452F-88C9-44F1CAF8D345}" dt="2022-09-30T14:49:33.310" v="558" actId="478"/>
          <ac:spMkLst>
            <pc:docMk/>
            <pc:sldMk cId="2448512445" sldId="258"/>
            <ac:spMk id="4" creationId="{23C92005-B7D1-B85E-EC81-124CBA1D3293}"/>
          </ac:spMkLst>
        </pc:spChg>
        <pc:spChg chg="add mod">
          <ac:chgData name="ADRIANA PARRAVANO" userId="4696c5c63a3f3a2c" providerId="LiveId" clId="{5201A1D8-FEA2-452F-88C9-44F1CAF8D345}" dt="2022-10-17T20:00:14.919" v="1066" actId="1076"/>
          <ac:spMkLst>
            <pc:docMk/>
            <pc:sldMk cId="2448512445" sldId="258"/>
            <ac:spMk id="4" creationId="{9295223F-18E5-43AA-C86F-BCB60CF8B4FF}"/>
          </ac:spMkLst>
        </pc:spChg>
        <pc:spChg chg="mod">
          <ac:chgData name="ADRIANA PARRAVANO" userId="4696c5c63a3f3a2c" providerId="LiveId" clId="{5201A1D8-FEA2-452F-88C9-44F1CAF8D345}" dt="2022-10-28T14:04:32.544" v="1384" actId="20577"/>
          <ac:spMkLst>
            <pc:docMk/>
            <pc:sldMk cId="2448512445" sldId="258"/>
            <ac:spMk id="9" creationId="{838A3B37-853E-479D-A9BC-BB558B7B0825}"/>
          </ac:spMkLst>
        </pc:spChg>
        <pc:spChg chg="mod">
          <ac:chgData name="ADRIANA PARRAVANO" userId="4696c5c63a3f3a2c" providerId="LiveId" clId="{5201A1D8-FEA2-452F-88C9-44F1CAF8D345}" dt="2022-10-28T14:05:34.488" v="1433" actId="20577"/>
          <ac:spMkLst>
            <pc:docMk/>
            <pc:sldMk cId="2448512445" sldId="258"/>
            <ac:spMk id="10" creationId="{FFC1BD7B-F7A7-4222-B58F-2E3B7F143905}"/>
          </ac:spMkLst>
        </pc:spChg>
        <pc:spChg chg="mod">
          <ac:chgData name="ADRIANA PARRAVANO" userId="4696c5c63a3f3a2c" providerId="LiveId" clId="{5201A1D8-FEA2-452F-88C9-44F1CAF8D345}" dt="2022-10-03T19:50:14.606" v="734" actId="207"/>
          <ac:spMkLst>
            <pc:docMk/>
            <pc:sldMk cId="2448512445" sldId="258"/>
            <ac:spMk id="18" creationId="{CCAD1288-FC93-4DB0-91A9-E9502EF976E3}"/>
          </ac:spMkLst>
        </pc:spChg>
      </pc:sldChg>
      <pc:sldChg chg="addSp delSp modSp mod">
        <pc:chgData name="ADRIANA PARRAVANO" userId="4696c5c63a3f3a2c" providerId="LiveId" clId="{5201A1D8-FEA2-452F-88C9-44F1CAF8D345}" dt="2022-10-17T20:07:04.724" v="1197" actId="20577"/>
        <pc:sldMkLst>
          <pc:docMk/>
          <pc:sldMk cId="2906325507" sldId="261"/>
        </pc:sldMkLst>
        <pc:spChg chg="add del mod">
          <ac:chgData name="ADRIANA PARRAVANO" userId="4696c5c63a3f3a2c" providerId="LiveId" clId="{5201A1D8-FEA2-452F-88C9-44F1CAF8D345}" dt="2022-10-17T16:24:05.974" v="898" actId="478"/>
          <ac:spMkLst>
            <pc:docMk/>
            <pc:sldMk cId="2906325507" sldId="261"/>
            <ac:spMk id="7" creationId="{15155537-A4B5-8062-7125-5D1A487B8DD1}"/>
          </ac:spMkLst>
        </pc:spChg>
        <pc:spChg chg="add mod">
          <ac:chgData name="ADRIANA PARRAVANO" userId="4696c5c63a3f3a2c" providerId="LiveId" clId="{5201A1D8-FEA2-452F-88C9-44F1CAF8D345}" dt="2022-10-17T20:05:58.734" v="1149" actId="1076"/>
          <ac:spMkLst>
            <pc:docMk/>
            <pc:sldMk cId="2906325507" sldId="261"/>
            <ac:spMk id="8" creationId="{C64EB992-B749-8369-AB7E-9DC56D7593F7}"/>
          </ac:spMkLst>
        </pc:spChg>
        <pc:spChg chg="mod">
          <ac:chgData name="ADRIANA PARRAVANO" userId="4696c5c63a3f3a2c" providerId="LiveId" clId="{5201A1D8-FEA2-452F-88C9-44F1CAF8D345}" dt="2022-09-30T14:35:07.889" v="446" actId="368"/>
          <ac:spMkLst>
            <pc:docMk/>
            <pc:sldMk cId="2906325507" sldId="261"/>
            <ac:spMk id="10" creationId="{0F48E8B9-D799-4CB4-806D-B848BD98BB2A}"/>
          </ac:spMkLst>
        </pc:spChg>
        <pc:graphicFrameChg chg="mod modGraphic">
          <ac:chgData name="ADRIANA PARRAVANO" userId="4696c5c63a3f3a2c" providerId="LiveId" clId="{5201A1D8-FEA2-452F-88C9-44F1CAF8D345}" dt="2022-10-17T20:07:04.724" v="1197" actId="20577"/>
          <ac:graphicFrameMkLst>
            <pc:docMk/>
            <pc:sldMk cId="2906325507" sldId="261"/>
            <ac:graphicFrameMk id="2" creationId="{D5CF4EAD-D49F-4459-99D2-C38FE4B4878A}"/>
          </ac:graphicFrameMkLst>
        </pc:graphicFrameChg>
      </pc:sldChg>
      <pc:sldChg chg="addSp modSp mod">
        <pc:chgData name="ADRIANA PARRAVANO" userId="4696c5c63a3f3a2c" providerId="LiveId" clId="{5201A1D8-FEA2-452F-88C9-44F1CAF8D345}" dt="2022-10-03T20:03:32.433" v="856" actId="20577"/>
        <pc:sldMkLst>
          <pc:docMk/>
          <pc:sldMk cId="2129736595" sldId="267"/>
        </pc:sldMkLst>
        <pc:spChg chg="add mod">
          <ac:chgData name="ADRIANA PARRAVANO" userId="4696c5c63a3f3a2c" providerId="LiveId" clId="{5201A1D8-FEA2-452F-88C9-44F1CAF8D345}" dt="2022-09-30T14:40:35.615" v="523" actId="1076"/>
          <ac:spMkLst>
            <pc:docMk/>
            <pc:sldMk cId="2129736595" sldId="267"/>
            <ac:spMk id="7" creationId="{57C1E54C-994B-370F-ABED-E48700C80D67}"/>
          </ac:spMkLst>
        </pc:spChg>
        <pc:spChg chg="mod">
          <ac:chgData name="ADRIANA PARRAVANO" userId="4696c5c63a3f3a2c" providerId="LiveId" clId="{5201A1D8-FEA2-452F-88C9-44F1CAF8D345}" dt="2022-09-30T14:40:41.736" v="525"/>
          <ac:spMkLst>
            <pc:docMk/>
            <pc:sldMk cId="2129736595" sldId="267"/>
            <ac:spMk id="10" creationId="{4DBCE86C-DDE3-4E1B-9586-FD417DE17A55}"/>
          </ac:spMkLst>
        </pc:spChg>
        <pc:graphicFrameChg chg="mod modGraphic">
          <ac:chgData name="ADRIANA PARRAVANO" userId="4696c5c63a3f3a2c" providerId="LiveId" clId="{5201A1D8-FEA2-452F-88C9-44F1CAF8D345}" dt="2022-10-03T20:03:32.433" v="856" actId="20577"/>
          <ac:graphicFrameMkLst>
            <pc:docMk/>
            <pc:sldMk cId="2129736595" sldId="267"/>
            <ac:graphicFrameMk id="2" creationId="{D5CF4EAD-D49F-4459-99D2-C38FE4B4878A}"/>
          </ac:graphicFrameMkLst>
        </pc:graphicFrameChg>
      </pc:sldChg>
      <pc:sldChg chg="addSp delSp modSp mod">
        <pc:chgData name="ADRIANA PARRAVANO" userId="4696c5c63a3f3a2c" providerId="LiveId" clId="{5201A1D8-FEA2-452F-88C9-44F1CAF8D345}" dt="2022-10-28T14:46:46.089" v="1454" actId="1076"/>
        <pc:sldMkLst>
          <pc:docMk/>
          <pc:sldMk cId="468395248" sldId="268"/>
        </pc:sldMkLst>
        <pc:spChg chg="add del mod">
          <ac:chgData name="ADRIANA PARRAVANO" userId="4696c5c63a3f3a2c" providerId="LiveId" clId="{5201A1D8-FEA2-452F-88C9-44F1CAF8D345}" dt="2022-10-28T14:46:37.445" v="1452" actId="478"/>
          <ac:spMkLst>
            <pc:docMk/>
            <pc:sldMk cId="468395248" sldId="268"/>
            <ac:spMk id="4" creationId="{557ADA90-5A51-8B43-2172-48BCFD0E4A2E}"/>
          </ac:spMkLst>
        </pc:spChg>
        <pc:spChg chg="add mod">
          <ac:chgData name="ADRIANA PARRAVANO" userId="4696c5c63a3f3a2c" providerId="LiveId" clId="{5201A1D8-FEA2-452F-88C9-44F1CAF8D345}" dt="2022-10-28T14:46:46.089" v="1454" actId="1076"/>
          <ac:spMkLst>
            <pc:docMk/>
            <pc:sldMk cId="468395248" sldId="268"/>
            <ac:spMk id="8" creationId="{A020AAA0-4323-0D63-8254-74970590446B}"/>
          </ac:spMkLst>
        </pc:spChg>
        <pc:graphicFrameChg chg="modGraphic">
          <ac:chgData name="ADRIANA PARRAVANO" userId="4696c5c63a3f3a2c" providerId="LiveId" clId="{5201A1D8-FEA2-452F-88C9-44F1CAF8D345}" dt="2022-10-28T14:46:29.510" v="1450" actId="5793"/>
          <ac:graphicFrameMkLst>
            <pc:docMk/>
            <pc:sldMk cId="468395248" sldId="268"/>
            <ac:graphicFrameMk id="2" creationId="{D5CF4EAD-D49F-4459-99D2-C38FE4B4878A}"/>
          </ac:graphicFrameMkLst>
        </pc:graphicFrameChg>
      </pc:sldChg>
      <pc:sldChg chg="addSp modSp mod">
        <pc:chgData name="ADRIANA PARRAVANO" userId="4696c5c63a3f3a2c" providerId="LiveId" clId="{5201A1D8-FEA2-452F-88C9-44F1CAF8D345}" dt="2022-10-03T20:04:46.601" v="886" actId="20577"/>
        <pc:sldMkLst>
          <pc:docMk/>
          <pc:sldMk cId="895097259" sldId="269"/>
        </pc:sldMkLst>
        <pc:spChg chg="add mod">
          <ac:chgData name="ADRIANA PARRAVANO" userId="4696c5c63a3f3a2c" providerId="LiveId" clId="{5201A1D8-FEA2-452F-88C9-44F1CAF8D345}" dt="2022-09-30T14:45:04.310" v="552" actId="1076"/>
          <ac:spMkLst>
            <pc:docMk/>
            <pc:sldMk cId="895097259" sldId="269"/>
            <ac:spMk id="7" creationId="{BAF90DCC-A8AA-A1B1-1A38-1CC4F93503E4}"/>
          </ac:spMkLst>
        </pc:spChg>
        <pc:spChg chg="mod">
          <ac:chgData name="ADRIANA PARRAVANO" userId="4696c5c63a3f3a2c" providerId="LiveId" clId="{5201A1D8-FEA2-452F-88C9-44F1CAF8D345}" dt="2022-09-30T14:45:09.838" v="554"/>
          <ac:spMkLst>
            <pc:docMk/>
            <pc:sldMk cId="895097259" sldId="269"/>
            <ac:spMk id="10" creationId="{DF7575E0-95AB-4A60-B3EA-7198BD48DE4E}"/>
          </ac:spMkLst>
        </pc:spChg>
        <pc:graphicFrameChg chg="modGraphic">
          <ac:chgData name="ADRIANA PARRAVANO" userId="4696c5c63a3f3a2c" providerId="LiveId" clId="{5201A1D8-FEA2-452F-88C9-44F1CAF8D345}" dt="2022-10-03T20:04:46.601" v="886" actId="20577"/>
          <ac:graphicFrameMkLst>
            <pc:docMk/>
            <pc:sldMk cId="895097259" sldId="269"/>
            <ac:graphicFrameMk id="2" creationId="{D5CF4EAD-D49F-4459-99D2-C38FE4B4878A}"/>
          </ac:graphicFrameMkLst>
        </pc:graphicFrameChg>
      </pc:sldChg>
      <pc:sldChg chg="addSp modSp mod">
        <pc:chgData name="ADRIANA PARRAVANO" userId="4696c5c63a3f3a2c" providerId="LiveId" clId="{5201A1D8-FEA2-452F-88C9-44F1CAF8D345}" dt="2022-10-28T14:52:25.534" v="1496" actId="20577"/>
        <pc:sldMkLst>
          <pc:docMk/>
          <pc:sldMk cId="2126451049" sldId="272"/>
        </pc:sldMkLst>
        <pc:spChg chg="add mod">
          <ac:chgData name="ADRIANA PARRAVANO" userId="4696c5c63a3f3a2c" providerId="LiveId" clId="{5201A1D8-FEA2-452F-88C9-44F1CAF8D345}" dt="2022-10-28T14:51:25.670" v="1460" actId="14100"/>
          <ac:spMkLst>
            <pc:docMk/>
            <pc:sldMk cId="2126451049" sldId="272"/>
            <ac:spMk id="2" creationId="{BB2367CD-5B07-C12F-ECA9-593ACE043E91}"/>
          </ac:spMkLst>
        </pc:spChg>
        <pc:spChg chg="mod">
          <ac:chgData name="ADRIANA PARRAVANO" userId="4696c5c63a3f3a2c" providerId="LiveId" clId="{5201A1D8-FEA2-452F-88C9-44F1CAF8D345}" dt="2022-10-28T14:52:03.457" v="1473" actId="20577"/>
          <ac:spMkLst>
            <pc:docMk/>
            <pc:sldMk cId="2126451049" sldId="272"/>
            <ac:spMk id="9" creationId="{838A3B37-853E-479D-A9BC-BB558B7B0825}"/>
          </ac:spMkLst>
        </pc:spChg>
        <pc:spChg chg="mod">
          <ac:chgData name="ADRIANA PARRAVANO" userId="4696c5c63a3f3a2c" providerId="LiveId" clId="{5201A1D8-FEA2-452F-88C9-44F1CAF8D345}" dt="2022-10-28T14:52:25.534" v="1496" actId="20577"/>
          <ac:spMkLst>
            <pc:docMk/>
            <pc:sldMk cId="2126451049" sldId="272"/>
            <ac:spMk id="10" creationId="{FFC1BD7B-F7A7-4222-B58F-2E3B7F143905}"/>
          </ac:spMkLst>
        </pc:spChg>
        <pc:spChg chg="mod">
          <ac:chgData name="ADRIANA PARRAVANO" userId="4696c5c63a3f3a2c" providerId="LiveId" clId="{5201A1D8-FEA2-452F-88C9-44F1CAF8D345}" dt="2022-10-28T14:51:40.908" v="1463"/>
          <ac:spMkLst>
            <pc:docMk/>
            <pc:sldMk cId="2126451049" sldId="272"/>
            <ac:spMk id="18" creationId="{8CE91BB4-980F-4298-BFF4-588360EE5B31}"/>
          </ac:spMkLst>
        </pc:spChg>
      </pc:sldChg>
      <pc:sldChg chg="modSp mod">
        <pc:chgData name="ADRIANA PARRAVANO" userId="4696c5c63a3f3a2c" providerId="LiveId" clId="{5201A1D8-FEA2-452F-88C9-44F1CAF8D345}" dt="2022-10-28T14:52:40.393" v="1498" actId="20577"/>
        <pc:sldMkLst>
          <pc:docMk/>
          <pc:sldMk cId="3624385010" sldId="273"/>
        </pc:sldMkLst>
        <pc:spChg chg="mod">
          <ac:chgData name="ADRIANA PARRAVANO" userId="4696c5c63a3f3a2c" providerId="LiveId" clId="{5201A1D8-FEA2-452F-88C9-44F1CAF8D345}" dt="2022-10-28T14:52:40.393" v="1498" actId="20577"/>
          <ac:spMkLst>
            <pc:docMk/>
            <pc:sldMk cId="3624385010" sldId="273"/>
            <ac:spMk id="9" creationId="{4F61AA4B-29A9-6EF7-4C1B-A934A5407E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1C3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1401" y="1122363"/>
            <a:ext cx="7910382" cy="154921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00B8F1"/>
                </a:solidFill>
                <a:latin typeface="Neo Sans Std" panose="020B05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81400" y="2921890"/>
            <a:ext cx="791038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Neo Sans Std" panose="020B05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EC7DC-0D55-42E9-86D3-4FC89E2F70A0}" type="datetimeFigureOut">
              <a:rPr lang="pt-BR" smtClean="0"/>
              <a:pPr/>
              <a:t>27/11/2022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49790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0F441-2994-4DA5-92EC-D5BFE06769A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3" descr="AF_PROA2017_RGB_LogotipoHorizontal_Negativ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82" y="6087870"/>
            <a:ext cx="1736174" cy="9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4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76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658"/>
          </a:xfrm>
        </p:spPr>
        <p:txBody>
          <a:bodyPr>
            <a:normAutofit/>
          </a:bodyPr>
          <a:lstStyle>
            <a:lvl1pPr>
              <a:defRPr sz="3200" b="1">
                <a:latin typeface="Neo Sans Std" panose="020B05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8286"/>
            <a:ext cx="10515600" cy="4848677"/>
          </a:xfrm>
        </p:spPr>
        <p:txBody>
          <a:bodyPr/>
          <a:lstStyle>
            <a:lvl1pPr>
              <a:defRPr>
                <a:latin typeface="Neo Sans Std" panose="020B0504030504040204" pitchFamily="34" charset="0"/>
              </a:defRPr>
            </a:lvl1pPr>
            <a:lvl2pPr>
              <a:defRPr>
                <a:latin typeface="Neo Sans Std" panose="020B0504030504040204" pitchFamily="34" charset="0"/>
              </a:defRPr>
            </a:lvl2pPr>
            <a:lvl3pPr>
              <a:defRPr>
                <a:latin typeface="Neo Sans Std" panose="020B0504030504040204" pitchFamily="34" charset="0"/>
              </a:defRPr>
            </a:lvl3pPr>
            <a:lvl4pPr>
              <a:defRPr>
                <a:latin typeface="Neo Sans Std" panose="020B0504030504040204" pitchFamily="34" charset="0"/>
              </a:defRPr>
            </a:lvl4pPr>
            <a:lvl5pPr>
              <a:defRPr>
                <a:latin typeface="Neo Sans Std" panose="020B050403050404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303421" cy="365125"/>
          </a:xfrm>
        </p:spPr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5"/>
          <p:cNvSpPr/>
          <p:nvPr userDrawn="1"/>
        </p:nvSpPr>
        <p:spPr>
          <a:xfrm>
            <a:off x="0" y="-616018"/>
            <a:ext cx="12192000" cy="956235"/>
          </a:xfrm>
          <a:prstGeom prst="rect">
            <a:avLst/>
          </a:prstGeom>
          <a:solidFill>
            <a:srgbClr val="1C34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3485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85" y="6087870"/>
            <a:ext cx="1736171" cy="902084"/>
          </a:xfrm>
          <a:prstGeom prst="rect">
            <a:avLst/>
          </a:prstGeom>
        </p:spPr>
      </p:pic>
      <p:pic>
        <p:nvPicPr>
          <p:cNvPr id="9" name="Picture 4" descr="Faixa ondas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6018"/>
            <a:ext cx="12192000" cy="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5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C3485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4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5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4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9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2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9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189973"/>
            <a:ext cx="10515600" cy="498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C7DC-0D55-42E9-86D3-4FC89E2F70A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577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5"/>
          <p:cNvSpPr/>
          <p:nvPr userDrawn="1"/>
        </p:nvSpPr>
        <p:spPr>
          <a:xfrm>
            <a:off x="0" y="-616018"/>
            <a:ext cx="12192000" cy="956235"/>
          </a:xfrm>
          <a:prstGeom prst="rect">
            <a:avLst/>
          </a:prstGeom>
          <a:solidFill>
            <a:srgbClr val="1C34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3485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85" y="6087870"/>
            <a:ext cx="1736171" cy="902084"/>
          </a:xfrm>
          <a:prstGeom prst="rect">
            <a:avLst/>
          </a:prstGeom>
        </p:spPr>
      </p:pic>
      <p:pic>
        <p:nvPicPr>
          <p:cNvPr id="9" name="Picture 4" descr="Faixa ondas-0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6018"/>
            <a:ext cx="12192000" cy="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C3485"/>
          </a:solidFill>
          <a:latin typeface="Neo Sans Std" panose="020B05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2770" y="1879788"/>
            <a:ext cx="7910382" cy="1549212"/>
          </a:xfrm>
        </p:spPr>
        <p:txBody>
          <a:bodyPr/>
          <a:lstStyle/>
          <a:p>
            <a:r>
              <a:rPr lang="pt-BR" dirty="0"/>
              <a:t>Projeto de Carreira</a:t>
            </a:r>
            <a:br>
              <a:rPr lang="pt-BR" dirty="0"/>
            </a:br>
            <a:r>
              <a:rPr lang="pt-BR" dirty="0"/>
              <a:t>Proa 4.0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88D4D4-DC0C-4CD6-B6C3-4DC7904308CF}"/>
              </a:ext>
            </a:extLst>
          </p:cNvPr>
          <p:cNvSpPr txBox="1"/>
          <p:nvPr/>
        </p:nvSpPr>
        <p:spPr>
          <a:xfrm>
            <a:off x="784788" y="4342372"/>
            <a:ext cx="1062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LEANDRO CAVALCANTI AMARAL</a:t>
            </a:r>
          </a:p>
        </p:txBody>
      </p:sp>
    </p:spTree>
    <p:extLst>
      <p:ext uri="{BB962C8B-B14F-4D97-AF65-F5344CB8AC3E}">
        <p14:creationId xmlns:p14="http://schemas.microsoft.com/office/powerpoint/2010/main" val="123963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00822"/>
              </p:ext>
            </p:extLst>
          </p:nvPr>
        </p:nvGraphicFramePr>
        <p:xfrm>
          <a:off x="214150" y="1784706"/>
          <a:ext cx="1176370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2 – EMPATIA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empatia é a capacidade de entender emocionalmente outra pessoa e se coloca no lugar dela, ou seja, sentir o que ela poderia estar sentindo em algumas situações. Portanto é de extrema importância para um ambiente de trabalho respeitoso e leve, podendo gerar confiança na equipe e consequentemente trazer melhores resultados.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Escutar o próximo, se colocar e entender a situação dele, respeitar as pessoas, suas diferenças e não fazer julgamentos. Realizar cursos, leituras e assistir vídeos relacionado ao tema.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 aprender diariamente, não só em ambientes coorporativos mas em todo lugar para se tornar seres humanos melhores.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 trabalhos em grupos tive a oportunidade de ser Scrum Master, esse papel foi fundamental para desenvolver essa habilidade. Também estou realizando um curso de Design UX no qual a empatia é um pilar essencial.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42013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240489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49930"/>
              </p:ext>
            </p:extLst>
          </p:nvPr>
        </p:nvGraphicFramePr>
        <p:xfrm>
          <a:off x="214150" y="1784706"/>
          <a:ext cx="11763700" cy="3794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3 – GERENCIAMENTO DE TEMPO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 uma das soft skills mais analisadas e pedidas do mercado. Logo é de suma importância que o desenvolvedor saiba ter  um controle de seu tempo, tendo em vista que ele terá que cumprir prazos dentro da empresa com organização, qualidade e eficiência. 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Criar estratégias de organização, fazer planejamentos, delegar atividades, ter atenção com os prazos, priorizar e classificar tarefas.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 aprender diariamente, não só em ambientes coorporativos mas em todo lugar para que execute tarefas com eficácia e eficiência.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Me organizo diariamente, com cronogramas diários e através de ferramentas como o </a:t>
                      </a:r>
                      <a:r>
                        <a:rPr lang="pt-BR" sz="1700" dirty="0" err="1"/>
                        <a:t>trello</a:t>
                      </a:r>
                      <a:r>
                        <a:rPr lang="pt-BR" sz="1700" dirty="0"/>
                        <a:t> e despertador. Também utilizo método como </a:t>
                      </a:r>
                      <a:r>
                        <a:rPr lang="pt-BR" sz="1700" dirty="0" err="1"/>
                        <a:t>promodoro</a:t>
                      </a:r>
                      <a:r>
                        <a:rPr lang="pt-BR" sz="1700" dirty="0"/>
                        <a:t>, isso me ajuda muito a gerenciar melhor o tempo, as atividade e atentar aos prazos.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42013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273672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63917"/>
              </p:ext>
            </p:extLst>
          </p:nvPr>
        </p:nvGraphicFramePr>
        <p:xfrm>
          <a:off x="214150" y="1784706"/>
          <a:ext cx="11763700" cy="441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4 – PROATIVIDADE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 fundamental desenvolver essa soft skill, pois uma pessoa proativa além de demonstra interesse, ela desenvolve outras habilidades como, flexibilidade, adaptabilidade e liderança.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Consequentemente tendo uma atitude de líder exercendo mais autonomia na sua rotina de trabalho e coordenando as ações individuais com maior desempenho.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Tomar inciativa, atitude, ter interesse em aprender e ser um líder.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fundamental, além de ser uma habilidade requisitada no mercado de trabalho, é importante para desenvolver outras habilidades.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 diversos projetos tomei a frente, ajudei minha equipe, e através dos cursos, faculdade vejo isso se aprimorando cada vez 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42013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389749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60528"/>
              </p:ext>
            </p:extLst>
          </p:nvPr>
        </p:nvGraphicFramePr>
        <p:xfrm>
          <a:off x="214150" y="1784706"/>
          <a:ext cx="11763700" cy="3901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4 – COMUNICAÇÃO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comunicação é de extrema importância em todas as áreas da tecnologia, ter uma boa comunicação 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ajuda a 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ransmitir nossas ideias e pensamentos, além de resolver conflitos e ajudar na construção de uma carreira profissional de sucesso.</a:t>
                      </a:r>
                    </a:p>
                    <a:p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Se comunicar com outras pessoas, saber ouvir, respeitar, saber se comunicar de acordo com as situações, expor suas ideias e buscar conhecimento, através de mentorias, vídeos e livros.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 aprender diariamente, não só em ambientes coorporativos mas em todo lugar para ter uma boa relação com as pessoas.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Tive aulas de comunicação no Proa, no qual foi possível aprender mais sobre comunicação assertiva, não violenta e como se portar em diversas situações.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42013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316078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019" y="-590924"/>
            <a:ext cx="10709359" cy="154921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Mapa de carreira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8969604" y="906525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8A3B37-853E-479D-A9BC-BB558B7B0825}"/>
              </a:ext>
            </a:extLst>
          </p:cNvPr>
          <p:cNvSpPr txBox="1"/>
          <p:nvPr/>
        </p:nvSpPr>
        <p:spPr>
          <a:xfrm>
            <a:off x="310607" y="3033388"/>
            <a:ext cx="50481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TÉCNICAS A CARREIRA EXIGE?</a:t>
            </a:r>
          </a:p>
          <a:p>
            <a:endParaRPr lang="pt-BR" dirty="0"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DESIGN PATTERS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METODOLOGIAS AGÉIS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MICROSERVIÇOS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1BD7B-F7A7-4222-B58F-2E3B7F143905}"/>
              </a:ext>
            </a:extLst>
          </p:cNvPr>
          <p:cNvSpPr txBox="1"/>
          <p:nvPr/>
        </p:nvSpPr>
        <p:spPr>
          <a:xfrm>
            <a:off x="6096000" y="2985506"/>
            <a:ext cx="60457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COMPORTAMENTAIS SÃO AS MAIS EXIGIDAS?</a:t>
            </a:r>
          </a:p>
          <a:p>
            <a:endParaRPr lang="pt-BR" sz="2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LIDERANÇA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ADAPTABILIDADE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90719-959B-9E3E-2C09-FB3890C97E3A}"/>
              </a:ext>
            </a:extLst>
          </p:cNvPr>
          <p:cNvSpPr txBox="1"/>
          <p:nvPr/>
        </p:nvSpPr>
        <p:spPr>
          <a:xfrm>
            <a:off x="343775" y="18031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 dirty="0">
              <a:latin typeface="Berlin Sans FB Demi" panose="020E0802020502020306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557181-F1CB-A2A2-F5AE-77EE963A9579}"/>
              </a:ext>
            </a:extLst>
          </p:cNvPr>
          <p:cNvSpPr txBox="1"/>
          <p:nvPr/>
        </p:nvSpPr>
        <p:spPr>
          <a:xfrm>
            <a:off x="963251" y="1271902"/>
            <a:ext cx="6107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BACK-END PLENO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6C215E7-2C0B-9EC1-16B0-3D17203DB6DF}"/>
              </a:ext>
            </a:extLst>
          </p:cNvPr>
          <p:cNvGrpSpPr/>
          <p:nvPr/>
        </p:nvGrpSpPr>
        <p:grpSpPr>
          <a:xfrm>
            <a:off x="108365" y="1192027"/>
            <a:ext cx="829559" cy="754144"/>
            <a:chOff x="42378" y="1189554"/>
            <a:chExt cx="829559" cy="7541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AE53ACF-F0DD-3A12-776B-0B645870904A}"/>
                </a:ext>
              </a:extLst>
            </p:cNvPr>
            <p:cNvSpPr txBox="1"/>
            <p:nvPr/>
          </p:nvSpPr>
          <p:spPr>
            <a:xfrm>
              <a:off x="244620" y="12078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7AB7744F-3125-BCCB-62C5-072F901E3A3B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0FAB4B-3DED-F8EB-7A59-268CB7E35983}"/>
              </a:ext>
            </a:extLst>
          </p:cNvPr>
          <p:cNvSpPr txBox="1"/>
          <p:nvPr/>
        </p:nvSpPr>
        <p:spPr>
          <a:xfrm>
            <a:off x="963251" y="2176858"/>
            <a:ext cx="6107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BACK-END SÊNIOR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7AA0635-9401-32DA-E662-2DCDE7E32C16}"/>
              </a:ext>
            </a:extLst>
          </p:cNvPr>
          <p:cNvGrpSpPr/>
          <p:nvPr/>
        </p:nvGrpSpPr>
        <p:grpSpPr>
          <a:xfrm>
            <a:off x="108365" y="2096983"/>
            <a:ext cx="829559" cy="754144"/>
            <a:chOff x="42378" y="1189554"/>
            <a:chExt cx="829559" cy="75414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5904373-9B0B-C6CB-1178-0579807FA4F5}"/>
                </a:ext>
              </a:extLst>
            </p:cNvPr>
            <p:cNvSpPr txBox="1"/>
            <p:nvPr/>
          </p:nvSpPr>
          <p:spPr>
            <a:xfrm>
              <a:off x="244620" y="12078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14" name="Círculo: Vazio 13">
              <a:extLst>
                <a:ext uri="{FF2B5EF4-FFF2-40B4-BE49-F238E27FC236}">
                  <a16:creationId xmlns:a16="http://schemas.microsoft.com/office/drawing/2014/main" id="{FA612516-78C4-2CC0-0C7D-596D18D932DC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D46ADA73-DADE-8DC7-4E0E-1CD983C09984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>
                <a:solidFill>
                  <a:schemeClr val="bg1"/>
                </a:solidFill>
              </a:rPr>
              <a:t>LEANDRO CAVALCANTI AMARAL</a:t>
            </a:r>
          </a:p>
        </p:txBody>
      </p:sp>
    </p:spTree>
    <p:extLst>
      <p:ext uri="{BB962C8B-B14F-4D97-AF65-F5344CB8AC3E}">
        <p14:creationId xmlns:p14="http://schemas.microsoft.com/office/powerpoint/2010/main" val="379072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84641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1 – DESIGN PATTERNS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algn="l"/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patterns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 algo de muita importância no desenvolvimento de qualquer software. O uso desses padrões nos auxilia nos desafios mais recorrentes durante nosso desenvolvimento, além de nos oferecer uma maior produtividade e garantir que você saia na frente como profissional.</a:t>
                      </a:r>
                    </a:p>
                    <a:p>
                      <a:pPr algn="l"/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  <a:p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por ser um padrão de suma importância para desenvolvimento de qualquer software.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Leituras de artigos e documentos relacionados ao 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5463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10887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45238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50606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151864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1226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2 – METODOLOGIAS ÁGEIS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algn="l"/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Metodologia Ágil é uma forma de acelerar as entregas durante o desenvolvimento do projeto, fracionando todo o desenvolvimento do projeto em entregas incrementais, trabalhando em times auto-organizados e multidisciplinares.</a:t>
                      </a:r>
                    </a:p>
                    <a:p>
                      <a:pPr algn="l"/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Portanto sendo de suma importância no desenvolvimento de projetos.</a:t>
                      </a:r>
                      <a:endParaRPr lang="pt-BR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projetos, cursos, vídeos, leituras de livros, documentos e artigos sobre o tema e aplicando em projetos.</a:t>
                      </a:r>
                    </a:p>
                    <a:p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por ser uma ferramenta essencial para o desenvolvimento de projetos.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tive matérias relacionadas ao tema na faculdade, fiz curso, e utilizei a metodologia Scrum em um projeto no curso do PROA.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5463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10887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45238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50606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35285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93184"/>
              </p:ext>
            </p:extLst>
          </p:nvPr>
        </p:nvGraphicFramePr>
        <p:xfrm>
          <a:off x="406659" y="1749394"/>
          <a:ext cx="11436740" cy="4145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2 – MICROSERVIÇOS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algn="l"/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Microsserviços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são uma abordagem arquitetônica e organizacional do desenvolvimento de software, a utilização de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microsserviços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acilita a escalabilidade e agiliza o desenvolvimento de aplicativos, habilitando a inovação e acelerando o tempo de introdução de novos recursos no mercado.</a:t>
                      </a:r>
                    </a:p>
                    <a:p>
                      <a:pPr algn="l"/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projetos, cursos, vídeos, leituras de livros, documentos e artigos sobre o tema e aplicando em projetos.</a:t>
                      </a:r>
                    </a:p>
                    <a:p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por ser uma ferramenta essencial para o desenvolvimento de projetos.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realizei leituras sobre o assunto, e assisti vídeos. Na faculdade foi abordado brevemente sobre o assunto também.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5463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10887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45238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50606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399730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8580"/>
              </p:ext>
            </p:extLst>
          </p:nvPr>
        </p:nvGraphicFramePr>
        <p:xfrm>
          <a:off x="214150" y="1784706"/>
          <a:ext cx="11763700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1 – LIDERANÇA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profissional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 ajudar quem vem antes na hierarquia, sempre auxiliando e tirando dúvidas, 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liderança também é fundamental para a resolução de problemas e criação de soluções mais assertivas e eficientes.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Procure sempre aprender sobre os assuntos, liderar trabalhos em equipe, e pedir o feedback do grupo sobre sua liderança, para saber se está no caminho certo.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 aprender diariamente, pois em ambientes coorporativos, além de entregar soluções assertivas e eficientes, melhora a comunicação e relação com as pessoas.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tive a oportunidade de liderar trabalhos e ter cargos significativos como Scrum Master e </a:t>
                      </a:r>
                      <a:r>
                        <a:rPr lang="pt-BR" sz="1700" dirty="0" err="1"/>
                        <a:t>Product</a:t>
                      </a:r>
                      <a:r>
                        <a:rPr lang="pt-BR" sz="1700" dirty="0"/>
                        <a:t> </a:t>
                      </a:r>
                      <a:r>
                        <a:rPr lang="pt-BR" sz="1700" dirty="0" err="1"/>
                        <a:t>Oner</a:t>
                      </a:r>
                      <a:r>
                        <a:rPr lang="pt-BR" sz="1700" dirty="0"/>
                        <a:t> e os resultados foram </a:t>
                      </a:r>
                      <a:r>
                        <a:rPr lang="pt-BR" sz="1700" dirty="0" err="1"/>
                        <a:t>exelentes</a:t>
                      </a:r>
                      <a:r>
                        <a:rPr lang="pt-BR" sz="17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3431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8855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43206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48574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389508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3819"/>
              </p:ext>
            </p:extLst>
          </p:nvPr>
        </p:nvGraphicFramePr>
        <p:xfrm>
          <a:off x="214150" y="1784706"/>
          <a:ext cx="11763700" cy="356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2 – ADAPTABILIDADE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profissional que tem essa soft skill tem um bom valor para a empresa, pois ele tem facilidade de trabalhar em diversas áreas e se adaptar nelas, podendo, transacionar entre diversas funções, isso proporciona conhecimento.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Procure sempre aprender sobre os assuntos, não apenas que lhe diz respeito, mas busque saber os demais. Para essa soft skill, é importante estar sempre estudando.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Sempre. Devemos aprender diariamente, e ter uma boa relação com as pessoas, para possamos nos adaptar em diversos ambientes.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 alguns trabalhos tive a oportunidade de trabalhar com novas pessoas, e também de ficar responsável por tarefas que não tinha conhecimento.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3431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8855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43206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48574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33071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4225" y="324346"/>
            <a:ext cx="10515600" cy="847658"/>
          </a:xfrm>
        </p:spPr>
        <p:txBody>
          <a:bodyPr>
            <a:normAutofit/>
          </a:bodyPr>
          <a:lstStyle/>
          <a:p>
            <a:r>
              <a:rPr lang="pt-BR" sz="3600" dirty="0"/>
              <a:t>Mapa de carreira  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3F14E94-3D69-48D5-A820-0910DB56764D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LEANDRO CAVALCANTI AMARALD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5F1977E-2281-4A5F-B72A-C9837689E8D6}"/>
              </a:ext>
            </a:extLst>
          </p:cNvPr>
          <p:cNvGrpSpPr/>
          <p:nvPr/>
        </p:nvGrpSpPr>
        <p:grpSpPr>
          <a:xfrm>
            <a:off x="429527" y="1324518"/>
            <a:ext cx="12676898" cy="5209136"/>
            <a:chOff x="882743" y="949693"/>
            <a:chExt cx="12676898" cy="520913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B537D8F-29E8-4802-96D7-BA0EE6A28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2889" y1="34444" x2="72889" y2="34444"/>
                          <a14:foregroundMark x1="78667" y1="46667" x2="78667" y2="46667"/>
                          <a14:foregroundMark x1="74111" y1="60556" x2="74111" y2="60556"/>
                          <a14:foregroundMark x1="67333" y1="61296" x2="67333" y2="61296"/>
                          <a14:foregroundMark x1="55333" y1="55741" x2="55333" y2="55741"/>
                          <a14:foregroundMark x1="44667" y1="49630" x2="44667" y2="49630"/>
                          <a14:foregroundMark x1="34444" y1="47963" x2="34444" y2="47963"/>
                          <a14:foregroundMark x1="29556" y1="51481" x2="29556" y2="51481"/>
                          <a14:backgroundMark x1="26333" y1="83889" x2="28111" y2="82037"/>
                          <a14:backgroundMark x1="23667" y1="74815" x2="23667" y2="70556"/>
                          <a14:backgroundMark x1="22667" y1="69074" x2="24556" y2="690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79"/>
            <a:stretch/>
          </p:blipFill>
          <p:spPr>
            <a:xfrm flipH="1">
              <a:off x="882743" y="949693"/>
              <a:ext cx="5628846" cy="406924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347BE98-54ED-474F-BA69-151151DE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2889" y1="34444" x2="72889" y2="34444"/>
                          <a14:foregroundMark x1="78667" y1="46667" x2="78667" y2="46667"/>
                          <a14:foregroundMark x1="74111" y1="60556" x2="74111" y2="60556"/>
                          <a14:foregroundMark x1="67333" y1="61296" x2="67333" y2="61296"/>
                          <a14:foregroundMark x1="55333" y1="55741" x2="55333" y2="55741"/>
                          <a14:foregroundMark x1="44667" y1="49630" x2="44667" y2="49630"/>
                          <a14:foregroundMark x1="34444" y1="47963" x2="34444" y2="47963"/>
                          <a14:foregroundMark x1="29556" y1="51481" x2="29556" y2="51481"/>
                          <a14:foregroundMark x1="24333" y1="68704" x2="24333" y2="68704"/>
                          <a14:foregroundMark x1="27333" y1="84444" x2="27333" y2="84444"/>
                          <a14:backgroundMark x1="70556" y1="20370" x2="70556" y2="20370"/>
                          <a14:backgroundMark x1="69667" y1="21296" x2="69667" y2="21296"/>
                          <a14:backgroundMark x1="69667" y1="21296" x2="67778" y2="15741"/>
                          <a14:backgroundMark x1="64889" y1="15000" x2="61000" y2="16111"/>
                          <a14:backgroundMark x1="60333" y1="21481" x2="61111" y2="27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3510" flipV="1">
              <a:off x="3312707" y="1903959"/>
              <a:ext cx="6768443" cy="3927288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C90831E-61CC-4C5B-B7BB-5ECE500E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8667" y1="46667" x2="78667" y2="46667"/>
                          <a14:foregroundMark x1="74111" y1="60556" x2="74111" y2="60556"/>
                          <a14:foregroundMark x1="67333" y1="61296" x2="67333" y2="61296"/>
                          <a14:foregroundMark x1="55333" y1="55741" x2="55333" y2="55741"/>
                          <a14:foregroundMark x1="44667" y1="49630" x2="44667" y2="49630"/>
                          <a14:foregroundMark x1="34444" y1="47963" x2="34444" y2="47963"/>
                          <a14:foregroundMark x1="29556" y1="51481" x2="29556" y2="51481"/>
                          <a14:backgroundMark x1="26333" y1="83889" x2="28111" y2="82037"/>
                          <a14:backgroundMark x1="23667" y1="74815" x2="23667" y2="70556"/>
                          <a14:backgroundMark x1="22667" y1="69074" x2="24556" y2="69074"/>
                          <a14:backgroundMark x1="73667" y1="34815" x2="73111" y2="34630"/>
                          <a14:backgroundMark x1="72444" y1="34630" x2="73556" y2="34815"/>
                          <a14:backgroundMark x1="68556" y1="28148" x2="63222" y2="32593"/>
                          <a14:backgroundMark x1="62111" y1="30926" x2="61444" y2="19074"/>
                          <a14:backgroundMark x1="61444" y1="19074" x2="62444" y2="16852"/>
                          <a14:backgroundMark x1="63889" y1="14444" x2="69111" y2="16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96928" y="1910342"/>
              <a:ext cx="6862713" cy="4069248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24F2E35-BAA7-4FB8-B52E-190420774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4111" y1="60556" x2="74111" y2="60556"/>
                          <a14:backgroundMark x1="26333" y1="83889" x2="28111" y2="82037"/>
                          <a14:backgroundMark x1="23667" y1="74815" x2="23667" y2="70556"/>
                          <a14:backgroundMark x1="22667" y1="69074" x2="24556" y2="69074"/>
                          <a14:backgroundMark x1="45667" y1="75185" x2="61333" y2="56481"/>
                          <a14:backgroundMark x1="17889" y1="88333" x2="58222" y2="46481"/>
                          <a14:backgroundMark x1="61667" y1="40741" x2="67556" y2="47037"/>
                          <a14:backgroundMark x1="67556" y1="47037" x2="69667" y2="59074"/>
                          <a14:backgroundMark x1="69667" y1="59074" x2="68889" y2="71111"/>
                          <a14:backgroundMark x1="68889" y1="71111" x2="65556" y2="82593"/>
                          <a14:backgroundMark x1="65556" y1="82593" x2="28556" y2="93704"/>
                          <a14:backgroundMark x1="28556" y1="93704" x2="21000" y2="94074"/>
                          <a14:backgroundMark x1="21000" y1="94074" x2="13667" y2="89815"/>
                          <a14:backgroundMark x1="13667" y1="89815" x2="10556" y2="75556"/>
                          <a14:backgroundMark x1="10556" y1="75556" x2="12111" y2="42407"/>
                          <a14:backgroundMark x1="12111" y1="42407" x2="18111" y2="31481"/>
                          <a14:backgroundMark x1="18111" y1="31481" x2="33889" y2="29259"/>
                          <a14:backgroundMark x1="33889" y1="29259" x2="57556" y2="36111"/>
                          <a14:backgroundMark x1="57556" y1="36111" x2="61556" y2="40926"/>
                          <a14:backgroundMark x1="56778" y1="43333" x2="55778" y2="55926"/>
                          <a14:backgroundMark x1="55778" y1="55926" x2="43778" y2="58704"/>
                          <a14:backgroundMark x1="43778" y1="58704" x2="23889" y2="50370"/>
                          <a14:backgroundMark x1="29000" y1="50556" x2="44222" y2="45185"/>
                          <a14:backgroundMark x1="44222" y1="45185" x2="48333" y2="52222"/>
                          <a14:backgroundMark x1="45778" y1="51852" x2="28778" y2="47037"/>
                          <a14:backgroundMark x1="25000" y1="79815" x2="26000" y2="81111"/>
                          <a14:backgroundMark x1="79556" y1="50926" x2="67111" y2="25556"/>
                          <a14:backgroundMark x1="68222" y1="33704" x2="77333" y2="32778"/>
                          <a14:backgroundMark x1="77333" y1="32778" x2="80556" y2="42407"/>
                          <a14:backgroundMark x1="79778" y1="48704" x2="79000" y2="41852"/>
                          <a14:backgroundMark x1="78556" y1="47222" x2="79778" y2="46111"/>
                          <a14:backgroundMark x1="66000" y1="32037" x2="57000" y2="28889"/>
                          <a14:backgroundMark x1="57000" y1="28889" x2="61889" y2="19074"/>
                          <a14:backgroundMark x1="61889" y1="19074" x2="64444" y2="18519"/>
                          <a14:backgroundMark x1="64444" y1="13889" x2="70778" y2="19630"/>
                          <a14:backgroundMark x1="70778" y1="19630" x2="67556" y2="30000"/>
                          <a14:backgroundMark x1="67556" y1="30000" x2="67556" y2="3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76"/>
            <a:stretch/>
          </p:blipFill>
          <p:spPr>
            <a:xfrm flipH="1">
              <a:off x="10436941" y="2089581"/>
              <a:ext cx="2074171" cy="4069248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277224-1752-4986-8EBA-6D22A6710BDD}"/>
              </a:ext>
            </a:extLst>
          </p:cNvPr>
          <p:cNvSpPr txBox="1"/>
          <p:nvPr/>
        </p:nvSpPr>
        <p:spPr>
          <a:xfrm>
            <a:off x="1439058" y="1817741"/>
            <a:ext cx="349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936800A-5123-45D9-97AC-2D05C45400AA}"/>
              </a:ext>
            </a:extLst>
          </p:cNvPr>
          <p:cNvSpPr txBox="1"/>
          <p:nvPr/>
        </p:nvSpPr>
        <p:spPr>
          <a:xfrm>
            <a:off x="1461622" y="347509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655AF6-5BF8-467C-A9C9-2765DA48DCAA}"/>
              </a:ext>
            </a:extLst>
          </p:cNvPr>
          <p:cNvSpPr txBox="1"/>
          <p:nvPr/>
        </p:nvSpPr>
        <p:spPr>
          <a:xfrm>
            <a:off x="4663997" y="47167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10DED4A-103C-41A8-87F3-1E98485CC6B6}"/>
              </a:ext>
            </a:extLst>
          </p:cNvPr>
          <p:cNvSpPr txBox="1"/>
          <p:nvPr/>
        </p:nvSpPr>
        <p:spPr>
          <a:xfrm>
            <a:off x="6507613" y="2961529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329AC08-7B2D-4363-A411-58C75A2507FE}"/>
              </a:ext>
            </a:extLst>
          </p:cNvPr>
          <p:cNvSpPr txBox="1"/>
          <p:nvPr/>
        </p:nvSpPr>
        <p:spPr>
          <a:xfrm>
            <a:off x="8497052" y="44243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1C2BED9-8E04-4615-BB74-120D6BB2458B}"/>
              </a:ext>
            </a:extLst>
          </p:cNvPr>
          <p:cNvSpPr txBox="1"/>
          <p:nvPr/>
        </p:nvSpPr>
        <p:spPr>
          <a:xfrm>
            <a:off x="4048286" y="328600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5360120-2307-4A59-814B-2E4FDAD20CBC}"/>
              </a:ext>
            </a:extLst>
          </p:cNvPr>
          <p:cNvSpPr txBox="1"/>
          <p:nvPr/>
        </p:nvSpPr>
        <p:spPr>
          <a:xfrm>
            <a:off x="11070986" y="4222237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7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277C668-C9F1-6F99-875C-372C1C74697F}"/>
              </a:ext>
            </a:extLst>
          </p:cNvPr>
          <p:cNvSpPr txBox="1">
            <a:spLocks/>
          </p:cNvSpPr>
          <p:nvPr/>
        </p:nvSpPr>
        <p:spPr>
          <a:xfrm>
            <a:off x="484870" y="1134042"/>
            <a:ext cx="2313778" cy="44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/>
                </a:solidFill>
              </a:rPr>
              <a:t>DESENVOLVEDOR BACK-END JÚNIOR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C967DED-AB0F-B775-1096-95ED14D4DF28}"/>
              </a:ext>
            </a:extLst>
          </p:cNvPr>
          <p:cNvSpPr txBox="1">
            <a:spLocks/>
          </p:cNvSpPr>
          <p:nvPr/>
        </p:nvSpPr>
        <p:spPr>
          <a:xfrm>
            <a:off x="612875" y="4495659"/>
            <a:ext cx="2313778" cy="44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/>
                </a:solidFill>
              </a:rPr>
              <a:t>DESENVOLVEDOR BACK-END PLENO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8F9568-35E7-C0B4-29A3-2AAB5C92544C}"/>
              </a:ext>
            </a:extLst>
          </p:cNvPr>
          <p:cNvSpPr txBox="1">
            <a:spLocks/>
          </p:cNvSpPr>
          <p:nvPr/>
        </p:nvSpPr>
        <p:spPr>
          <a:xfrm>
            <a:off x="3083918" y="2637807"/>
            <a:ext cx="2313778" cy="44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/>
                </a:solidFill>
              </a:rPr>
              <a:t>DESENVOLVEDOR BACK-END SÊNIOR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624A78-94AF-8BEF-3712-DF0AF9F913F9}"/>
              </a:ext>
            </a:extLst>
          </p:cNvPr>
          <p:cNvSpPr txBox="1">
            <a:spLocks/>
          </p:cNvSpPr>
          <p:nvPr/>
        </p:nvSpPr>
        <p:spPr>
          <a:xfrm>
            <a:off x="3471762" y="5525345"/>
            <a:ext cx="2795160" cy="44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/>
                </a:solidFill>
              </a:rPr>
              <a:t>ENGENHEIRO DE SOFTWARE FULL STACK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F5718D3-9115-91FD-E1DA-B7E783C7ACF6}"/>
              </a:ext>
            </a:extLst>
          </p:cNvPr>
          <p:cNvSpPr txBox="1">
            <a:spLocks/>
          </p:cNvSpPr>
          <p:nvPr/>
        </p:nvSpPr>
        <p:spPr>
          <a:xfrm>
            <a:off x="4604180" y="2416746"/>
            <a:ext cx="4031375" cy="44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/>
                </a:solidFill>
              </a:rPr>
              <a:t>TECH LEAD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F02E2DA-90FF-395F-1818-3FFA1F25C74C}"/>
              </a:ext>
            </a:extLst>
          </p:cNvPr>
          <p:cNvSpPr txBox="1">
            <a:spLocks/>
          </p:cNvSpPr>
          <p:nvPr/>
        </p:nvSpPr>
        <p:spPr>
          <a:xfrm>
            <a:off x="9245414" y="3680001"/>
            <a:ext cx="4031375" cy="44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/>
                </a:solidFill>
              </a:rPr>
              <a:t>A DEFINIR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5FFC158-B466-27DE-E33B-7703BDD982EE}"/>
              </a:ext>
            </a:extLst>
          </p:cNvPr>
          <p:cNvSpPr txBox="1">
            <a:spLocks/>
          </p:cNvSpPr>
          <p:nvPr/>
        </p:nvSpPr>
        <p:spPr>
          <a:xfrm>
            <a:off x="6667216" y="4019289"/>
            <a:ext cx="4031375" cy="44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/>
                </a:solidFill>
              </a:rPr>
              <a:t>A DEFINIR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7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019" y="-590924"/>
            <a:ext cx="10709359" cy="154921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Mapa de carreira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8969604" y="906525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8A3B37-853E-479D-A9BC-BB558B7B0825}"/>
              </a:ext>
            </a:extLst>
          </p:cNvPr>
          <p:cNvSpPr txBox="1"/>
          <p:nvPr/>
        </p:nvSpPr>
        <p:spPr>
          <a:xfrm>
            <a:off x="108365" y="2611501"/>
            <a:ext cx="578539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TÉCNICAS A CARREIRA EXIGE?</a:t>
            </a:r>
          </a:p>
          <a:p>
            <a:endParaRPr lang="pt-BR" dirty="0"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LINGUAGENS BACK-END (JAVA, PYTHON...)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LINGUAGENS FRONT-END(HTML, CSS, JAVASCRIPT)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METODOLOGIAS AGÉIS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BANCO DE DADOS (SQL/NOSQL)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INGLÊS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GIT E GITHUB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DESIGN UI/UX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1BD7B-F7A7-4222-B58F-2E3B7F143905}"/>
              </a:ext>
            </a:extLst>
          </p:cNvPr>
          <p:cNvSpPr txBox="1"/>
          <p:nvPr/>
        </p:nvSpPr>
        <p:spPr>
          <a:xfrm>
            <a:off x="6096000" y="2611501"/>
            <a:ext cx="58366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COMPORTAMENTAIS SÃO AS MAIS EXIGIDAS?</a:t>
            </a:r>
          </a:p>
          <a:p>
            <a:endParaRPr lang="pt-BR" sz="2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LIDERANÇA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ADAPTABILIDADE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EMPATIA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CRIATIVIDADE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COMUNICAÇÃO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PROATIVIDADE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90719-959B-9E3E-2C09-FB3890C97E3A}"/>
              </a:ext>
            </a:extLst>
          </p:cNvPr>
          <p:cNvSpPr txBox="1"/>
          <p:nvPr/>
        </p:nvSpPr>
        <p:spPr>
          <a:xfrm>
            <a:off x="343775" y="18031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 dirty="0">
              <a:latin typeface="Berlin Sans FB Demi" panose="020E0802020502020306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557181-F1CB-A2A2-F5AE-77EE963A9579}"/>
              </a:ext>
            </a:extLst>
          </p:cNvPr>
          <p:cNvSpPr txBox="1"/>
          <p:nvPr/>
        </p:nvSpPr>
        <p:spPr>
          <a:xfrm>
            <a:off x="985560" y="1333457"/>
            <a:ext cx="6405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ENGENHEIRO DE SOFTWARE FULL STACK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6C215E7-2C0B-9EC1-16B0-3D17203DB6DF}"/>
              </a:ext>
            </a:extLst>
          </p:cNvPr>
          <p:cNvGrpSpPr/>
          <p:nvPr/>
        </p:nvGrpSpPr>
        <p:grpSpPr>
          <a:xfrm>
            <a:off x="108365" y="1192027"/>
            <a:ext cx="829559" cy="754144"/>
            <a:chOff x="42378" y="1189554"/>
            <a:chExt cx="829559" cy="7541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AE53ACF-F0DD-3A12-776B-0B645870904A}"/>
                </a:ext>
              </a:extLst>
            </p:cNvPr>
            <p:cNvSpPr txBox="1"/>
            <p:nvPr/>
          </p:nvSpPr>
          <p:spPr>
            <a:xfrm>
              <a:off x="244620" y="120787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7AB7744F-3125-BCCB-62C5-072F901E3A3B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D46ADA73-DADE-8DC7-4E0E-1CD983C09984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>
                <a:solidFill>
                  <a:schemeClr val="bg1"/>
                </a:solidFill>
              </a:rPr>
              <a:t>LEANDRO CAVALCANTI AMARAL</a:t>
            </a:r>
          </a:p>
        </p:txBody>
      </p:sp>
    </p:spTree>
    <p:extLst>
      <p:ext uri="{BB962C8B-B14F-4D97-AF65-F5344CB8AC3E}">
        <p14:creationId xmlns:p14="http://schemas.microsoft.com/office/powerpoint/2010/main" val="406926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95879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1 – LINGUAGENS BACK-END 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Java, Python é uma linguagem de programação Orientada a Objetos, sendo ela rápida, segura e confiável. Aprender ela e se especializar é fundamental</a:t>
                      </a:r>
                    </a:p>
                    <a:p>
                      <a:r>
                        <a:rPr lang="pt-BR" sz="1700" dirty="0"/>
                        <a:t>para ser um bom desenvolvedor </a:t>
                      </a:r>
                      <a:r>
                        <a:rPr lang="pt-BR" sz="1700" dirty="0" err="1"/>
                        <a:t>back</a:t>
                      </a:r>
                      <a:r>
                        <a:rPr lang="pt-BR" sz="1700" dirty="0"/>
                        <a:t>-end.</a:t>
                      </a:r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por ser linguagens fundamentais para um engenheiro de software full Stack.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Estou realizando cursos de Java, Spring Boot pela plataforma </a:t>
                      </a:r>
                      <a:r>
                        <a:rPr lang="pt-BR" sz="1700" dirty="0" err="1"/>
                        <a:t>Udemy</a:t>
                      </a:r>
                      <a:r>
                        <a:rPr lang="pt-BR" sz="1700" dirty="0"/>
                        <a:t>, Proa, também já estudei na </a:t>
                      </a:r>
                      <a:r>
                        <a:rPr lang="pt-BR" sz="1700" dirty="0" err="1"/>
                        <a:t>Etec</a:t>
                      </a:r>
                      <a:r>
                        <a:rPr lang="pt-BR" sz="1700" dirty="0"/>
                        <a:t> e faculdade C#, PHP, Python, fiz projetos, leituras e vídeos.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161239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67421"/>
              </p:ext>
            </p:extLst>
          </p:nvPr>
        </p:nvGraphicFramePr>
        <p:xfrm>
          <a:off x="406659" y="1749394"/>
          <a:ext cx="11436740" cy="405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2 – LINGUAGENS FRONT-END 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um Engenheiro de software full-Stack é importante saber tanto o front, quanto o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 também o banco de dados. Então as principais linguagens Front-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são fundamentais para um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full-Stack. Dentre elas,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CSS e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é a mais utilizada para o front-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atualmente.</a:t>
                      </a:r>
                    </a:p>
                    <a:p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por ser linguagens fundamentais para um engenheiro de software full Stack.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Estou realizando cursos de Design, </a:t>
                      </a:r>
                      <a:r>
                        <a:rPr lang="pt-BR" sz="1700" dirty="0" err="1"/>
                        <a:t>React</a:t>
                      </a:r>
                      <a:r>
                        <a:rPr lang="pt-BR" sz="1700" dirty="0"/>
                        <a:t> pela plataforma </a:t>
                      </a:r>
                      <a:r>
                        <a:rPr lang="pt-BR" sz="1700" dirty="0" err="1"/>
                        <a:t>Udemy</a:t>
                      </a:r>
                      <a:r>
                        <a:rPr lang="pt-BR" sz="1700" dirty="0"/>
                        <a:t>, Proa, também já estudei na </a:t>
                      </a:r>
                      <a:r>
                        <a:rPr lang="pt-BR" sz="1700" dirty="0" err="1"/>
                        <a:t>Etec</a:t>
                      </a:r>
                      <a:r>
                        <a:rPr lang="pt-BR" sz="1700" dirty="0"/>
                        <a:t> e faculdade HTML. CSS e JAVASCRIPT, já fiz projetos, leituras e vídeos.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5C6E907-4F26-400B-6CF1-0FD9C7B1390D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74D69E4-5AC5-3E96-D716-8492B5A61246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9042C93C-75F3-032B-03BD-8032FCB9371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76E972-A9CF-FF9C-2427-84115ED946A5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257660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74907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3 – METODOLOGIAS ÁGEIS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algn="l"/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Metodologia Ágil é uma forma de acelerar as entregas durante o desenvolvimento do projeto, fracionando todo o desenvolvimento do projeto em entregas incrementais, trabalhando em times auto-organizados e multidisciplinares.</a:t>
                      </a:r>
                    </a:p>
                    <a:p>
                      <a:pPr algn="l"/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Portanto sendo de suma importância no desenvolvimento de projetos.</a:t>
                      </a:r>
                      <a:endParaRPr lang="pt-BR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projetos, cursos, vídeos, leituras de livros, documentos e artigos sobre o tema e aplicando em projetos.</a:t>
                      </a:r>
                    </a:p>
                    <a:p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por ser uma ferramenta essencial para o desenvolvimento de projetos.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tive matérias relacionadas ao tema na faculdade, fiz curso, e utilizei a metodologia Scrum em um projeto no curso do PROA.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3F0DE99-393B-BD42-4525-84AD20F6A9E9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270CB7B-E769-176A-F332-81F17B0A224C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6" name="Círculo: Vazio 5">
              <a:extLst>
                <a:ext uri="{FF2B5EF4-FFF2-40B4-BE49-F238E27FC236}">
                  <a16:creationId xmlns:a16="http://schemas.microsoft.com/office/drawing/2014/main" id="{9523F1A9-152F-4E8C-18D0-E3558E59BB7D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DCE304-C9D9-7B0A-780E-47068432D4DB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274093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3407"/>
              </p:ext>
            </p:extLst>
          </p:nvPr>
        </p:nvGraphicFramePr>
        <p:xfrm>
          <a:off x="406659" y="1749394"/>
          <a:ext cx="11436740" cy="405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4 – BANCO DE DADOS (SQL / NOSQL)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se tornar um bom desenvolvedor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 necessário ter conhecimento e estar familiarizado com banco de dados, pois é de suma importância porque além de realizar a integração do front-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o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é necessário para criar aplicações sofisticadas que funcione.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por ser linguagens fundamentais para um engenheiro de software full Stack.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Na </a:t>
                      </a:r>
                      <a:r>
                        <a:rPr lang="pt-BR" sz="1700" dirty="0" err="1"/>
                        <a:t>Etec</a:t>
                      </a:r>
                      <a:r>
                        <a:rPr lang="pt-BR" sz="1700" dirty="0"/>
                        <a:t> em todos os semestre tive aulas de banco de dados, no curso Proa e na faculdade também, já desenvolvi atividades e projetos utilizando sistemas gerenciador de banco de dados como MySQL e Microsoft SQL </a:t>
                      </a:r>
                      <a:r>
                        <a:rPr lang="pt-BR" sz="1700" dirty="0" err="1"/>
                        <a:t>Sever</a:t>
                      </a:r>
                      <a:r>
                        <a:rPr lang="pt-BR" sz="17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FEFB7E-5BB0-4F5A-B50A-90EE1D096792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3025CD-35D6-C1CC-80BC-8BAE2BB54ECF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199A233D-AC8E-B724-ED0D-C2046574AE3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79F5A4-39A1-1D40-9176-FDA9F581A8F0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406551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8199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5 – INGLÊS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idioma inglês é algo essencial, pois além das linguagens de programação profissionais ser em inglês, as ferramentas utilizadas tem comandos e palavras-chave de linguagens em programação em inglês. Além da comunicação na empresa em determinado cargo que tenha relação com clientes ou profissionais da área.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vídeos aulas, leitura de livros, jogos, filmes, séries e se comunicar com outras pessoas, pois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devido ser uma linguagem universal e de suma importância para desenvolvedores, e grande parte dos conteúdos serem em inglês.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Estou realizando faculdade e todo semestre tem aulas de inglês, assisto filmes e séries em inglês, iniciei um curso na plataforma </a:t>
                      </a:r>
                      <a:r>
                        <a:rPr lang="pt-BR" sz="1700" dirty="0" err="1"/>
                        <a:t>kultivi</a:t>
                      </a:r>
                      <a:r>
                        <a:rPr lang="pt-BR" sz="17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796FD4A-EABB-A70E-E960-6808A39FFC24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9DC66-7266-F51D-B631-F3606CA66CD7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FB89365D-D4F3-B715-FA70-EB87491C1D0E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060ED3-E08A-A017-B9BA-E29243FE2435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211433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5538"/>
              </p:ext>
            </p:extLst>
          </p:nvPr>
        </p:nvGraphicFramePr>
        <p:xfrm>
          <a:off x="326700" y="1748499"/>
          <a:ext cx="11538600" cy="405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4650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6 – GIT E GITHUB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GitHub é responsável pelo versionamento de códigos, criação de repositórios para armazenar os programas e códigos, é utilizado para controle de versões de um projeto e gerenciamento de  códigos. Muito utilizado no desenvolvimento colaborativo. Aprender a utilizar é uma regra em diversas empresas.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Constantemente, por ser linguagens fundamentais para um engenheiro de software full Stack., pois além de ajudar no controle de versões e gerenciamento de códigos, é uma forma simples de trabalhar em equipe.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realizei cursos, tenho meu GitHub, já utilizei em diversos projeto tanto no curso do PROA, quanto na faculdade.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4E902B0-DFBA-B379-D739-BAD416F3A50B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220B923-1D0D-A8F0-4543-10A8A91D156E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04B7995F-D134-DA2F-DB49-7EDD4051FD2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979022-F9C8-7075-7DE9-04409F40B9C3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2023744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52481"/>
              </p:ext>
            </p:extLst>
          </p:nvPr>
        </p:nvGraphicFramePr>
        <p:xfrm>
          <a:off x="326700" y="1748499"/>
          <a:ext cx="1153860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4650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7 – DESIGN UI / UX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de suma importância ter noção e compreender Design UI / UX. Pois UX busca proporcionar uma boa experiência com uma emoção positiva do usuário. Já a UI Design se preocupa em como o usuário interage com o produto, pensando em boas práticas para que a navegação dele seja mais fácil e atraente, sendo um processo mais racional.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Constantemente, por ser um conteúdo fundamental para um engenheiro de software full Stack.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realizei projetos relacionado ao tema, estou fazendo um curso de Design UX, assisti vídeos relacionado, e estou praticando em projetos tanto da faculdade, quanto em cursos como PROA.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4E902B0-DFBA-B379-D739-BAD416F3A50B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220B923-1D0D-A8F0-4543-10A8A91D156E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04B7995F-D134-DA2F-DB49-7EDD4051FD2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979022-F9C8-7075-7DE9-04409F40B9C3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384181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/>
        </p:nvGraphicFramePr>
        <p:xfrm>
          <a:off x="214150" y="1784706"/>
          <a:ext cx="11763700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1 – LIDERANÇA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profissional </a:t>
                      </a:r>
                      <a:r>
                        <a:rPr lang="pt-BR" sz="1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 ajudar quem vem antes na hierarquia, sempre auxiliando e tirando dúvidas, 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liderança também é fundamental para a resolução de problemas e criação de soluções mais assertivas e eficientes.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Procure sempre aprender sobre os assuntos, liderar trabalhos em equipe, e pedir o feedback do grupo sobre sua liderança, para saber se está no caminho certo.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 aprender diariamente, pois em ambientes coorporativos, além de entregar soluções assertivas e eficientes, melhora a comunicação e relação com as pessoas.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tive a oportunidade de liderar trabalhos e ter cargos significativos como Scrum Master e </a:t>
                      </a:r>
                      <a:r>
                        <a:rPr lang="pt-BR" sz="1700" dirty="0" err="1"/>
                        <a:t>Product</a:t>
                      </a:r>
                      <a:r>
                        <a:rPr lang="pt-BR" sz="1700" dirty="0"/>
                        <a:t> </a:t>
                      </a:r>
                      <a:r>
                        <a:rPr lang="pt-BR" sz="1700" dirty="0" err="1"/>
                        <a:t>Oner</a:t>
                      </a:r>
                      <a:r>
                        <a:rPr lang="pt-BR" sz="1700" dirty="0"/>
                        <a:t> e os resultados foram </a:t>
                      </a:r>
                      <a:r>
                        <a:rPr lang="pt-BR" sz="1700" dirty="0" err="1"/>
                        <a:t>exelentes</a:t>
                      </a:r>
                      <a:r>
                        <a:rPr lang="pt-BR" sz="17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725C0B0-4696-E91A-12BF-A0A2FF94B0BE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72610CE-1265-ED8B-4BCC-1A7095D366F2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6" name="Círculo: Vazio 5">
              <a:extLst>
                <a:ext uri="{FF2B5EF4-FFF2-40B4-BE49-F238E27FC236}">
                  <a16:creationId xmlns:a16="http://schemas.microsoft.com/office/drawing/2014/main" id="{7B41AB7E-0BF4-E3E2-D183-78A9ACE9AF3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9A909F-B3D3-9D07-ADAA-B8C8DC615CE2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85787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/>
        </p:nvGraphicFramePr>
        <p:xfrm>
          <a:off x="214150" y="1784706"/>
          <a:ext cx="11763700" cy="356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2 – ADAPTABILIDADE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profissional que tem essa soft skill tem um bom valor para a empresa, pois ele tem facilidade de trabalhar em diversas áreas e se adaptar nelas, podendo, transacionar entre diversas funções, isso proporciona conhecimento.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Procure sempre aprender sobre os assuntos, não apenas que lhe diz respeito, mas busque saber os demais. Para essa soft skill, é importante estar sempre estudando.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Sempre. Devemos aprender diariamente, e ter uma boa relação com as pessoas, para possamos nos adaptar em diversos ambientes.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 alguns trabalhos tive a oportunidade de trabalhar com novas pessoas, e também de ficar responsável por tarefas que não tinha conhecimento.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CD3FAA7-0D0B-7BC6-B294-A76183A0D871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7280987-A42B-5672-9C93-C4A6DAC23DA8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6" name="Círculo: Vazio 5">
              <a:extLst>
                <a:ext uri="{FF2B5EF4-FFF2-40B4-BE49-F238E27FC236}">
                  <a16:creationId xmlns:a16="http://schemas.microsoft.com/office/drawing/2014/main" id="{AB95C85C-9941-323E-40DD-997FD2D56B28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8E4FB1-70E8-6882-3196-E9C65F1B5295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300349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019" y="-590924"/>
            <a:ext cx="10709359" cy="154921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Mapa de carreira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8969604" y="906525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8A3B37-853E-479D-A9BC-BB558B7B0825}"/>
              </a:ext>
            </a:extLst>
          </p:cNvPr>
          <p:cNvSpPr txBox="1"/>
          <p:nvPr/>
        </p:nvSpPr>
        <p:spPr>
          <a:xfrm>
            <a:off x="310607" y="3673429"/>
            <a:ext cx="50481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TÉCNICAS A CARREIRA EXIGE?</a:t>
            </a:r>
          </a:p>
          <a:p>
            <a:endParaRPr lang="pt-BR" dirty="0"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JAVA 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FRAMWORKS JAVA (SPRING BOOT)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INGLÊS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BANCO DE DADOS (SQL/NOSQL)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GIT E 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1BD7B-F7A7-4222-B58F-2E3B7F143905}"/>
              </a:ext>
            </a:extLst>
          </p:cNvPr>
          <p:cNvSpPr txBox="1"/>
          <p:nvPr/>
        </p:nvSpPr>
        <p:spPr>
          <a:xfrm>
            <a:off x="6096000" y="3625547"/>
            <a:ext cx="60457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COMPORTAMENTAIS SÃO AS MAIS EXIGIDAS?</a:t>
            </a:r>
          </a:p>
          <a:p>
            <a:endParaRPr lang="pt-BR" sz="2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TRABALHO EM EQUIPE</a:t>
            </a:r>
          </a:p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EMPATIA</a:t>
            </a:r>
          </a:p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GERENCIAMENTO DE TEMPO</a:t>
            </a:r>
          </a:p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PROATIVIDADE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   COMUNICAÇÃO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E5DC813-8F77-447B-AD8A-32A1CB5BB4E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305C59F-338D-4C5A-9373-894F1E53C253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17" name="Círculo: Vazio 16">
              <a:extLst>
                <a:ext uri="{FF2B5EF4-FFF2-40B4-BE49-F238E27FC236}">
                  <a16:creationId xmlns:a16="http://schemas.microsoft.com/office/drawing/2014/main" id="{29A09939-FCC7-49AB-927A-7C71BB997AD3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90719-959B-9E3E-2C09-FB3890C97E3A}"/>
              </a:ext>
            </a:extLst>
          </p:cNvPr>
          <p:cNvSpPr txBox="1"/>
          <p:nvPr/>
        </p:nvSpPr>
        <p:spPr>
          <a:xfrm>
            <a:off x="343775" y="18031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 dirty="0">
              <a:latin typeface="Berlin Sans FB Demi" panose="020E0802020502020306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95223F-18E5-43AA-C86F-BCB60CF8B4FF}"/>
              </a:ext>
            </a:extLst>
          </p:cNvPr>
          <p:cNvSpPr txBox="1"/>
          <p:nvPr/>
        </p:nvSpPr>
        <p:spPr>
          <a:xfrm>
            <a:off x="963251" y="1037025"/>
            <a:ext cx="6107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BACK-END JÚNIOR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557181-F1CB-A2A2-F5AE-77EE963A9579}"/>
              </a:ext>
            </a:extLst>
          </p:cNvPr>
          <p:cNvSpPr txBox="1"/>
          <p:nvPr/>
        </p:nvSpPr>
        <p:spPr>
          <a:xfrm>
            <a:off x="963251" y="1902749"/>
            <a:ext cx="6107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BACK-END PLENO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6C215E7-2C0B-9EC1-16B0-3D17203DB6DF}"/>
              </a:ext>
            </a:extLst>
          </p:cNvPr>
          <p:cNvGrpSpPr/>
          <p:nvPr/>
        </p:nvGrpSpPr>
        <p:grpSpPr>
          <a:xfrm>
            <a:off x="108365" y="1822874"/>
            <a:ext cx="829559" cy="754144"/>
            <a:chOff x="42378" y="1189554"/>
            <a:chExt cx="829559" cy="7541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AE53ACF-F0DD-3A12-776B-0B645870904A}"/>
                </a:ext>
              </a:extLst>
            </p:cNvPr>
            <p:cNvSpPr txBox="1"/>
            <p:nvPr/>
          </p:nvSpPr>
          <p:spPr>
            <a:xfrm>
              <a:off x="244620" y="12078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7AB7744F-3125-BCCB-62C5-072F901E3A3B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0FAB4B-3DED-F8EB-7A59-268CB7E35983}"/>
              </a:ext>
            </a:extLst>
          </p:cNvPr>
          <p:cNvSpPr txBox="1"/>
          <p:nvPr/>
        </p:nvSpPr>
        <p:spPr>
          <a:xfrm>
            <a:off x="963251" y="2807705"/>
            <a:ext cx="6107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BACK-END SÊNIOR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7AA0635-9401-32DA-E662-2DCDE7E32C16}"/>
              </a:ext>
            </a:extLst>
          </p:cNvPr>
          <p:cNvGrpSpPr/>
          <p:nvPr/>
        </p:nvGrpSpPr>
        <p:grpSpPr>
          <a:xfrm>
            <a:off x="108365" y="2727830"/>
            <a:ext cx="829559" cy="754144"/>
            <a:chOff x="42378" y="1189554"/>
            <a:chExt cx="829559" cy="75414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5904373-9B0B-C6CB-1178-0579807FA4F5}"/>
                </a:ext>
              </a:extLst>
            </p:cNvPr>
            <p:cNvSpPr txBox="1"/>
            <p:nvPr/>
          </p:nvSpPr>
          <p:spPr>
            <a:xfrm>
              <a:off x="244620" y="12078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14" name="Círculo: Vazio 13">
              <a:extLst>
                <a:ext uri="{FF2B5EF4-FFF2-40B4-BE49-F238E27FC236}">
                  <a16:creationId xmlns:a16="http://schemas.microsoft.com/office/drawing/2014/main" id="{FA612516-78C4-2CC0-0C7D-596D18D932DC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2BB826FF-17DF-3B4D-B218-2CAAD66F7778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>
                <a:solidFill>
                  <a:schemeClr val="bg1"/>
                </a:solidFill>
              </a:rPr>
              <a:t>LEANDRO CAVALCANTI AMARAL</a:t>
            </a:r>
          </a:p>
        </p:txBody>
      </p:sp>
    </p:spTree>
    <p:extLst>
      <p:ext uri="{BB962C8B-B14F-4D97-AF65-F5344CB8AC3E}">
        <p14:creationId xmlns:p14="http://schemas.microsoft.com/office/powerpoint/2010/main" val="244851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6046"/>
              </p:ext>
            </p:extLst>
          </p:nvPr>
        </p:nvGraphicFramePr>
        <p:xfrm>
          <a:off x="214150" y="1784706"/>
          <a:ext cx="1176370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3 – EMPATIA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empatia é a capacidade de entender emocionalmente outra pessoa e se coloca no lugar dela, ou seja, sentir o que ela poderia estar sentindo em algumas situações. Portanto é de extrema importância para um ambiente de trabalho respeitoso e leve, podendo gerar confiança na equipe e consequentemente trazer melhores resultados.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Escutar o próximo, se colocar e entender a situação dele, respeitar as pessoas, suas diferenças e não fazer julgamentos. Realizar cursos, leituras e assistir vídeos relacionado ao tema.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 aprender diariamente, não só em ambientes coorporativos mas em todo lugar para se tornar seres humanos melhores.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 trabalhos em grupos tive a oportunidade de ser Scrum Master, esse papel foi fundamental para desenvolver essa habilidade. Também estou realizando um curso de Design UX no qual a empatia é um pilar essencial.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B7737F-0F5C-E589-3136-0BE739B37A86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E959D31-0023-426A-1567-BE795B25AC12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81B73277-9551-1891-3E01-25D2F3F07A9A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E83410-D030-0E8F-A232-46BC13B0AA1C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1479980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69866"/>
              </p:ext>
            </p:extLst>
          </p:nvPr>
        </p:nvGraphicFramePr>
        <p:xfrm>
          <a:off x="214150" y="1784706"/>
          <a:ext cx="11763700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4 – CRIATIVIDAE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 uma das soft skills mais analisadas e pedidas do mercado aos engenheiro de software full Stack. Logo é de suma importância que o desenvolvedor apresente novas soluções criativas que possam agregar na empresa.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Pesquisando e coletando informações sempre que possível. Analisando projetos que chamem atenção por serem diferentes e inovadores. Ler bastante e guardar suas ideias.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Sempre. Ser criativo fará com que você tenha mais reconhecimento e ganhe mais destaque no seu ramo.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 pits, ideias e projetos que inovaram nos seus ramos, assistir documentários de grandes empresas de softwares, assistir reality show como Shark Tank. 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38CBF25-BFFA-0C52-60AF-1888AF68F215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98021DF-A80D-0373-1984-C008AD8BB6B3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5BDAEF68-B917-4901-A1F9-CEBD89350FE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E8A0A7-C2A6-83E2-604B-73739800CB95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3058761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6971"/>
              </p:ext>
            </p:extLst>
          </p:nvPr>
        </p:nvGraphicFramePr>
        <p:xfrm>
          <a:off x="214150" y="1784706"/>
          <a:ext cx="11763700" cy="3901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5 – COMUNICAÇÃO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comunicação é de extrema importância em todas as áreas da tecnologia, ter uma boa comunicação 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ajuda a 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ransmitir nossas ideias e pensamentos, além de resolver conflitos e ajudar na construção de uma carreira profissional de sucesso.</a:t>
                      </a:r>
                    </a:p>
                    <a:p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Se comunicar com outras pessoas, saber ouvir, respeitar, saber se comunicar de acordo com as situações, expor suas ideias e buscar conhecimento, através de mentorias, vídeos e livros.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 aprender diariamente, não só em ambientes coorporativos mas em todo lugar para ter uma boa relação com as pessoas.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Tive aulas de comunicação no Proa, no qual foi possível aprender mais sobre comunicação assertiva, não violenta e como se portar em diversas situações.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01D7B49-4E85-D5F6-D9E9-2F7C39A30EC0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FAE3FB3-33B3-E5C8-2E33-354321B68FDF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B28D468F-C900-986C-3C20-2D5C0B5E70D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392E99-805A-B654-AD20-ACEF1FA2304F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214591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715"/>
              </p:ext>
            </p:extLst>
          </p:nvPr>
        </p:nvGraphicFramePr>
        <p:xfrm>
          <a:off x="214150" y="1784706"/>
          <a:ext cx="11763700" cy="441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6 – PROATIVIDADE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047944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 fundamental desenvolver essa soft skill, pois uma pessoa proativa além de demonstra interesse, ela desenvolve outras habilidades como, flexibilidade, adaptabilidade e liderança.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Consequentemente tendo uma atitude de líder exercendo mais autonomia na sua rotina de trabalho e coordenando as ações individuais com maior desempenho.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Tomar inciativa, atitude, ter interesse em aprender e ser um líder.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é fundamental, além de ser uma habilidade requisitada no mercado de trabalho, é importante para desenvolver outras habilidades.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Em diversos projetos tomei a frente, ajudei minha equipe, e através dos cursos, faculdade vejo isso se aprimorando cada vez 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FFC0FDD-F822-BA3A-128D-FCC2EDC3FAB3}"/>
              </a:ext>
            </a:extLst>
          </p:cNvPr>
          <p:cNvGrpSpPr/>
          <p:nvPr/>
        </p:nvGrpSpPr>
        <p:grpSpPr>
          <a:xfrm>
            <a:off x="406659" y="1093818"/>
            <a:ext cx="536770" cy="487971"/>
            <a:chOff x="3003267" y="1201937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81BCF9B-59FD-E3CD-74D2-D4B3D7523761}"/>
                </a:ext>
              </a:extLst>
            </p:cNvPr>
            <p:cNvSpPr txBox="1"/>
            <p:nvPr/>
          </p:nvSpPr>
          <p:spPr>
            <a:xfrm>
              <a:off x="3139093" y="1201938"/>
              <a:ext cx="557907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788D4F48-B4EF-C2E6-1FAD-A8EFF242A7FC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9137CC-951A-D217-B2E6-4DDBA858B12B}"/>
              </a:ext>
            </a:extLst>
          </p:cNvPr>
          <p:cNvSpPr txBox="1"/>
          <p:nvPr/>
        </p:nvSpPr>
        <p:spPr>
          <a:xfrm>
            <a:off x="943428" y="1151094"/>
            <a:ext cx="43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ENGENHEIRO DE SOFTWARE FULL STACK</a:t>
            </a:r>
          </a:p>
        </p:txBody>
      </p:sp>
    </p:spTree>
    <p:extLst>
      <p:ext uri="{BB962C8B-B14F-4D97-AF65-F5344CB8AC3E}">
        <p14:creationId xmlns:p14="http://schemas.microsoft.com/office/powerpoint/2010/main" val="261950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019" y="-590924"/>
            <a:ext cx="10709359" cy="154921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Mapa de carreira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8969604" y="906525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8A3B37-853E-479D-A9BC-BB558B7B0825}"/>
              </a:ext>
            </a:extLst>
          </p:cNvPr>
          <p:cNvSpPr txBox="1"/>
          <p:nvPr/>
        </p:nvSpPr>
        <p:spPr>
          <a:xfrm>
            <a:off x="108365" y="2611501"/>
            <a:ext cx="57853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TÉCNICAS A CARREIRA EXIGE?</a:t>
            </a:r>
          </a:p>
          <a:p>
            <a:endParaRPr lang="pt-BR" dirty="0"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TODAS HABILIDADES TÉCNICAS DESCRITAS ANTERIORMENTE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1BD7B-F7A7-4222-B58F-2E3B7F143905}"/>
              </a:ext>
            </a:extLst>
          </p:cNvPr>
          <p:cNvSpPr txBox="1"/>
          <p:nvPr/>
        </p:nvSpPr>
        <p:spPr>
          <a:xfrm>
            <a:off x="6096000" y="2611501"/>
            <a:ext cx="58366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COMPORTAMENTAIS SÃO AS MAIS EXIGIDAS?</a:t>
            </a:r>
          </a:p>
          <a:p>
            <a:endParaRPr lang="pt-BR" sz="2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TODAS HABILIDADES COMPORTAMENTAIS DESCRITAS ANTERIORMENTE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90719-959B-9E3E-2C09-FB3890C97E3A}"/>
              </a:ext>
            </a:extLst>
          </p:cNvPr>
          <p:cNvSpPr txBox="1"/>
          <p:nvPr/>
        </p:nvSpPr>
        <p:spPr>
          <a:xfrm>
            <a:off x="343775" y="18031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 dirty="0">
              <a:latin typeface="Berlin Sans FB Demi" panose="020E0802020502020306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557181-F1CB-A2A2-F5AE-77EE963A9579}"/>
              </a:ext>
            </a:extLst>
          </p:cNvPr>
          <p:cNvSpPr txBox="1"/>
          <p:nvPr/>
        </p:nvSpPr>
        <p:spPr>
          <a:xfrm>
            <a:off x="985560" y="1333457"/>
            <a:ext cx="6405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TECH LEAD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6C215E7-2C0B-9EC1-16B0-3D17203DB6DF}"/>
              </a:ext>
            </a:extLst>
          </p:cNvPr>
          <p:cNvGrpSpPr/>
          <p:nvPr/>
        </p:nvGrpSpPr>
        <p:grpSpPr>
          <a:xfrm>
            <a:off x="108365" y="1192027"/>
            <a:ext cx="829559" cy="754144"/>
            <a:chOff x="42378" y="1189554"/>
            <a:chExt cx="829559" cy="7541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AE53ACF-F0DD-3A12-776B-0B645870904A}"/>
                </a:ext>
              </a:extLst>
            </p:cNvPr>
            <p:cNvSpPr txBox="1"/>
            <p:nvPr/>
          </p:nvSpPr>
          <p:spPr>
            <a:xfrm>
              <a:off x="244620" y="1207873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5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7AB7744F-3125-BCCB-62C5-072F901E3A3B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D46ADA73-DADE-8DC7-4E0E-1CD983C09984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>
                <a:solidFill>
                  <a:schemeClr val="bg1"/>
                </a:solidFill>
              </a:rPr>
              <a:t>LEANDRO CAVALCANTI AMARAL</a:t>
            </a:r>
          </a:p>
        </p:txBody>
      </p:sp>
    </p:spTree>
    <p:extLst>
      <p:ext uri="{BB962C8B-B14F-4D97-AF65-F5344CB8AC3E}">
        <p14:creationId xmlns:p14="http://schemas.microsoft.com/office/powerpoint/2010/main" val="2941151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CA2867-D2DF-D800-1306-6F6477158BDE}"/>
              </a:ext>
            </a:extLst>
          </p:cNvPr>
          <p:cNvSpPr txBox="1"/>
          <p:nvPr/>
        </p:nvSpPr>
        <p:spPr>
          <a:xfrm>
            <a:off x="3883535" y="2324100"/>
            <a:ext cx="44249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rgbClr val="1C3485"/>
                </a:solidFill>
                <a:latin typeface="Neo Sans Std"/>
              </a:rPr>
              <a:t>LEANDRO CAVALCANTI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E6E3EB-93D7-6013-7DE1-C405EA3BB6F7}"/>
              </a:ext>
            </a:extLst>
          </p:cNvPr>
          <p:cNvSpPr txBox="1"/>
          <p:nvPr/>
        </p:nvSpPr>
        <p:spPr>
          <a:xfrm>
            <a:off x="4408101" y="3152001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rgbClr val="1C3485"/>
                </a:solidFill>
                <a:latin typeface="Neo Sans Std"/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96354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92560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1 - JAVA 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Java é uma linguagem de programação Orientada a Objetos, sendo ela rápida, segura e confiável. Aprender ela e se especializar é fundamental</a:t>
                      </a:r>
                    </a:p>
                    <a:p>
                      <a:r>
                        <a:rPr lang="pt-BR" sz="1700" dirty="0"/>
                        <a:t>para ser um bom desenvolvedor </a:t>
                      </a:r>
                      <a:r>
                        <a:rPr lang="pt-BR" sz="1700" dirty="0" err="1"/>
                        <a:t>back</a:t>
                      </a:r>
                      <a:r>
                        <a:rPr lang="pt-BR" sz="1700" dirty="0"/>
                        <a:t>-end.</a:t>
                      </a:r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  <a:p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devido ser uma linguagem fundamental para especialização.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Estou realizando cursos na área pela plataforma </a:t>
                      </a:r>
                      <a:r>
                        <a:rPr lang="pt-BR" sz="1700" dirty="0" err="1"/>
                        <a:t>Udemy</a:t>
                      </a:r>
                      <a:r>
                        <a:rPr lang="pt-BR" sz="1700" dirty="0"/>
                        <a:t>, Proa, também já estudei brevemente na </a:t>
                      </a:r>
                      <a:r>
                        <a:rPr lang="pt-BR" sz="1700" dirty="0" err="1"/>
                        <a:t>Etec</a:t>
                      </a:r>
                      <a:r>
                        <a:rPr lang="pt-BR" sz="1700" dirty="0"/>
                        <a:t> pelo assunto, fiz projetos, leituras e vídeos.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29063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34752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2 – FRAMWORKS JAVA – SPRING BOOT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Spring Boot é um framework Java open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tem como objetivo facilitar esse processo em aplicações Java. Consequentemente, ele traz mais agilidade para o processo de desenvolvimento, uma vez que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devs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conseguem reduzir o tempo gasto com as configurações iniciais.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devido ser um </a:t>
                      </a:r>
                      <a:r>
                        <a:rPr lang="pt-BR" sz="1700" dirty="0" err="1"/>
                        <a:t>framwork</a:t>
                      </a:r>
                      <a:r>
                        <a:rPr lang="pt-BR" sz="1700" dirty="0"/>
                        <a:t> fundamental e mais </a:t>
                      </a:r>
                      <a:r>
                        <a:rPr lang="pt-BR" sz="1700" dirty="0" err="1"/>
                        <a:t>utilizadao</a:t>
                      </a:r>
                      <a:r>
                        <a:rPr lang="pt-BR" sz="1700" dirty="0"/>
                        <a:t> para linguagem Java.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Estou realizando cursos na área pela plataforma </a:t>
                      </a:r>
                      <a:r>
                        <a:rPr lang="pt-BR" sz="1700" dirty="0" err="1"/>
                        <a:t>Udemy</a:t>
                      </a:r>
                      <a:r>
                        <a:rPr lang="pt-BR" sz="1700" dirty="0"/>
                        <a:t>, Proa, fiz projetos, leituras e vídeos.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179899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27885"/>
              </p:ext>
            </p:extLst>
          </p:nvPr>
        </p:nvGraphicFramePr>
        <p:xfrm>
          <a:off x="406659" y="1749394"/>
          <a:ext cx="11436740" cy="431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3 – INGLÊS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idioma inglês é algo essencial, pois além das linguagens de programação profissionais ser em inglês, as ferramentas utilizadas tem comandos e palavras-chave de linguagens em programação em inglês. Além da comunicação na empresa em determinado cargo que tenha relação com clientes ou profissionais da área.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vídeos aulas, leitura de livros, jogos, filmes, séries e se comunicar com outras pessoas, pois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devido ser uma linguagem universal e de suma importância para desenvolvedores, e grande parte dos conteúdos serem em inglês.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Estou realizando faculdade e todo semestre tem aulas de inglês, assisto filmes e séries em inglês, iniciei um curso na plataforma </a:t>
                      </a:r>
                      <a:r>
                        <a:rPr lang="pt-BR" sz="1700" dirty="0" err="1"/>
                        <a:t>kultivi</a:t>
                      </a:r>
                      <a:r>
                        <a:rPr lang="pt-BR" sz="17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42060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91440"/>
              </p:ext>
            </p:extLst>
          </p:nvPr>
        </p:nvGraphicFramePr>
        <p:xfrm>
          <a:off x="406659" y="1749394"/>
          <a:ext cx="11436740" cy="405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918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5918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4 – BANCO DE DADOS (SQL / NOSQL)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se tornar um bom desenvolvedor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 necessário ter conhecimento e estar familiarizado com banco de dados, pois é de suma importância porque além de realizar a integração do front-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 o </a:t>
                      </a:r>
                      <a:r>
                        <a:rPr lang="pt-BR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r>
                        <a:rPr lang="pt-BR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é necessário para criar aplicações sofisticadas que funcione.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pois é de suma importância para desenvolvedores </a:t>
                      </a:r>
                      <a:r>
                        <a:rPr lang="pt-BR" sz="1700" dirty="0" err="1"/>
                        <a:t>back-end</a:t>
                      </a:r>
                      <a:r>
                        <a:rPr lang="pt-BR" sz="1700" dirty="0"/>
                        <a:t>, além de ajudar a entender o projeto e criar soluções é possível ter mais segurança.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Na </a:t>
                      </a:r>
                      <a:r>
                        <a:rPr lang="pt-BR" sz="1700" dirty="0" err="1"/>
                        <a:t>Etec</a:t>
                      </a:r>
                      <a:r>
                        <a:rPr lang="pt-BR" sz="1700" dirty="0"/>
                        <a:t> em todos os semestre tive aulas de banco de dados, no curso Proa e na faculdade também, já desenvolvi atividades e projetos utilizando sistemas gerenciador de banco de dados como MySQL e Microsoft SQL </a:t>
                      </a:r>
                      <a:r>
                        <a:rPr lang="pt-BR" sz="1700" dirty="0" err="1"/>
                        <a:t>Sever</a:t>
                      </a:r>
                      <a:r>
                        <a:rPr lang="pt-BR" sz="17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55854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240872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03874"/>
              </p:ext>
            </p:extLst>
          </p:nvPr>
        </p:nvGraphicFramePr>
        <p:xfrm>
          <a:off x="326700" y="1748499"/>
          <a:ext cx="11538600" cy="405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4650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884650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5 – GIT E GITHUB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GitHub é responsável pelo versionamento de códigos, criação de repositórios para armazenar os programas e códigos, é utilizado para controle de versões de um projeto e gerenciamento de  códigos. Muito utilizado no desenvolvimento colaborativo. Aprender a utilizar é uma regra em diversas empresas.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Realizando cursos, pesquisas, vídeos aulas, comunidade onde pessoas entendem sobre o assunto, livros, e fazer projetos, colocar em pratica é fundamental para o aprendizado continuo.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Constantemente, pois é de suma importância para desenvolvedores </a:t>
                      </a:r>
                      <a:r>
                        <a:rPr lang="pt-BR" sz="1700" dirty="0" err="1"/>
                        <a:t>back-end</a:t>
                      </a:r>
                      <a:r>
                        <a:rPr lang="pt-BR" sz="1700" dirty="0"/>
                        <a:t>, pois além de ajudar no controle de versões e gerenciamento de códigos, é uma forma simples de trabalhar em equipe.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realizei cursos, tenho meu GitHub, já utilizei em diversos projeto tanto no curso do PROA, quanto na faculdade.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42013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273648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90251"/>
              </p:ext>
            </p:extLst>
          </p:nvPr>
        </p:nvGraphicFramePr>
        <p:xfrm>
          <a:off x="214150" y="1784706"/>
          <a:ext cx="11763700" cy="409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092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94092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2853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COMPORTAMENTAL 1 – TRABALHO EM EQUIPE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24726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Por que desenvolver 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2158790">
                <a:tc>
                  <a:txBody>
                    <a:bodyPr/>
                    <a:lstStyle/>
                    <a:p>
                      <a:r>
                        <a:rPr lang="pt-BR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Trabalho em equipe é uma soft skill essencial, e mais pedida no mercado, logo é de suma importância que o desenvolvedor saiba trabalhar em equipe. Tendo em vista que ele não irá trabalhar sozinho, pois estará em um ambiente  onde 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 várias pessoas com qualidades, experiências e conhecimentos diferentes.</a:t>
                      </a:r>
                    </a:p>
                    <a:p>
                      <a:endParaRPr lang="pt-BR" sz="17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Estar aberto a novas ideias, respeitar as diferenças, ser participativo, ajudar as pessoas, ser proativo. Dar feedbacks construtivos, e entender metodologias ágeis para o trabalho em equipe.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Sempre, ter uma boa relação com as pessoas e aprender diariamente é fundamental.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Já realizei diversos trabalhos em equipe no Proa, faculdade e </a:t>
                      </a:r>
                      <a:r>
                        <a:rPr lang="pt-BR" sz="1700" dirty="0" err="1"/>
                        <a:t>Etec</a:t>
                      </a:r>
                      <a:r>
                        <a:rPr lang="pt-BR" sz="1700" dirty="0"/>
                        <a:t>. Logo já fui Scrum Master e </a:t>
                      </a:r>
                      <a:r>
                        <a:rPr lang="pt-BR" sz="1700" dirty="0" err="1"/>
                        <a:t>Product</a:t>
                      </a:r>
                      <a:r>
                        <a:rPr lang="pt-BR" sz="1700" dirty="0"/>
                        <a:t> </a:t>
                      </a:r>
                      <a:r>
                        <a:rPr lang="pt-BR" sz="1700" dirty="0" err="1"/>
                        <a:t>Oner</a:t>
                      </a:r>
                      <a:r>
                        <a:rPr lang="pt-BR" sz="1700" dirty="0"/>
                        <a:t>. Também na faculdade e no Proa tive matérias relacionadas a metodologias ágeis, como SCRUM e KANBAN.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406659" y="1081832"/>
            <a:ext cx="536770" cy="499958"/>
            <a:chOff x="3003267" y="1183412"/>
            <a:chExt cx="829559" cy="77266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3210399" y="1183412"/>
              <a:ext cx="415293" cy="68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0A856D24-E3BA-D2BB-81C6-E43C3B433C22}"/>
              </a:ext>
            </a:extLst>
          </p:cNvPr>
          <p:cNvSpPr txBox="1">
            <a:spLocks/>
          </p:cNvSpPr>
          <p:nvPr/>
        </p:nvSpPr>
        <p:spPr>
          <a:xfrm>
            <a:off x="0" y="6265024"/>
            <a:ext cx="4499429" cy="57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500" dirty="0"/>
              <a:t>LEANDRO CAVALCANTI AMARAL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8389DE-5BED-A8FE-22CB-CB6FF04242BB}"/>
              </a:ext>
            </a:extLst>
          </p:cNvPr>
          <p:cNvSpPr txBox="1"/>
          <p:nvPr/>
        </p:nvSpPr>
        <p:spPr>
          <a:xfrm>
            <a:off x="943428" y="1042013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JUNIOR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DCCFC5-056C-20E3-5C28-EAC2CCCDB1CE}"/>
              </a:ext>
            </a:extLst>
          </p:cNvPr>
          <p:cNvGrpSpPr/>
          <p:nvPr/>
        </p:nvGrpSpPr>
        <p:grpSpPr>
          <a:xfrm>
            <a:off x="4419858" y="1080171"/>
            <a:ext cx="536770" cy="501619"/>
            <a:chOff x="3003267" y="1180845"/>
            <a:chExt cx="829559" cy="7752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6314309-6998-7271-91E8-CC23EA66E2CA}"/>
                </a:ext>
              </a:extLst>
            </p:cNvPr>
            <p:cNvSpPr txBox="1"/>
            <p:nvPr/>
          </p:nvSpPr>
          <p:spPr>
            <a:xfrm>
              <a:off x="3147763" y="1180845"/>
              <a:ext cx="540566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8" name="Círculo: Vazio 37">
              <a:extLst>
                <a:ext uri="{FF2B5EF4-FFF2-40B4-BE49-F238E27FC236}">
                  <a16:creationId xmlns:a16="http://schemas.microsoft.com/office/drawing/2014/main" id="{48AF53A8-FF98-CFCD-A733-E6CC17629554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FC6A589-77D9-9692-E62E-F391224A5734}"/>
              </a:ext>
            </a:extLst>
          </p:cNvPr>
          <p:cNvSpPr txBox="1"/>
          <p:nvPr/>
        </p:nvSpPr>
        <p:spPr>
          <a:xfrm>
            <a:off x="4962280" y="1019261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PLENO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514C760-E792-5615-D7D2-60BBF5602EF7}"/>
              </a:ext>
            </a:extLst>
          </p:cNvPr>
          <p:cNvGrpSpPr/>
          <p:nvPr/>
        </p:nvGrpSpPr>
        <p:grpSpPr>
          <a:xfrm>
            <a:off x="8397362" y="1042013"/>
            <a:ext cx="536770" cy="501619"/>
            <a:chOff x="3003267" y="1180845"/>
            <a:chExt cx="829559" cy="77523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707E92-1018-F527-F17D-A98112600101}"/>
                </a:ext>
              </a:extLst>
            </p:cNvPr>
            <p:cNvSpPr txBox="1"/>
            <p:nvPr/>
          </p:nvSpPr>
          <p:spPr>
            <a:xfrm>
              <a:off x="3147763" y="1180845"/>
              <a:ext cx="525702" cy="73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500" dirty="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42" name="Círculo: Vazio 41">
              <a:extLst>
                <a:ext uri="{FF2B5EF4-FFF2-40B4-BE49-F238E27FC236}">
                  <a16:creationId xmlns:a16="http://schemas.microsoft.com/office/drawing/2014/main" id="{78614716-A72F-A84C-9560-D8B1605B124B}"/>
                </a:ext>
              </a:extLst>
            </p:cNvPr>
            <p:cNvSpPr/>
            <p:nvPr/>
          </p:nvSpPr>
          <p:spPr>
            <a:xfrm>
              <a:off x="3003267" y="1201937"/>
              <a:ext cx="829559" cy="754144"/>
            </a:xfrm>
            <a:prstGeom prst="donut">
              <a:avLst>
                <a:gd name="adj" fmla="val 14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89FD2-EA56-34B9-F42C-7A593FF09593}"/>
              </a:ext>
            </a:extLst>
          </p:cNvPr>
          <p:cNvSpPr txBox="1"/>
          <p:nvPr/>
        </p:nvSpPr>
        <p:spPr>
          <a:xfrm>
            <a:off x="8934131" y="1008646"/>
            <a:ext cx="29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DESENVOLVEDOR BACK-END</a:t>
            </a:r>
          </a:p>
          <a:p>
            <a:r>
              <a:rPr lang="pt-BR" b="1" dirty="0"/>
              <a:t>SÊNIOR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7320E61-5D56-1782-82CB-0B0FD69651BF}"/>
              </a:ext>
            </a:extLst>
          </p:cNvPr>
          <p:cNvSpPr txBox="1"/>
          <p:nvPr/>
        </p:nvSpPr>
        <p:spPr>
          <a:xfrm>
            <a:off x="4153300" y="396444"/>
            <a:ext cx="33757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1C3485"/>
                </a:solidFill>
              </a:rPr>
              <a:t>MAPA DE CARREIRA</a:t>
            </a:r>
          </a:p>
        </p:txBody>
      </p:sp>
    </p:spTree>
    <p:extLst>
      <p:ext uri="{BB962C8B-B14F-4D97-AF65-F5344CB8AC3E}">
        <p14:creationId xmlns:p14="http://schemas.microsoft.com/office/powerpoint/2010/main" val="3262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47E89F478DA2418A2937AB3375358A" ma:contentTypeVersion="4" ma:contentTypeDescription="Crie um novo documento." ma:contentTypeScope="" ma:versionID="b1c32ff64bb597af97db0b090b3771be">
  <xsd:schema xmlns:xsd="http://www.w3.org/2001/XMLSchema" xmlns:xs="http://www.w3.org/2001/XMLSchema" xmlns:p="http://schemas.microsoft.com/office/2006/metadata/properties" xmlns:ns2="ea3d263d-1e3d-4155-b93f-15f4f52b6702" targetNamespace="http://schemas.microsoft.com/office/2006/metadata/properties" ma:root="true" ma:fieldsID="600894495c915eaa5fcc504928483d2b" ns2:_="">
    <xsd:import namespace="ea3d263d-1e3d-4155-b93f-15f4f52b67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d263d-1e3d-4155-b93f-15f4f52b6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780CDD-5CF7-4110-8AD6-2B6C952D1A3D}">
  <ds:schemaRefs>
    <ds:schemaRef ds:uri="http://schemas.microsoft.com/office/2006/metadata/properties"/>
    <ds:schemaRef ds:uri="http://schemas.microsoft.com/office/infopath/2007/PartnerControls"/>
    <ds:schemaRef ds:uri="3acd7252-0e2a-4402-b61c-3f9eb47e33d2"/>
  </ds:schemaRefs>
</ds:datastoreItem>
</file>

<file path=customXml/itemProps2.xml><?xml version="1.0" encoding="utf-8"?>
<ds:datastoreItem xmlns:ds="http://schemas.openxmlformats.org/officeDocument/2006/customXml" ds:itemID="{2B8BD787-835B-427A-99C1-5CA3FB153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d263d-1e3d-4155-b93f-15f4f52b6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729189-F3F6-410C-B882-160707FE73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4717</Words>
  <Application>Microsoft Office PowerPoint</Application>
  <PresentationFormat>Widescreen</PresentationFormat>
  <Paragraphs>554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Berlin Sans FB Demi</vt:lpstr>
      <vt:lpstr>Calibri</vt:lpstr>
      <vt:lpstr>Neo Sans Std</vt:lpstr>
      <vt:lpstr>Tema do Office</vt:lpstr>
      <vt:lpstr>Projeto de Carreira Proa 4.0</vt:lpstr>
      <vt:lpstr>Mapa de carreira   </vt:lpstr>
      <vt:lpstr>Mapa de carreira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de carreira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de carreira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de carreira 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LEANDRO CAVALCANTI AMARAL</cp:lastModifiedBy>
  <cp:revision>176</cp:revision>
  <dcterms:created xsi:type="dcterms:W3CDTF">2017-10-05T18:23:11Z</dcterms:created>
  <dcterms:modified xsi:type="dcterms:W3CDTF">2022-11-27T19:25:31Z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0x0101003265A78371E28A438AB5A2F66182C88C</vt:lpwstr>
  </property>
</Properties>
</file>