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398" r:id="rId9"/>
    <p:sldId id="333" r:id="rId10"/>
    <p:sldId id="334" r:id="rId11"/>
    <p:sldId id="335" r:id="rId12"/>
    <p:sldId id="336" r:id="rId13"/>
    <p:sldId id="337" r:id="rId14"/>
    <p:sldId id="394" r:id="rId15"/>
    <p:sldId id="338" r:id="rId16"/>
    <p:sldId id="339" r:id="rId17"/>
    <p:sldId id="340" r:id="rId18"/>
    <p:sldId id="385" r:id="rId19"/>
    <p:sldId id="342" r:id="rId20"/>
    <p:sldId id="343" r:id="rId21"/>
    <p:sldId id="344" r:id="rId22"/>
    <p:sldId id="345" r:id="rId23"/>
    <p:sldId id="346" r:id="rId24"/>
    <p:sldId id="347" r:id="rId25"/>
    <p:sldId id="389" r:id="rId26"/>
    <p:sldId id="387" r:id="rId27"/>
    <p:sldId id="388" r:id="rId28"/>
    <p:sldId id="386" r:id="rId29"/>
    <p:sldId id="350" r:id="rId30"/>
    <p:sldId id="351" r:id="rId31"/>
    <p:sldId id="352" r:id="rId32"/>
    <p:sldId id="353" r:id="rId33"/>
    <p:sldId id="354" r:id="rId34"/>
    <p:sldId id="356" r:id="rId35"/>
    <p:sldId id="355" r:id="rId36"/>
    <p:sldId id="357" r:id="rId37"/>
    <p:sldId id="358" r:id="rId38"/>
    <p:sldId id="359" r:id="rId39"/>
    <p:sldId id="390" r:id="rId40"/>
    <p:sldId id="361" r:id="rId41"/>
    <p:sldId id="391" r:id="rId42"/>
    <p:sldId id="362" r:id="rId43"/>
    <p:sldId id="364" r:id="rId44"/>
    <p:sldId id="365" r:id="rId45"/>
    <p:sldId id="393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4" r:id="rId54"/>
    <p:sldId id="376" r:id="rId55"/>
    <p:sldId id="395" r:id="rId56"/>
    <p:sldId id="379" r:id="rId57"/>
    <p:sldId id="396" r:id="rId58"/>
    <p:sldId id="380" r:id="rId59"/>
    <p:sldId id="382" r:id="rId60"/>
    <p:sldId id="383" r:id="rId61"/>
    <p:sldId id="384" r:id="rId62"/>
    <p:sldId id="39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1B608705-BE84-48F0-8AB6-250D0AF1C65F}">
          <p14:sldIdLst>
            <p14:sldId id="256"/>
            <p14:sldId id="261"/>
          </p14:sldIdLst>
        </p14:section>
        <p14:section name="Apresentação" id="{0150DCFA-6822-4D95-99C6-2CF4C5C7686B}">
          <p14:sldIdLst>
            <p14:sldId id="263"/>
            <p14:sldId id="257"/>
            <p14:sldId id="258"/>
            <p14:sldId id="259"/>
            <p14:sldId id="260"/>
          </p14:sldIdLst>
        </p14:section>
        <p14:section name="Evolução da arquitetura dos computadores" id="{1EC92EDF-BEE5-48BB-A734-1BFD817832E9}">
          <p14:sldIdLst>
            <p14:sldId id="398"/>
            <p14:sldId id="333"/>
            <p14:sldId id="334"/>
            <p14:sldId id="335"/>
            <p14:sldId id="336"/>
            <p14:sldId id="337"/>
            <p14:sldId id="394"/>
            <p14:sldId id="338"/>
            <p14:sldId id="339"/>
            <p14:sldId id="340"/>
            <p14:sldId id="385"/>
            <p14:sldId id="342"/>
            <p14:sldId id="343"/>
            <p14:sldId id="344"/>
            <p14:sldId id="345"/>
            <p14:sldId id="346"/>
            <p14:sldId id="347"/>
            <p14:sldId id="389"/>
            <p14:sldId id="387"/>
            <p14:sldId id="388"/>
            <p14:sldId id="386"/>
            <p14:sldId id="350"/>
            <p14:sldId id="351"/>
            <p14:sldId id="352"/>
            <p14:sldId id="353"/>
            <p14:sldId id="354"/>
            <p14:sldId id="356"/>
            <p14:sldId id="355"/>
            <p14:sldId id="357"/>
            <p14:sldId id="358"/>
            <p14:sldId id="359"/>
            <p14:sldId id="390"/>
            <p14:sldId id="361"/>
            <p14:sldId id="391"/>
            <p14:sldId id="362"/>
            <p14:sldId id="364"/>
            <p14:sldId id="365"/>
            <p14:sldId id="393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6"/>
            <p14:sldId id="395"/>
            <p14:sldId id="379"/>
            <p14:sldId id="396"/>
            <p14:sldId id="380"/>
            <p14:sldId id="382"/>
            <p14:sldId id="383"/>
            <p14:sldId id="384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95" autoAdjust="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48E7B-B1CC-451A-AE45-8F248FEB067F}" type="datetimeFigureOut">
              <a:rPr lang="pt-BR" smtClean="0"/>
              <a:t>15/05/2014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805AA-0EF3-49EA-A5AC-2FE551037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2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933033"/>
            <a:ext cx="2731122" cy="825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9" y="6309320"/>
            <a:ext cx="1226881" cy="432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9" y="6309320"/>
            <a:ext cx="1226881" cy="432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09320"/>
            <a:ext cx="1547999" cy="46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5/15/2014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45376"/>
            <a:ext cx="1547999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Arquitetura de Hardware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aula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Marco Andrei </a:t>
            </a:r>
            <a:r>
              <a:rPr lang="pt-BR" dirty="0" err="1" smtClean="0"/>
              <a:t>Kichalowsky</a:t>
            </a:r>
            <a:endParaRPr lang="pt-BR" dirty="0" smtClean="0"/>
          </a:p>
          <a:p>
            <a:r>
              <a:rPr lang="pt-BR" dirty="0" smtClean="0"/>
              <a:t>professor@marcoandrei.com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6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2400" dirty="0" smtClean="0"/>
              <a:t>Há alguns anos um profissional de computação, especialmente aquele que prestava suporte técnico, era obrigado a conhecer uma ampla gama de conceitos sobre o computador. Fazer a manutenção de um PC nos anos 80 era coisa para profissionais em eletrônica digital. </a:t>
            </a:r>
          </a:p>
          <a:p>
            <a:pPr>
              <a:spcBef>
                <a:spcPts val="600"/>
              </a:spcBef>
            </a:pPr>
            <a:endParaRPr lang="pt-BR" sz="2400" dirty="0"/>
          </a:p>
          <a:p>
            <a:pPr>
              <a:spcBef>
                <a:spcPts val="600"/>
              </a:spcBef>
            </a:pPr>
            <a:r>
              <a:rPr lang="pt-BR" sz="2400" dirty="0" smtClean="0"/>
              <a:t>No início dos anos 90, o nível de integração dos componentes aumentou muito, mas ainda era necessário um razoável conhecimento da arquitetura do computador para que a manutenção ou a montagem do mesmo fosse feita corretamente e extraindo todo o seu potencial. </a:t>
            </a:r>
            <a:endParaRPr lang="pt-BR" sz="1800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005364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2400" dirty="0" smtClean="0"/>
              <a:t>Termos como IRQ, DMA, multiplicador de </a:t>
            </a:r>
            <a:r>
              <a:rPr lang="pt-BR" sz="2400" i="1" dirty="0" err="1" smtClean="0"/>
              <a:t>clock</a:t>
            </a:r>
            <a:r>
              <a:rPr lang="pt-BR" sz="2400" dirty="0" smtClean="0"/>
              <a:t> e frequência e largura de barramento eram comuns entre os profissionais da área, pois sem saber o que esses termos significavam, seria muito difícil configurar uma </a:t>
            </a:r>
            <a:r>
              <a:rPr lang="pt-BR" sz="2400" dirty="0" err="1" smtClean="0"/>
              <a:t>placa-mãe</a:t>
            </a:r>
            <a:r>
              <a:rPr lang="pt-BR" sz="2400" dirty="0" smtClean="0"/>
              <a:t> ou instalar uma placa de som, por exemplo.</a:t>
            </a:r>
          </a:p>
          <a:p>
            <a:pPr>
              <a:spcBef>
                <a:spcPts val="600"/>
              </a:spcBef>
            </a:pPr>
            <a:endParaRPr lang="pt-BR" sz="2400" dirty="0" smtClean="0"/>
          </a:p>
          <a:p>
            <a:pPr>
              <a:spcBef>
                <a:spcPts val="600"/>
              </a:spcBef>
            </a:pPr>
            <a:r>
              <a:rPr lang="pt-BR" sz="2400" dirty="0" smtClean="0"/>
              <a:t>Antes de fazermos uma análise da importância de conhecer ou não a arquitetura de hardware nos dias de hoje, vamos fazer uma retrospectiva das ultimas três décadas e quais conceitos eram relevantes em cada época.</a:t>
            </a:r>
            <a:endParaRPr lang="pt-BR" sz="1800" dirty="0" smtClean="0"/>
          </a:p>
          <a:p>
            <a:pPr>
              <a:spcBef>
                <a:spcPts val="600"/>
              </a:spcBef>
            </a:pPr>
            <a:endParaRPr lang="pt-BR" sz="1800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6850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80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457200" y="1444294"/>
            <a:ext cx="4040188" cy="479301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400" dirty="0" smtClean="0"/>
              <a:t>Durante os anos 80, ter um computador não era algo para qualquer um. Durante a reserva de mercado, o Brasil estava pelo menos 10 anos defasado tecnologicamente em relação ao primeiro mundo</a:t>
            </a:r>
            <a:r>
              <a:rPr lang="pt-BR" dirty="0"/>
              <a:t>. Era a época dos clones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8" name="Imagem 3" descr="http://e.cdn-hardware.com.br/static/20111129/ibmpc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50366"/>
            <a:ext cx="4295231" cy="346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83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/>
            <a:r>
              <a:rPr lang="pt-BR" sz="2400" dirty="0" smtClean="0"/>
              <a:t>Em 1981 foi lançado o IBM PC, que nos EUA já custava uma pequena fortuna (US$ 1.565 em valores da época).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342900" indent="-342900" algn="just"/>
            <a:r>
              <a:rPr lang="pt-BR" sz="2400" dirty="0" smtClean="0"/>
              <a:t>No entanto, existiam outros modelos de computadores pessoais, como o Sinclair ZX-81 (como o </a:t>
            </a:r>
            <a:r>
              <a:rPr lang="pt-BR" sz="2400" dirty="0" err="1" smtClean="0"/>
              <a:t>Microdigital</a:t>
            </a:r>
            <a:r>
              <a:rPr lang="pt-BR" sz="2400" dirty="0" smtClean="0"/>
              <a:t> TK-82c e TK-85), TRS-80 (como </a:t>
            </a:r>
            <a:r>
              <a:rPr lang="pt-BR" sz="2400" dirty="0"/>
              <a:t>o </a:t>
            </a:r>
            <a:r>
              <a:rPr lang="pt-BR" sz="2400" dirty="0" err="1"/>
              <a:t>Prológica</a:t>
            </a:r>
            <a:r>
              <a:rPr lang="pt-BR" sz="2400" dirty="0"/>
              <a:t> CP-500</a:t>
            </a:r>
            <a:r>
              <a:rPr lang="pt-BR" sz="2400" dirty="0" smtClean="0"/>
              <a:t>) e o padrão MSX, que eram mais baratos (mas não tanto).</a:t>
            </a:r>
          </a:p>
          <a:p>
            <a:pPr marL="342900" indent="-342900" algn="just"/>
            <a:endParaRPr lang="pt-BR" sz="2400" dirty="0"/>
          </a:p>
          <a:p>
            <a:pPr marL="342900" indent="-342900" algn="just"/>
            <a:r>
              <a:rPr lang="pt-BR" sz="2400" dirty="0" smtClean="0"/>
              <a:t>Muitos deles traziam como processador principal o Z-80, da </a:t>
            </a:r>
            <a:r>
              <a:rPr lang="pt-BR" sz="2400" dirty="0" err="1" smtClean="0"/>
              <a:t>Zilog</a:t>
            </a:r>
            <a:r>
              <a:rPr lang="pt-BR" sz="2400" dirty="0" smtClean="0"/>
              <a:t>, que era um processador de 8 bits.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80</a:t>
            </a:r>
          </a:p>
        </p:txBody>
      </p:sp>
    </p:spTree>
    <p:extLst>
      <p:ext uri="{BB962C8B-B14F-4D97-AF65-F5344CB8AC3E}">
        <p14:creationId xmlns:p14="http://schemas.microsoft.com/office/powerpoint/2010/main" val="2000504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</a:t>
            </a:r>
            <a:r>
              <a:rPr lang="pt-BR" dirty="0" smtClean="0"/>
              <a:t>80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300" dirty="0" err="1" smtClean="0"/>
              <a:t>Unitron</a:t>
            </a:r>
            <a:r>
              <a:rPr lang="pt-BR" sz="2300" dirty="0" smtClean="0"/>
              <a:t> 512</a:t>
            </a:r>
            <a:endParaRPr lang="pt-BR" sz="23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72101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 afamado Macintosh só era visto com quem tinha a coragem de contrabandear dos Estados Unidos.</a:t>
            </a:r>
          </a:p>
          <a:p>
            <a:r>
              <a:rPr lang="pt-BR" dirty="0" smtClean="0"/>
              <a:t>Uma empresa chamada </a:t>
            </a:r>
            <a:r>
              <a:rPr lang="pt-BR" dirty="0" err="1" smtClean="0"/>
              <a:t>Unitron</a:t>
            </a:r>
            <a:r>
              <a:rPr lang="pt-BR" dirty="0" smtClean="0"/>
              <a:t> tentou, com sucesso, produzir um clone do Mac. A Apple, no entanto, com apoio do governo federal, conseguiu tirá-lo do mercado.</a:t>
            </a:r>
          </a:p>
        </p:txBody>
      </p:sp>
      <p:pic>
        <p:nvPicPr>
          <p:cNvPr id="7" name="Picture 2" descr="Foto: Chester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r="14579"/>
          <a:stretch/>
        </p:blipFill>
        <p:spPr bwMode="auto">
          <a:xfrm>
            <a:off x="4645025" y="1453750"/>
            <a:ext cx="4041775" cy="39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pt-BR" sz="2400" dirty="0" smtClean="0"/>
              <a:t>Com exceção das universidades e grandes empresas, esses computadores eram na maioria das vezes usados como </a:t>
            </a:r>
            <a:r>
              <a:rPr lang="pt-BR" sz="2400" i="1" dirty="0" err="1" smtClean="0"/>
              <a:t>video-games</a:t>
            </a:r>
            <a:r>
              <a:rPr lang="pt-BR" sz="2400" dirty="0" smtClean="0"/>
              <a:t> de luxo, afinal de contas, os aplicativos mais comuns para esses aparelhos eram jogos.</a:t>
            </a:r>
          </a:p>
          <a:p>
            <a:pPr>
              <a:spcBef>
                <a:spcPts val="600"/>
              </a:spcBef>
            </a:pPr>
            <a:endParaRPr lang="pt-BR" sz="2400" dirty="0" smtClean="0"/>
          </a:p>
          <a:p>
            <a:pPr>
              <a:spcBef>
                <a:spcPts val="600"/>
              </a:spcBef>
            </a:pPr>
            <a:r>
              <a:rPr lang="pt-BR" sz="2400" dirty="0" smtClean="0"/>
              <a:t>Por outro lado, a maioria deles já tinha um interpretador </a:t>
            </a:r>
            <a:r>
              <a:rPr lang="pt-BR" sz="2400" dirty="0"/>
              <a:t>BASIC embutido, </a:t>
            </a:r>
            <a:r>
              <a:rPr lang="pt-BR" sz="2400" dirty="0" smtClean="0"/>
              <a:t>o que dava liberdade para os usuários criarem seus programas. </a:t>
            </a:r>
          </a:p>
          <a:p>
            <a:pPr>
              <a:spcBef>
                <a:spcPts val="600"/>
              </a:spcBef>
            </a:pPr>
            <a:endParaRPr lang="pt-BR" sz="2400" dirty="0" smtClean="0"/>
          </a:p>
          <a:p>
            <a:pPr>
              <a:spcBef>
                <a:spcPts val="600"/>
              </a:spcBef>
            </a:pPr>
            <a:r>
              <a:rPr lang="pt-BR" sz="2400" dirty="0" smtClean="0"/>
              <a:t>O interpretador BASIC também incluía algumas funções do que entendemos como sistema operacional hoje em dia. Isso permitia que se carregassem programas para a memória do computador com a ajuda de gravadores cassete, bem como unidades de disquetes.</a:t>
            </a:r>
          </a:p>
          <a:p>
            <a:pPr>
              <a:spcBef>
                <a:spcPts val="600"/>
              </a:spcBef>
            </a:pPr>
            <a:endParaRPr lang="pt-BR" sz="1800" dirty="0" smtClean="0"/>
          </a:p>
          <a:p>
            <a:pPr>
              <a:spcBef>
                <a:spcPts val="600"/>
              </a:spcBef>
            </a:pPr>
            <a:endParaRPr lang="pt-BR" sz="1800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80</a:t>
            </a:r>
          </a:p>
        </p:txBody>
      </p:sp>
    </p:spTree>
    <p:extLst>
      <p:ext uri="{BB962C8B-B14F-4D97-AF65-F5344CB8AC3E}">
        <p14:creationId xmlns:p14="http://schemas.microsoft.com/office/powerpoint/2010/main" val="3254389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80</a:t>
            </a:r>
          </a:p>
        </p:txBody>
      </p:sp>
      <p:pic>
        <p:nvPicPr>
          <p:cNvPr id="1026" name="Picture 2" descr="http://museuvirtual.unipar.br/wp-content/uploads/2011/10/resized_DSC0003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94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400" dirty="0" smtClean="0"/>
              <a:t>Olhando para o equipamento, tínhamos basicamente uma placa de circuito impresso com os componentes soldados, uma fonte, e os dispositivos de entrada e saída conectados as portas do computador.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pt-BR" sz="24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400" dirty="0" smtClean="0"/>
              <a:t>Quando ocorriam problemas, era necessária uma análise dos sintomas do aparelho, que levava o técnico ao causador da pane. Problemas como capacitores danificados, diodos e transistores abertos ou em curto, ou ainda mais complexo como circuitos integrados com defeito faziam com que esta análise fosse demorada e a manutenção relativamente cara.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pt-BR" sz="1800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80</a:t>
            </a:r>
          </a:p>
        </p:txBody>
      </p:sp>
    </p:spTree>
    <p:extLst>
      <p:ext uri="{BB962C8B-B14F-4D97-AF65-F5344CB8AC3E}">
        <p14:creationId xmlns:p14="http://schemas.microsoft.com/office/powerpoint/2010/main" val="67937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175502"/>
          </a:xfrm>
        </p:spPr>
        <p:txBody>
          <a:bodyPr>
            <a:spAutoFit/>
          </a:bodyPr>
          <a:lstStyle/>
          <a:p>
            <a:pPr marL="342900" indent="-342900"/>
            <a:r>
              <a:rPr lang="pt-BR" sz="2100" dirty="0"/>
              <a:t>A manutenção de computadores não exigia só conhecer o funcionamento do computador, mas também a eletrônica envolvida no projeto. O profissional deveria ser uma mescla entre técnico em eletrônica e em informática.</a:t>
            </a:r>
          </a:p>
          <a:p>
            <a:pPr marL="342900" indent="-342900"/>
            <a:endParaRPr lang="pt-BR" sz="2100" dirty="0"/>
          </a:p>
          <a:p>
            <a:pPr marL="342900" indent="-342900"/>
            <a:r>
              <a:rPr lang="pt-BR" sz="2100" dirty="0"/>
              <a:t>Eram profissionais raros e caros, muitas vezes com formação em engenharia elétrica ou eletrônica, ou formação técnica altamente especializada. </a:t>
            </a:r>
          </a:p>
          <a:p>
            <a:pPr marL="342900" indent="-342900"/>
            <a:endParaRPr lang="pt-BR" sz="2100" dirty="0"/>
          </a:p>
          <a:p>
            <a:pPr marL="342900" indent="-342900"/>
            <a:r>
              <a:rPr lang="pt-BR" sz="2100" dirty="0"/>
              <a:t>O técnico precisava entender do funcionamento de instrumentos como multímetro e osciloscópio para testar cada um dos componentes que julgasse defeituoso.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80</a:t>
            </a:r>
          </a:p>
        </p:txBody>
      </p:sp>
    </p:spTree>
    <p:extLst>
      <p:ext uri="{BB962C8B-B14F-4D97-AF65-F5344CB8AC3E}">
        <p14:creationId xmlns:p14="http://schemas.microsoft.com/office/powerpoint/2010/main" val="1294900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defRPr/>
            </a:pPr>
            <a:r>
              <a:rPr lang="pt-BR" dirty="0"/>
              <a:t>O defeito considerado mais simples era com a </a:t>
            </a:r>
            <a:r>
              <a:rPr lang="pt-BR" b="1" dirty="0"/>
              <a:t>fonte de alimentação</a:t>
            </a:r>
            <a:r>
              <a:rPr lang="pt-BR" dirty="0"/>
              <a:t>.</a:t>
            </a:r>
          </a:p>
          <a:p>
            <a:pPr marL="342900" indent="-342900">
              <a:defRPr/>
            </a:pPr>
            <a:endParaRPr lang="pt-BR" dirty="0"/>
          </a:p>
          <a:p>
            <a:pPr marL="342900" indent="-342900">
              <a:defRPr/>
            </a:pPr>
            <a:r>
              <a:rPr lang="pt-BR" dirty="0"/>
              <a:t>Quando interna, na maioria dos equipamentos ela era linear, possuía um transformador grande e pesado que poderia ser substituído assim como seus componentes, como a ponte retificadora e capacitores de filtragem e fusível. </a:t>
            </a:r>
          </a:p>
          <a:p>
            <a:pPr marL="342900" indent="-342900">
              <a:defRPr/>
            </a:pPr>
            <a:endParaRPr lang="pt-BR" dirty="0"/>
          </a:p>
          <a:p>
            <a:pPr marL="342900" indent="-342900">
              <a:defRPr/>
            </a:pPr>
            <a:r>
              <a:rPr lang="pt-BR" dirty="0"/>
              <a:t>Em outros modelos, a fonte era externa bastando à compra de outra para a substituição. </a:t>
            </a:r>
          </a:p>
          <a:p>
            <a:pPr marL="342900" indent="-342900">
              <a:defRPr/>
            </a:pPr>
            <a:endParaRPr lang="pt-BR" dirty="0"/>
          </a:p>
          <a:p>
            <a:pPr marL="342900" indent="-342900">
              <a:defRPr/>
            </a:pPr>
            <a:endParaRPr lang="pt-B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2889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Professor Marco Andrei:</a:t>
            </a:r>
          </a:p>
          <a:p>
            <a:pPr lvl="1"/>
            <a:r>
              <a:rPr lang="pt-BR" dirty="0" smtClean="0"/>
              <a:t>Formado em Informática pela PUC/RS. Especialista em Análise de Sistemas pela PUC/RS e Marketing pela ESPM.</a:t>
            </a:r>
          </a:p>
          <a:p>
            <a:pPr lvl="1"/>
            <a:r>
              <a:rPr lang="pt-BR" dirty="0" smtClean="0"/>
              <a:t>Empresário. Professor. </a:t>
            </a:r>
            <a:r>
              <a:rPr lang="pt-BR" dirty="0" err="1" smtClean="0"/>
              <a:t>Blogueiro</a:t>
            </a:r>
            <a:r>
              <a:rPr lang="pt-BR" dirty="0" smtClean="0"/>
              <a:t>. Músico amador.</a:t>
            </a:r>
          </a:p>
          <a:p>
            <a:pPr lvl="1"/>
            <a:endParaRPr lang="pt-BR" dirty="0"/>
          </a:p>
          <a:p>
            <a:r>
              <a:rPr lang="pt-BR" dirty="0" smtClean="0"/>
              <a:t>E vocês?</a:t>
            </a:r>
          </a:p>
          <a:p>
            <a:pPr lvl="1"/>
            <a:r>
              <a:rPr lang="pt-BR" dirty="0" smtClean="0"/>
              <a:t>Nome. Formação. Profissão. O que espera aprender no curso? Por que está estudando?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somos nós?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9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pt-BR" sz="2400" dirty="0" smtClean="0"/>
              <a:t>Computadores compatíveis com o IBM PC, já usavam fontes chaveadas, menores e mais leves que as lineares.</a:t>
            </a:r>
          </a:p>
          <a:p>
            <a:pPr marL="342900" indent="-342900">
              <a:defRPr/>
            </a:pPr>
            <a:endParaRPr lang="pt-BR" sz="2400" dirty="0" smtClean="0"/>
          </a:p>
          <a:p>
            <a:pPr marL="342900" indent="-342900">
              <a:defRPr/>
            </a:pPr>
            <a:r>
              <a:rPr lang="pt-BR" sz="2400" dirty="0" smtClean="0"/>
              <a:t>Seu problema era ser um componente mais complexo e mais caro. Como o custo de substituição era alto, optava-se pelo reparo</a:t>
            </a:r>
            <a:r>
              <a:rPr lang="pt-BR" sz="2400" dirty="0"/>
              <a:t> </a:t>
            </a:r>
            <a:r>
              <a:rPr lang="pt-BR" sz="2400" dirty="0" smtClean="0"/>
              <a:t>da fonte.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11715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pt-BR" dirty="0"/>
              <a:t>O </a:t>
            </a:r>
            <a:r>
              <a:rPr lang="pt-BR" b="1" dirty="0"/>
              <a:t>monitor</a:t>
            </a:r>
            <a:r>
              <a:rPr lang="pt-BR" dirty="0"/>
              <a:t>, em muitos modelos, era integrado ao gabinete, ou seja, quando apresentava problemas era necessário desmontar tudo e encontrar o defeito</a:t>
            </a:r>
            <a:r>
              <a:rPr lang="pt-BR" dirty="0" smtClean="0"/>
              <a:t>.</a:t>
            </a:r>
          </a:p>
          <a:p>
            <a:pPr>
              <a:spcBef>
                <a:spcPts val="600"/>
              </a:spcBef>
            </a:pPr>
            <a:endParaRPr lang="pt-BR" dirty="0"/>
          </a:p>
          <a:p>
            <a:pPr>
              <a:spcBef>
                <a:spcPts val="600"/>
              </a:spcBef>
            </a:pPr>
            <a:r>
              <a:rPr lang="pt-BR" dirty="0"/>
              <a:t>Somente técnicos em eletrônica eram aptos a estes tipos de manutenção. Curiosos e até mesmo </a:t>
            </a:r>
            <a:r>
              <a:rPr lang="pt-BR" dirty="0" err="1" smtClean="0"/>
              <a:t>hobbistas</a:t>
            </a:r>
            <a:r>
              <a:rPr lang="pt-BR" dirty="0" smtClean="0"/>
              <a:t> </a:t>
            </a:r>
            <a:r>
              <a:rPr lang="pt-BR" dirty="0"/>
              <a:t>corriam grandes riscos, visto que no caso dos monitores integrados, uma descarga elétrica poderia a chegar a alguns kV, e mesmo as fontes poderiam representar riscos por conta de capacitores carregados.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9276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Placa-mãe</a:t>
            </a:r>
            <a:r>
              <a:rPr lang="pt-BR" dirty="0" smtClean="0"/>
              <a:t> IBM-PC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705600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422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400" dirty="0" smtClean="0"/>
              <a:t>Os modelos dotados do processador Z-80, em geral, tinham seu processo de iniciação todo gravado em uma memória. Bastava ligar o computador e era carregado o interpretador BASIC, que fazia as vezes do sistema operacional.</a:t>
            </a:r>
          </a:p>
          <a:p>
            <a:pPr>
              <a:spcBef>
                <a:spcPts val="600"/>
              </a:spcBef>
            </a:pPr>
            <a:endParaRPr lang="pt-BR" sz="2400" dirty="0" smtClean="0"/>
          </a:p>
          <a:p>
            <a:pPr>
              <a:spcBef>
                <a:spcPts val="600"/>
              </a:spcBef>
            </a:pPr>
            <a:r>
              <a:rPr lang="pt-BR" sz="2400" dirty="0" smtClean="0"/>
              <a:t>Diferente dos modelos compatíveis com o processador Z80, os compatíveis IBM possuíam um BIOS (Basic Input Output System), que era responsável pela iniciação do computador. </a:t>
            </a:r>
            <a:endParaRPr lang="pt-BR" sz="1800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80</a:t>
            </a:r>
          </a:p>
        </p:txBody>
      </p:sp>
    </p:spTree>
    <p:extLst>
      <p:ext uri="{BB962C8B-B14F-4D97-AF65-F5344CB8AC3E}">
        <p14:creationId xmlns:p14="http://schemas.microsoft.com/office/powerpoint/2010/main" val="161552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300" dirty="0" smtClean="0"/>
              <a:t>Para que o computador iniciasse corretamente, existiam </a:t>
            </a:r>
            <a:r>
              <a:rPr lang="pt-BR" sz="2300" dirty="0"/>
              <a:t>algumas configurações que deveriam ser feitas no BIOS do equipamento</a:t>
            </a:r>
            <a:r>
              <a:rPr lang="pt-BR" sz="2300" dirty="0" smtClean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pt-BR" sz="23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300" dirty="0" smtClean="0"/>
              <a:t>Não </a:t>
            </a:r>
            <a:r>
              <a:rPr lang="pt-BR" sz="2300" dirty="0"/>
              <a:t>existia configuração </a:t>
            </a:r>
            <a:r>
              <a:rPr lang="pt-BR" sz="2300" dirty="0" smtClean="0"/>
              <a:t>automática</a:t>
            </a:r>
            <a:r>
              <a:rPr lang="pt-BR" sz="2300" dirty="0"/>
              <a:t> </a:t>
            </a:r>
            <a:r>
              <a:rPr lang="pt-BR" sz="2300" dirty="0" smtClean="0"/>
              <a:t>e quando </a:t>
            </a:r>
            <a:r>
              <a:rPr lang="pt-BR" sz="2300" dirty="0"/>
              <a:t>essa configuração era perdida, utilizar a opção de restaurar as opções padrão na maioria das vezes não fazia o computador iniciar novamente. </a:t>
            </a:r>
            <a:endParaRPr lang="pt-BR" sz="23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42365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300" dirty="0"/>
              <a:t>Tanto os discos rígidos como as unidades de disquete tinham que ser configuradas manualmente, de acordo com as suas especificações</a:t>
            </a:r>
            <a:r>
              <a:rPr lang="pt-BR" sz="2300" dirty="0" smtClean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pt-BR" sz="23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300" dirty="0"/>
              <a:t>As memórias quando não eram soldadas diretamente à placa eram encaixadas em pequenos soquetes padrão DIP. Somente o acréscimo de novos chips na maioria das vezes não fazia com que essa memória fosse reconhecida, era necessário configurações na placa e no BIOS para que a nova memória fosse </a:t>
            </a:r>
            <a:r>
              <a:rPr lang="pt-BR" sz="2300" dirty="0" smtClean="0"/>
              <a:t>utilizada.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90361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Como nos computadores de hoje, quando o computador é ligado, o BIOS realiza o POST (</a:t>
            </a:r>
            <a:r>
              <a:rPr lang="pt-BR" b="1" i="1" dirty="0"/>
              <a:t>P</a:t>
            </a:r>
            <a:r>
              <a:rPr lang="pt-BR" i="1" dirty="0"/>
              <a:t>ower </a:t>
            </a:r>
            <a:r>
              <a:rPr lang="pt-BR" b="1" i="1" dirty="0" err="1"/>
              <a:t>o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b="1" i="1" dirty="0"/>
              <a:t>s</a:t>
            </a:r>
            <a:r>
              <a:rPr lang="pt-BR" i="1" dirty="0"/>
              <a:t>elf </a:t>
            </a:r>
            <a:r>
              <a:rPr lang="pt-BR" b="1" i="1" dirty="0" err="1" smtClean="0"/>
              <a:t>t</a:t>
            </a:r>
            <a:r>
              <a:rPr lang="pt-BR" i="1" dirty="0" err="1" smtClean="0"/>
              <a:t>est</a:t>
            </a:r>
            <a:r>
              <a:rPr lang="pt-BR" dirty="0" smtClean="0"/>
              <a:t>) ou “</a:t>
            </a:r>
            <a:r>
              <a:rPr lang="pt-BR" dirty="0" err="1" smtClean="0"/>
              <a:t>autoteste</a:t>
            </a:r>
            <a:r>
              <a:rPr lang="pt-BR" dirty="0" smtClean="0"/>
              <a:t> ao ligar”</a:t>
            </a:r>
          </a:p>
          <a:p>
            <a:endParaRPr lang="pt-BR" dirty="0"/>
          </a:p>
          <a:p>
            <a:r>
              <a:rPr lang="pt-BR" dirty="0" smtClean="0"/>
              <a:t>Este teste verifica se os componentes configurados estão presentes e conectados à máquina, de fato.</a:t>
            </a:r>
          </a:p>
          <a:p>
            <a:endParaRPr lang="pt-BR" dirty="0"/>
          </a:p>
          <a:p>
            <a:r>
              <a:rPr lang="pt-BR" dirty="0" smtClean="0"/>
              <a:t>Depois, o sistema procura um dispositivo que tenha uma assinatura do sistema operacional e começa a carregá-lo.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80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0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Além destas características ainda ocorria o fato de não existir um padrão definido para a maioria dos microcomputadores.</a:t>
            </a:r>
          </a:p>
          <a:p>
            <a:r>
              <a:rPr lang="pt-BR" sz="2400" dirty="0" smtClean="0"/>
              <a:t>No caso dos computadores 8 bits, cada um tinha um projeto diferente.</a:t>
            </a:r>
          </a:p>
          <a:p>
            <a:r>
              <a:rPr lang="pt-BR" sz="2400" dirty="0" smtClean="0"/>
              <a:t>Nos compatíveis com o IBM-PC, apesar de seguirem o padrão de compatibilidade do IBM, cada fabricante produzia com detalhes diferentes do outro na placa mãe, o que tornava a manutenção sem o manual de instruções um processo complicado.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80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8520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pt-BR" dirty="0"/>
              <a:t>O termo "boot" deriva do inglês </a:t>
            </a:r>
            <a:r>
              <a:rPr lang="pt-BR" i="1" dirty="0" err="1"/>
              <a:t>booting</a:t>
            </a:r>
            <a:r>
              <a:rPr lang="pt-BR" dirty="0"/>
              <a:t> que, por sua vez, deriva do termo </a:t>
            </a:r>
            <a:r>
              <a:rPr lang="pt-BR" i="1" dirty="0" err="1"/>
              <a:t>bootstrapping</a:t>
            </a:r>
            <a:r>
              <a:rPr lang="pt-BR" dirty="0"/>
              <a:t> </a:t>
            </a:r>
            <a:r>
              <a:rPr lang="pt-BR" dirty="0" smtClean="0"/>
              <a:t>(amarração de uma bota).</a:t>
            </a:r>
          </a:p>
          <a:p>
            <a:pPr>
              <a:lnSpc>
                <a:spcPct val="120000"/>
              </a:lnSpc>
            </a:pPr>
            <a:endParaRPr lang="pt-BR" dirty="0" smtClean="0"/>
          </a:p>
          <a:p>
            <a:pPr>
              <a:lnSpc>
                <a:spcPct val="120000"/>
              </a:lnSpc>
            </a:pPr>
            <a:r>
              <a:rPr lang="pt-BR" dirty="0" smtClean="0"/>
              <a:t>O </a:t>
            </a:r>
            <a:r>
              <a:rPr lang="pt-BR" dirty="0"/>
              <a:t>termo faz alusão às histórias sobre o Barão de </a:t>
            </a:r>
            <a:r>
              <a:rPr lang="pt-BR" dirty="0" err="1"/>
              <a:t>Münchhausen</a:t>
            </a:r>
            <a:r>
              <a:rPr lang="pt-BR" dirty="0"/>
              <a:t>, que, segundo a lenda, era capaz de se erguer do pântano (para não se molhar) puxando pelos cadarços das próprias botas (</a:t>
            </a:r>
            <a:r>
              <a:rPr lang="pt-BR" i="1" dirty="0" err="1"/>
              <a:t>pulling</a:t>
            </a:r>
            <a:r>
              <a:rPr lang="pt-BR" i="1" dirty="0"/>
              <a:t> </a:t>
            </a:r>
            <a:r>
              <a:rPr lang="pt-BR" i="1" dirty="0" err="1"/>
              <a:t>himself</a:t>
            </a:r>
            <a:r>
              <a:rPr lang="pt-BR" i="1" dirty="0"/>
              <a:t> </a:t>
            </a:r>
            <a:r>
              <a:rPr lang="pt-BR" i="1" dirty="0" err="1"/>
              <a:t>by</a:t>
            </a:r>
            <a:r>
              <a:rPr lang="pt-BR" i="1" dirty="0"/>
              <a:t> </a:t>
            </a:r>
            <a:r>
              <a:rPr lang="pt-BR" i="1" dirty="0" err="1"/>
              <a:t>his</a:t>
            </a:r>
            <a:r>
              <a:rPr lang="pt-BR" i="1" dirty="0"/>
              <a:t> </a:t>
            </a:r>
            <a:r>
              <a:rPr lang="pt-BR" i="1" dirty="0" err="1"/>
              <a:t>own</a:t>
            </a:r>
            <a:r>
              <a:rPr lang="pt-BR" i="1" dirty="0"/>
              <a:t> boot </a:t>
            </a:r>
            <a:r>
              <a:rPr lang="pt-BR" i="1" dirty="0" err="1"/>
              <a:t>straps</a:t>
            </a:r>
            <a:r>
              <a:rPr lang="pt-BR" dirty="0"/>
              <a:t>). Ou seja, o termo procura dar a imagem de um processo aparentemente impossível pelo qual o sistema se ergue (ou se coloca em funcionamento) por seus próprios </a:t>
            </a:r>
            <a:r>
              <a:rPr lang="pt-BR" dirty="0" smtClean="0"/>
              <a:t>esforços.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 do termo “boot”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5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defRPr/>
            </a:pPr>
            <a:r>
              <a:rPr lang="pt-BR" sz="2400" dirty="0"/>
              <a:t>Com o fim da reserva de mercado o Brasil teve certo avanço na questão da </a:t>
            </a:r>
            <a:r>
              <a:rPr lang="pt-BR" sz="2400" dirty="0" smtClean="0"/>
              <a:t>tecnologia.</a:t>
            </a:r>
          </a:p>
          <a:p>
            <a:pPr marL="342900" indent="-342900">
              <a:defRPr/>
            </a:pPr>
            <a:endParaRPr lang="pt-BR" sz="2400" dirty="0" smtClean="0"/>
          </a:p>
          <a:p>
            <a:pPr marL="342900" indent="-342900">
              <a:defRPr/>
            </a:pPr>
            <a:r>
              <a:rPr lang="pt-BR" sz="2400" dirty="0" smtClean="0"/>
              <a:t>Durante </a:t>
            </a:r>
            <a:r>
              <a:rPr lang="pt-BR" sz="2400" dirty="0"/>
              <a:t>os anos 90 começaram a se popularizar os PCs baseados no padrão IBM em relação aos computadores com outros padrões que utilizavam processadores Z-80 e similares. </a:t>
            </a:r>
            <a:endParaRPr lang="pt-BR" sz="2400" dirty="0" smtClean="0"/>
          </a:p>
          <a:p>
            <a:pPr marL="342900" indent="-342900">
              <a:defRPr/>
            </a:pPr>
            <a:endParaRPr lang="pt-BR" sz="2400" dirty="0"/>
          </a:p>
          <a:p>
            <a:pPr marL="342900" indent="-342900">
              <a:defRPr/>
            </a:pPr>
            <a:r>
              <a:rPr lang="pt-BR" sz="2400" dirty="0" smtClean="0"/>
              <a:t>Com </a:t>
            </a:r>
            <a:r>
              <a:rPr lang="pt-BR" sz="2400" dirty="0"/>
              <a:t>a popularização dos aplicativos para o MS-DOS disponível somente nos computadores compatíveis como o IBM-PC, os demais padrões começaram a desaparecer do </a:t>
            </a:r>
            <a:r>
              <a:rPr lang="pt-BR" sz="2400" dirty="0" smtClean="0"/>
              <a:t>mercado.</a:t>
            </a:r>
            <a:endParaRPr lang="pt-BR" sz="2400" dirty="0"/>
          </a:p>
          <a:p>
            <a:pPr>
              <a:lnSpc>
                <a:spcPct val="80000"/>
              </a:lnSpc>
              <a:defRPr/>
            </a:pPr>
            <a:endParaRPr lang="pt-BR" sz="18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3053043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da disciplina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Sobre nossos objetivos neste estudo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6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Com a abertura do mercado diversas empresas nacionais iniciaram a produção de computadores, muitas migrando de outros ramos do mercado como, por exemplo, a </a:t>
            </a:r>
            <a:r>
              <a:rPr lang="pt-BR" sz="2400" dirty="0" err="1" smtClean="0"/>
              <a:t>Metron</a:t>
            </a:r>
            <a:r>
              <a:rPr lang="pt-BR" sz="2400" dirty="0" smtClean="0"/>
              <a:t> (chegou a ser líder de vendas entre empresas brasileiras de PCs) que saiu da fabricação de taxímetros para a fabricação de PCs. </a:t>
            </a:r>
          </a:p>
          <a:p>
            <a:endParaRPr lang="pt-BR" sz="2400" dirty="0"/>
          </a:p>
          <a:p>
            <a:r>
              <a:rPr lang="pt-BR" sz="2400" dirty="0" smtClean="0"/>
              <a:t>A Itautec, Procomp, </a:t>
            </a:r>
            <a:r>
              <a:rPr lang="pt-BR" sz="2400" dirty="0" err="1" smtClean="0"/>
              <a:t>Prológica</a:t>
            </a:r>
            <a:r>
              <a:rPr lang="pt-BR" sz="2400" dirty="0" smtClean="0"/>
              <a:t>, </a:t>
            </a:r>
            <a:r>
              <a:rPr lang="pt-BR" sz="2400" dirty="0" err="1" smtClean="0"/>
              <a:t>STi</a:t>
            </a:r>
            <a:r>
              <a:rPr lang="pt-BR" sz="2400" dirty="0" smtClean="0"/>
              <a:t> (Semp-Toshiba) e diversas outras começaram a ofertar seus produtos no mercado de forma mais abrangente, além das tradicionais IBM, Compaq (líder mundial à época), HP e Acer.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7868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Apesar da oferta, um PC não era algo barato. Para se ter uma ideia</a:t>
            </a:r>
            <a:r>
              <a:rPr lang="pt-BR" sz="2400" dirty="0"/>
              <a:t>,</a:t>
            </a:r>
            <a:r>
              <a:rPr lang="pt-BR" sz="2400" dirty="0" smtClean="0"/>
              <a:t> em 1996, um computador Itautec modelo </a:t>
            </a:r>
            <a:r>
              <a:rPr lang="pt-BR" sz="2400" dirty="0" err="1" smtClean="0"/>
              <a:t>Infoway</a:t>
            </a:r>
            <a:r>
              <a:rPr lang="pt-BR" sz="2400" dirty="0" smtClean="0"/>
              <a:t> com processador Pentium 166 </a:t>
            </a:r>
            <a:r>
              <a:rPr lang="pt-BR" sz="2400" dirty="0" err="1" smtClean="0"/>
              <a:t>Mhz</a:t>
            </a:r>
            <a:r>
              <a:rPr lang="pt-BR" sz="2400" dirty="0" smtClean="0"/>
              <a:t> e 16 MB de memória custava cerca de 3000 reais, sendo que o salário mínimo nesta época era pouco mais de 100 reais.</a:t>
            </a:r>
          </a:p>
          <a:p>
            <a:endParaRPr lang="pt-BR" sz="2400" dirty="0" smtClean="0"/>
          </a:p>
          <a:p>
            <a:r>
              <a:rPr lang="pt-BR" sz="2400" dirty="0" smtClean="0"/>
              <a:t>Existiam versões mais em conta como computadores sem o famoso “kit multimídia” e com processadores já ultrapassados como os 486 e 586 (da AMD e </a:t>
            </a:r>
            <a:r>
              <a:rPr lang="pt-BR" sz="2400" dirty="0" err="1" smtClean="0"/>
              <a:t>Cyrix</a:t>
            </a:r>
            <a:r>
              <a:rPr lang="pt-BR" sz="2400" dirty="0" smtClean="0"/>
              <a:t>), mas nada que ficasse abaixo dos 1.500 reais.</a:t>
            </a:r>
          </a:p>
          <a:p>
            <a:endParaRPr lang="pt-BR" sz="18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2710197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Durante a primeira metade da década de 90 os computadores mais populares eram os equipados com processadores 386 e 486. Ainda sem unidades de CD e placas de som. Os monitores eram CRT, já não mais padrão MDA de fósforo verde ou azul, mas padrão VGA.</a:t>
            </a:r>
          </a:p>
          <a:p>
            <a:endParaRPr lang="pt-BR" sz="2400" dirty="0" smtClean="0"/>
          </a:p>
          <a:p>
            <a:r>
              <a:rPr lang="pt-BR" sz="2400" dirty="0" smtClean="0"/>
              <a:t>Existiam alguns modelos monocromáticos, mas a maior parte eram em cores ficando as cores restritas a capacidade da placa de vídeo.</a:t>
            </a:r>
          </a:p>
          <a:p>
            <a:endParaRPr lang="pt-BR" sz="1800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3956375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As placas de vídeo na sua maioria utilizavam o barramento ISA, de 16 bits, e possuíam 512 </a:t>
            </a:r>
            <a:r>
              <a:rPr lang="pt-BR" sz="2400" dirty="0" err="1" smtClean="0"/>
              <a:t>kB</a:t>
            </a:r>
            <a:r>
              <a:rPr lang="pt-BR" sz="2400" dirty="0" smtClean="0"/>
              <a:t> de memória, o suficiente para executar o DOS e Windows versão 3.1, os mais comuns nesta época.</a:t>
            </a:r>
          </a:p>
          <a:p>
            <a:endParaRPr lang="pt-BR" sz="2400" dirty="0" smtClean="0"/>
          </a:p>
          <a:p>
            <a:r>
              <a:rPr lang="pt-BR" sz="2400" dirty="0" smtClean="0"/>
              <a:t>O coprocessador matemático era um item a parte para os 386 e 486SX que poderia ser instalado num soquete específico na </a:t>
            </a:r>
            <a:r>
              <a:rPr lang="pt-BR" sz="2400" dirty="0" err="1" smtClean="0"/>
              <a:t>placa-mãe</a:t>
            </a:r>
            <a:r>
              <a:rPr lang="pt-BR" sz="2400" dirty="0"/>
              <a:t>.</a:t>
            </a:r>
            <a:r>
              <a:rPr lang="pt-BR" sz="2400" dirty="0" smtClean="0"/>
              <a:t> Esse item custava caro e era raro ser instalado em um micro comum.</a:t>
            </a:r>
          </a:p>
          <a:p>
            <a:endParaRPr lang="pt-BR" sz="1800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4085588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Os discos rígidos já utilizam o padrão IDE, mas a sua controladora ainda não era integrada a </a:t>
            </a:r>
            <a:r>
              <a:rPr lang="pt-BR" sz="2400" dirty="0" err="1" smtClean="0"/>
              <a:t>placa-mãe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Era utilizada uma placa extra onde eram conectados os discos rígidos, unidade de disquete e as portas paralelas e seriais, essa placa era conhecida como “</a:t>
            </a:r>
            <a:r>
              <a:rPr lang="pt-BR" sz="2400" dirty="0" err="1" smtClean="0"/>
              <a:t>Super</a:t>
            </a:r>
            <a:r>
              <a:rPr lang="pt-BR" sz="2400" dirty="0" smtClean="0"/>
              <a:t> IDE”.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1800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3914113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Placa </a:t>
            </a:r>
            <a:r>
              <a:rPr lang="pt-BR" dirty="0" err="1" smtClean="0"/>
              <a:t>Super</a:t>
            </a:r>
            <a:r>
              <a:rPr lang="pt-BR" dirty="0" smtClean="0"/>
              <a:t> IDE</a:t>
            </a:r>
          </a:p>
        </p:txBody>
      </p:sp>
      <p:pic>
        <p:nvPicPr>
          <p:cNvPr id="5" name="Espaço Reservado para Conteúdo 4" descr="http://e.cdn-hardware.com.br/static/20111129/placa.jpg.500x356.auto.jpg?CmsZoomEnabl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967"/>
          <a:stretch/>
        </p:blipFill>
        <p:spPr bwMode="auto">
          <a:xfrm>
            <a:off x="1085612" y="1261812"/>
            <a:ext cx="6972777" cy="432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56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Nesta época ainda não existia o “</a:t>
            </a:r>
            <a:r>
              <a:rPr lang="pt-BR" sz="2400" dirty="0" err="1" smtClean="0"/>
              <a:t>plug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play” nos PCs. Todas as configurações deveriam ser feitas a mão, no BIOS ou via </a:t>
            </a:r>
            <a:r>
              <a:rPr lang="pt-BR" sz="2400" i="1" dirty="0" smtClean="0"/>
              <a:t>jumpers</a:t>
            </a:r>
            <a:r>
              <a:rPr lang="pt-BR" sz="2400" dirty="0" smtClean="0"/>
              <a:t> na própria placa.</a:t>
            </a:r>
          </a:p>
          <a:p>
            <a:endParaRPr lang="pt-BR" sz="2400" dirty="0" smtClean="0"/>
          </a:p>
          <a:p>
            <a:r>
              <a:rPr lang="pt-BR" sz="2400" dirty="0" smtClean="0"/>
              <a:t>Configurar uma destas placas </a:t>
            </a:r>
            <a:r>
              <a:rPr lang="pt-BR" sz="2400" i="1" dirty="0" err="1"/>
              <a:t>S</a:t>
            </a:r>
            <a:r>
              <a:rPr lang="pt-BR" sz="2400" i="1" dirty="0" err="1" smtClean="0"/>
              <a:t>uper</a:t>
            </a:r>
            <a:r>
              <a:rPr lang="pt-BR" sz="2400" i="1" dirty="0" smtClean="0"/>
              <a:t> IDE </a:t>
            </a:r>
            <a:r>
              <a:rPr lang="pt-BR" sz="2400" dirty="0" smtClean="0"/>
              <a:t>sem o manual era complicado, pois não bastava plugar o disco na placa, era necessário configurar </a:t>
            </a:r>
            <a:r>
              <a:rPr lang="pt-BR" sz="2400" dirty="0"/>
              <a:t>manualmente coisas como o DMA, IRQ e </a:t>
            </a:r>
            <a:r>
              <a:rPr lang="pt-BR" sz="2400" dirty="0" smtClean="0"/>
              <a:t>I/O, tanto do disco rígido, como das portas paralela e serial.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1713510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Placa-mãe</a:t>
            </a:r>
            <a:r>
              <a:rPr lang="pt-BR" dirty="0" smtClean="0"/>
              <a:t> PC-AT</a:t>
            </a:r>
          </a:p>
        </p:txBody>
      </p:sp>
      <p:pic>
        <p:nvPicPr>
          <p:cNvPr id="5" name="Espaço Reservado para Conteúdo 4" descr="http://e.cdn-hardware.com.br/static/20111129/mother-pc-at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36" b="17586"/>
          <a:stretch/>
        </p:blipFill>
        <p:spPr bwMode="auto">
          <a:xfrm>
            <a:off x="1546470" y="1443789"/>
            <a:ext cx="6051060" cy="46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192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defRPr/>
            </a:pPr>
            <a:r>
              <a:rPr lang="pt-BR" sz="2400" dirty="0"/>
              <a:t>Ainda </a:t>
            </a:r>
            <a:r>
              <a:rPr lang="pt-BR" sz="2400" dirty="0" smtClean="0"/>
              <a:t>no BIOS </a:t>
            </a:r>
            <a:r>
              <a:rPr lang="pt-BR" sz="2400" dirty="0"/>
              <a:t>uma das principais etapas de configuração era </a:t>
            </a:r>
            <a:r>
              <a:rPr lang="pt-BR" sz="2400" dirty="0" smtClean="0"/>
              <a:t>acertar a </a:t>
            </a:r>
            <a:r>
              <a:rPr lang="pt-BR" sz="2400" dirty="0"/>
              <a:t>quantidade de cabeças, cilindros e setores do disco rígido </a:t>
            </a:r>
            <a:r>
              <a:rPr lang="pt-BR" sz="2400" dirty="0" smtClean="0"/>
              <a:t>(C/H/S).</a:t>
            </a:r>
          </a:p>
          <a:p>
            <a:pPr marL="342900" indent="-342900">
              <a:defRPr/>
            </a:pPr>
            <a:endParaRPr lang="pt-BR" sz="2400" dirty="0"/>
          </a:p>
          <a:p>
            <a:pPr marL="342900" indent="-342900">
              <a:defRPr/>
            </a:pPr>
            <a:r>
              <a:rPr lang="pt-BR" sz="2400" dirty="0" smtClean="0"/>
              <a:t>Caso </a:t>
            </a:r>
            <a:r>
              <a:rPr lang="pt-BR" sz="2400" dirty="0"/>
              <a:t>esta configuração não estivesse correta ou o disco era identificado de forma errada ou não seria reconhecido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3653841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defRPr/>
            </a:pPr>
            <a:r>
              <a:rPr lang="pt-BR" sz="2800" dirty="0"/>
              <a:t>Dentro do sistema </a:t>
            </a:r>
            <a:r>
              <a:rPr lang="pt-BR" sz="2800" dirty="0" smtClean="0"/>
              <a:t>operacional, ainda </a:t>
            </a:r>
            <a:r>
              <a:rPr lang="pt-BR" sz="2800" dirty="0"/>
              <a:t>era necessária a configuração manual de todos dispositivos de hardware diferentes do </a:t>
            </a:r>
            <a:r>
              <a:rPr lang="pt-BR" sz="2800" dirty="0" smtClean="0"/>
              <a:t>padrão.</a:t>
            </a:r>
          </a:p>
          <a:p>
            <a:pPr marL="342900" indent="-342900">
              <a:defRPr/>
            </a:pPr>
            <a:endParaRPr lang="pt-BR" sz="2800" dirty="0"/>
          </a:p>
          <a:p>
            <a:pPr marL="342900" indent="-342900">
              <a:defRPr/>
            </a:pPr>
            <a:r>
              <a:rPr lang="pt-BR" sz="2800" dirty="0" smtClean="0"/>
              <a:t>Ou </a:t>
            </a:r>
            <a:r>
              <a:rPr lang="pt-BR" sz="2800" dirty="0"/>
              <a:t>seja, placas de som, </a:t>
            </a:r>
            <a:r>
              <a:rPr lang="pt-BR" sz="2800" dirty="0" smtClean="0"/>
              <a:t>modem, unidades de CD e </a:t>
            </a:r>
            <a:r>
              <a:rPr lang="pt-BR" sz="2800" dirty="0"/>
              <a:t>qualquer outro dispositivo deveriam ser configurados manualmente seja no DOS ou no Windows, caso </a:t>
            </a:r>
            <a:r>
              <a:rPr lang="pt-BR" sz="2800" dirty="0" smtClean="0"/>
              <a:t>contrário, o componente </a:t>
            </a:r>
            <a:r>
              <a:rPr lang="pt-BR" sz="2800" dirty="0"/>
              <a:t>seria ignorado pelo sistema ou pior, poderia gerar um conflito impedindo que o sistema </a:t>
            </a:r>
            <a:r>
              <a:rPr lang="pt-BR" sz="2800" dirty="0" smtClean="0"/>
              <a:t>iniciasse.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78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</a:t>
            </a:r>
            <a:r>
              <a:rPr lang="pt-BR" dirty="0"/>
              <a:t>o</a:t>
            </a:r>
            <a:r>
              <a:rPr lang="pt-BR" dirty="0" smtClean="0"/>
              <a:t> componentes internos de um computador, permitindo seu reconhecimento e diferenciação, em relação à forma, desempenho, vantagens e desvantagens.</a:t>
            </a:r>
          </a:p>
          <a:p>
            <a:endParaRPr lang="pt-BR" dirty="0" smtClean="0"/>
          </a:p>
          <a:p>
            <a:r>
              <a:rPr lang="pt-BR" dirty="0" smtClean="0"/>
              <a:t>Conhecer um pouco da evolução das arquiteturas de computadores pessoais.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da disciplina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8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pt-BR" sz="2400" dirty="0" smtClean="0"/>
              <a:t>A memória já poderia ser expandida ou trocada mais facilmente através dos módulos SIMM de 30 vias. Eles era utilizados de 4 em 4, pois cada módulo trabalha com 8 bits sendo necessário 4 módulos para o barramento de 32 bits dos 386 e 486.</a:t>
            </a:r>
          </a:p>
          <a:p>
            <a:pPr marL="342900" indent="-342900">
              <a:defRPr/>
            </a:pPr>
            <a:endParaRPr lang="pt-BR" sz="2400" dirty="0"/>
          </a:p>
          <a:p>
            <a:pPr marL="342900" indent="-342900">
              <a:defRPr/>
            </a:pPr>
            <a:r>
              <a:rPr lang="pt-BR" sz="2400" dirty="0" smtClean="0"/>
              <a:t>Uma configuração para esta época era um processador Intel 386 de 40MHz, 2 MB de RAM, vídeo 256 </a:t>
            </a:r>
            <a:r>
              <a:rPr lang="pt-BR" sz="2400" dirty="0" err="1" smtClean="0"/>
              <a:t>kB</a:t>
            </a:r>
            <a:r>
              <a:rPr lang="pt-BR" sz="2400" dirty="0" smtClean="0"/>
              <a:t> ISA e HD de 40 MB.</a:t>
            </a:r>
          </a:p>
          <a:p>
            <a:pPr>
              <a:lnSpc>
                <a:spcPct val="80000"/>
              </a:lnSpc>
              <a:defRPr/>
            </a:pPr>
            <a:endParaRPr lang="pt-BR" sz="1800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2074896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Placa-mãe</a:t>
            </a:r>
            <a:r>
              <a:rPr lang="pt-BR" dirty="0" smtClean="0"/>
              <a:t> i386</a:t>
            </a:r>
          </a:p>
        </p:txBody>
      </p:sp>
      <p:pic>
        <p:nvPicPr>
          <p:cNvPr id="3074" name="Picture 2" descr="http://www.cpu-galaxy.at/Boards/Mainboards/Mainboard_386_38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9136" y="1210984"/>
            <a:ext cx="7905729" cy="51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69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pt-BR" sz="2400" dirty="0" smtClean="0"/>
              <a:t>Da segunda metade da década de 90 em diante os computadores evoluíram se tornando ainda mais integrados.</a:t>
            </a:r>
          </a:p>
          <a:p>
            <a:pPr marL="342900" indent="-342900">
              <a:defRPr/>
            </a:pPr>
            <a:endParaRPr lang="pt-BR" sz="2400" dirty="0" smtClean="0"/>
          </a:p>
          <a:p>
            <a:pPr marL="342900" indent="-342900">
              <a:defRPr/>
            </a:pPr>
            <a:r>
              <a:rPr lang="pt-BR" sz="2400" dirty="0"/>
              <a:t>A</a:t>
            </a:r>
            <a:r>
              <a:rPr lang="pt-BR" sz="2400" dirty="0" smtClean="0"/>
              <a:t>s </a:t>
            </a:r>
            <a:r>
              <a:rPr lang="pt-BR" sz="2400" dirty="0" err="1" smtClean="0"/>
              <a:t>placas-mãe</a:t>
            </a:r>
            <a:r>
              <a:rPr lang="pt-BR" sz="2400" dirty="0" smtClean="0"/>
              <a:t> começaram a trazer a placa “</a:t>
            </a:r>
            <a:r>
              <a:rPr lang="pt-BR" sz="2400" dirty="0" err="1" smtClean="0"/>
              <a:t>Super</a:t>
            </a:r>
            <a:r>
              <a:rPr lang="pt-BR" sz="2400" dirty="0" smtClean="0"/>
              <a:t> IDE” integrada e suas configurações passaram a fazer parte do BIOS.</a:t>
            </a:r>
          </a:p>
          <a:p>
            <a:pPr marL="342900" indent="-342900">
              <a:defRPr/>
            </a:pPr>
            <a:endParaRPr lang="pt-BR" sz="2400" dirty="0"/>
          </a:p>
          <a:p>
            <a:pPr marL="342900" indent="-342900">
              <a:defRPr/>
            </a:pPr>
            <a:r>
              <a:rPr lang="pt-BR" sz="2400" dirty="0" smtClean="0"/>
              <a:t>Diversas configurações passaram a ser automáticas como a identificação do disco rígido, as </a:t>
            </a:r>
            <a:r>
              <a:rPr lang="pt-BR" sz="2400" dirty="0" err="1" smtClean="0"/>
              <a:t>IRQs</a:t>
            </a:r>
            <a:r>
              <a:rPr lang="pt-BR" sz="2400" dirty="0" smtClean="0"/>
              <a:t> e DMA. </a:t>
            </a:r>
          </a:p>
          <a:p>
            <a:pPr>
              <a:lnSpc>
                <a:spcPct val="80000"/>
              </a:lnSpc>
              <a:defRPr/>
            </a:pPr>
            <a:endParaRPr lang="pt-BR" sz="1800" dirty="0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239028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pt-BR" sz="2400" dirty="0" smtClean="0"/>
              <a:t>O sistema Windows 95 foi o primeiro a apresentar o “</a:t>
            </a:r>
            <a:r>
              <a:rPr lang="pt-BR" sz="2400" dirty="0" err="1" smtClean="0"/>
              <a:t>plug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play”. As placas eram identificadas automaticamente pelo sistema operacional bastando instalar os controladores, sem aquela dor de cabeça com IRQ, DMA e I/O. </a:t>
            </a:r>
          </a:p>
          <a:p>
            <a:pPr>
              <a:lnSpc>
                <a:spcPct val="110000"/>
              </a:lnSpc>
            </a:pPr>
            <a:endParaRPr lang="pt-BR" sz="2400" dirty="0"/>
          </a:p>
          <a:p>
            <a:pPr>
              <a:lnSpc>
                <a:spcPct val="110000"/>
              </a:lnSpc>
            </a:pPr>
            <a:r>
              <a:rPr lang="pt-BR" sz="2400" dirty="0" smtClean="0"/>
              <a:t>Os processadores Pentium eram o topo de linha, tornando os 486 com alternativas de baixo custo.</a:t>
            </a:r>
          </a:p>
          <a:p>
            <a:pPr>
              <a:lnSpc>
                <a:spcPct val="110000"/>
              </a:lnSpc>
            </a:pPr>
            <a:endParaRPr lang="pt-BR" sz="2400" dirty="0" smtClean="0"/>
          </a:p>
          <a:p>
            <a:pPr>
              <a:lnSpc>
                <a:spcPct val="110000"/>
              </a:lnSpc>
            </a:pPr>
            <a:r>
              <a:rPr lang="pt-BR" sz="2400" dirty="0" smtClean="0"/>
              <a:t>As memórias evoluíram para os módulos SIMM de 72 vias e tecnologias FPM e </a:t>
            </a:r>
            <a:r>
              <a:rPr lang="pt-BR" sz="2400" dirty="0" smtClean="0"/>
              <a:t>EDO, que aceleravam o tempo de acesso aos dados. A instalação </a:t>
            </a:r>
            <a:r>
              <a:rPr lang="pt-BR" sz="2400" dirty="0" smtClean="0"/>
              <a:t>em máquinas Pentium </a:t>
            </a:r>
            <a:r>
              <a:rPr lang="pt-BR" sz="2400" dirty="0" smtClean="0"/>
              <a:t>era feita aos pares, pois o </a:t>
            </a:r>
            <a:r>
              <a:rPr lang="pt-BR" sz="2400" dirty="0" smtClean="0"/>
              <a:t>barramento </a:t>
            </a:r>
            <a:r>
              <a:rPr lang="pt-BR" sz="2400" dirty="0" smtClean="0"/>
              <a:t>de dados dos </a:t>
            </a:r>
            <a:r>
              <a:rPr lang="pt-BR" sz="2400" dirty="0" smtClean="0"/>
              <a:t>Pentium </a:t>
            </a:r>
            <a:r>
              <a:rPr lang="pt-BR" sz="2400" dirty="0" smtClean="0"/>
              <a:t>tinha 64 bits; nos 486, </a:t>
            </a:r>
            <a:r>
              <a:rPr lang="pt-BR" sz="2400" dirty="0" smtClean="0"/>
              <a:t>poderia ser somente um </a:t>
            </a:r>
            <a:r>
              <a:rPr lang="pt-BR" sz="2400" dirty="0" smtClean="0"/>
              <a:t>módulo de cada vez.</a:t>
            </a:r>
            <a:endParaRPr lang="pt-BR" sz="2400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473006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As placas de vídeo passaram ocupar o </a:t>
            </a:r>
            <a:r>
              <a:rPr lang="pt-BR" sz="2400" i="1" dirty="0" smtClean="0"/>
              <a:t>slot </a:t>
            </a:r>
            <a:r>
              <a:rPr lang="pt-BR" sz="2400" dirty="0" smtClean="0"/>
              <a:t>PCI, mais rápido que o antigo ISA. </a:t>
            </a:r>
            <a:r>
              <a:rPr lang="pt-BR" sz="2400" dirty="0"/>
              <a:t>O</a:t>
            </a:r>
            <a:r>
              <a:rPr lang="pt-BR" sz="2400" dirty="0" smtClean="0"/>
              <a:t>s modelos da </a:t>
            </a:r>
            <a:r>
              <a:rPr lang="pt-BR" sz="2400" dirty="0" err="1" smtClean="0"/>
              <a:t>Trident</a:t>
            </a:r>
            <a:r>
              <a:rPr lang="pt-BR" sz="2400" dirty="0" smtClean="0"/>
              <a:t> de 1MB de VRAM eram os mais comuns.</a:t>
            </a:r>
          </a:p>
          <a:p>
            <a:r>
              <a:rPr lang="pt-BR" sz="2400" dirty="0"/>
              <a:t>S</a:t>
            </a:r>
            <a:r>
              <a:rPr lang="pt-BR" sz="2400" dirty="0" smtClean="0"/>
              <a:t>e padronizaram os “kits multimídia” (placa de som e unidade de CD), que já vinham instalados na maioria das máquinas do final da década. </a:t>
            </a:r>
          </a:p>
          <a:p>
            <a:r>
              <a:rPr lang="pt-BR" sz="2400" dirty="0" smtClean="0"/>
              <a:t>Uma configuração de médio custo vinha com processador Pentium, 16 MB de RAM, placa de som </a:t>
            </a:r>
            <a:r>
              <a:rPr lang="pt-BR" sz="2400" dirty="0" err="1" smtClean="0"/>
              <a:t>Sound</a:t>
            </a:r>
            <a:r>
              <a:rPr lang="pt-BR" sz="2400" dirty="0" smtClean="0"/>
              <a:t> Blaster 16, unidade de CD de 8x e placa de vídeo 1MB. </a:t>
            </a:r>
          </a:p>
          <a:p>
            <a:r>
              <a:rPr lang="pt-BR" sz="2400" dirty="0" smtClean="0"/>
              <a:t>Uma máquina de baixo custo costumava vir com processador 486 DX2 66 MHz, 8MB de RAM e placa de vídeo 512KB</a:t>
            </a:r>
            <a:r>
              <a:rPr lang="pt-BR" sz="2400" dirty="0"/>
              <a:t> </a:t>
            </a:r>
            <a:r>
              <a:rPr lang="pt-BR" sz="2400" dirty="0" smtClean="0"/>
              <a:t>(sem o “kit multimídia”).</a:t>
            </a:r>
          </a:p>
          <a:p>
            <a:endParaRPr lang="pt-BR" sz="1800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1264424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pt-BR" dirty="0" smtClean="0"/>
              <a:t>Vale lembrar que os </a:t>
            </a:r>
            <a:r>
              <a:rPr lang="pt-BR" dirty="0" err="1" smtClean="0"/>
              <a:t>Macintoshes</a:t>
            </a:r>
            <a:r>
              <a:rPr lang="pt-BR" dirty="0" smtClean="0"/>
              <a:t>, computadores pessoais da Apple, já continham o conceito de “</a:t>
            </a:r>
            <a:r>
              <a:rPr lang="pt-BR" dirty="0" err="1" smtClean="0"/>
              <a:t>plug</a:t>
            </a:r>
            <a:r>
              <a:rPr lang="pt-BR" dirty="0" smtClean="0"/>
              <a:t>-</a:t>
            </a:r>
            <a:r>
              <a:rPr lang="pt-BR" dirty="0" err="1" smtClean="0"/>
              <a:t>and</a:t>
            </a:r>
            <a:r>
              <a:rPr lang="pt-BR" dirty="0" smtClean="0"/>
              <a:t>-play”. Todos os dispositivos compatíveis com o Macintosh deveriam seguir um padrão que tornava sua identificação e configuração automática.</a:t>
            </a:r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r>
              <a:rPr lang="pt-BR" dirty="0" smtClean="0"/>
              <a:t>Em meio à década de 90, a Apple passou a adotar alguns padrões </a:t>
            </a:r>
            <a:r>
              <a:rPr lang="pt-BR" dirty="0" smtClean="0"/>
              <a:t>comuns nos PCs</a:t>
            </a:r>
            <a:r>
              <a:rPr lang="pt-BR" dirty="0" smtClean="0"/>
              <a:t>, como o barramento PCI. Os componentes, no entanto, </a:t>
            </a:r>
            <a:r>
              <a:rPr lang="pt-BR" dirty="0" smtClean="0"/>
              <a:t>não </a:t>
            </a:r>
            <a:r>
              <a:rPr lang="pt-BR" dirty="0" smtClean="0"/>
              <a:t>eram intercambiáveis por diferenças de arquitetura das </a:t>
            </a:r>
            <a:r>
              <a:rPr lang="pt-BR" dirty="0" err="1" smtClean="0"/>
              <a:t>placas-mãe</a:t>
            </a:r>
            <a:r>
              <a:rPr lang="pt-BR" dirty="0" smtClean="0"/>
              <a:t>: a </a:t>
            </a:r>
            <a:r>
              <a:rPr lang="pt-BR" dirty="0" smtClean="0"/>
              <a:t>Apple utilizava processadores </a:t>
            </a:r>
            <a:r>
              <a:rPr lang="pt-BR" dirty="0" smtClean="0"/>
              <a:t>RISC produzidos em parceria com IBM e Motorola.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405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dirty="0" smtClean="0"/>
              <a:t>Em 1997 a Intel lança o Pentium II e uma versão de baixo custo, o Celeron. Estes processadores fizeram a indústria acelerar ainda mais o desenvolvimento de novos componentes, cada vez mais integrados.</a:t>
            </a:r>
          </a:p>
          <a:p>
            <a:pPr>
              <a:lnSpc>
                <a:spcPct val="80000"/>
              </a:lnSpc>
            </a:pPr>
            <a:endParaRPr lang="pt-BR" sz="2400" dirty="0"/>
          </a:p>
          <a:p>
            <a:pPr>
              <a:lnSpc>
                <a:spcPct val="80000"/>
              </a:lnSpc>
            </a:pPr>
            <a:r>
              <a:rPr lang="pt-BR" sz="2400" dirty="0"/>
              <a:t>A partir </a:t>
            </a:r>
            <a:r>
              <a:rPr lang="pt-BR" sz="2400" dirty="0" smtClean="0"/>
              <a:t>daí, </a:t>
            </a:r>
            <a:r>
              <a:rPr lang="pt-BR" sz="2400" dirty="0"/>
              <a:t>as </a:t>
            </a:r>
            <a:r>
              <a:rPr lang="pt-BR" sz="2400" dirty="0" err="1" smtClean="0"/>
              <a:t>placas-mãe</a:t>
            </a:r>
            <a:r>
              <a:rPr lang="pt-BR" sz="2400" dirty="0" smtClean="0"/>
              <a:t> </a:t>
            </a:r>
            <a:r>
              <a:rPr lang="pt-BR" sz="2400" dirty="0"/>
              <a:t>começaram a </a:t>
            </a:r>
            <a:r>
              <a:rPr lang="pt-BR" sz="2400" dirty="0" smtClean="0"/>
              <a:t>embutir vários tipos </a:t>
            </a:r>
            <a:r>
              <a:rPr lang="pt-BR" sz="2400" dirty="0"/>
              <a:t>de </a:t>
            </a:r>
            <a:r>
              <a:rPr lang="pt-BR" sz="2400" dirty="0" smtClean="0"/>
              <a:t>recursos, </a:t>
            </a:r>
            <a:r>
              <a:rPr lang="pt-BR" sz="2400" dirty="0"/>
              <a:t>como </a:t>
            </a:r>
            <a:r>
              <a:rPr lang="pt-BR" sz="2400" dirty="0" smtClean="0"/>
              <a:t>chips de vídeo</a:t>
            </a:r>
            <a:r>
              <a:rPr lang="pt-BR" sz="2400" dirty="0"/>
              <a:t>, rede, modem e </a:t>
            </a:r>
            <a:r>
              <a:rPr lang="pt-BR" sz="2400" dirty="0" smtClean="0"/>
              <a:t>som. </a:t>
            </a:r>
            <a:r>
              <a:rPr lang="pt-BR" sz="2400" dirty="0" smtClean="0"/>
              <a:t>Estes componentes </a:t>
            </a:r>
            <a:r>
              <a:rPr lang="pt-BR" sz="2400" dirty="0" smtClean="0"/>
              <a:t>passaram a se chamar “</a:t>
            </a:r>
            <a:r>
              <a:rPr lang="pt-BR" sz="2400" dirty="0" err="1" smtClean="0"/>
              <a:t>on</a:t>
            </a:r>
            <a:r>
              <a:rPr lang="pt-BR" sz="2400" dirty="0" smtClean="0"/>
              <a:t> </a:t>
            </a:r>
            <a:r>
              <a:rPr lang="pt-BR" sz="2400" dirty="0" err="1" smtClean="0"/>
              <a:t>board</a:t>
            </a:r>
            <a:r>
              <a:rPr lang="pt-BR" sz="2400" dirty="0" smtClean="0"/>
              <a:t>” (“na placa”, em Ingl</a:t>
            </a:r>
            <a:r>
              <a:rPr lang="pt-BR" sz="2400" dirty="0" smtClean="0"/>
              <a:t>ês)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>
              <a:lnSpc>
                <a:spcPct val="80000"/>
              </a:lnSpc>
            </a:pPr>
            <a:endParaRPr lang="pt-BR" sz="2400" dirty="0" smtClean="0"/>
          </a:p>
          <a:p>
            <a:pPr>
              <a:lnSpc>
                <a:spcPct val="80000"/>
              </a:lnSpc>
            </a:pPr>
            <a:r>
              <a:rPr lang="pt-BR" sz="2400" dirty="0"/>
              <a:t>Interessante destacar que este tipo de arquitetura </a:t>
            </a:r>
            <a:r>
              <a:rPr lang="pt-BR" sz="2400" i="1" dirty="0" err="1"/>
              <a:t>on</a:t>
            </a:r>
            <a:r>
              <a:rPr lang="pt-BR" sz="2400" i="1" dirty="0"/>
              <a:t> </a:t>
            </a:r>
            <a:r>
              <a:rPr lang="pt-BR" sz="2400" i="1" dirty="0" err="1"/>
              <a:t>board</a:t>
            </a:r>
            <a:r>
              <a:rPr lang="pt-BR" sz="2400" dirty="0"/>
              <a:t> já era adotada pela Compaq e IBM desde o lançamento do 386.</a:t>
            </a:r>
          </a:p>
          <a:p>
            <a:pPr>
              <a:lnSpc>
                <a:spcPct val="80000"/>
              </a:lnSpc>
            </a:pPr>
            <a:endParaRPr lang="pt-BR" sz="2400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4268608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pt-BR" sz="2400" dirty="0" smtClean="0"/>
              <a:t>Mesmo com estes avanços, a </a:t>
            </a:r>
            <a:r>
              <a:rPr lang="pt-BR" sz="2400" dirty="0" smtClean="0"/>
              <a:t>manutenção dos computadores neste </a:t>
            </a:r>
            <a:r>
              <a:rPr lang="pt-BR" sz="2400" dirty="0" smtClean="0"/>
              <a:t>período ainda não </a:t>
            </a:r>
            <a:r>
              <a:rPr lang="pt-BR" sz="2400" dirty="0" smtClean="0"/>
              <a:t>era tão simples. </a:t>
            </a:r>
          </a:p>
          <a:p>
            <a:pPr>
              <a:lnSpc>
                <a:spcPct val="110000"/>
              </a:lnSpc>
            </a:pPr>
            <a:endParaRPr lang="pt-BR" sz="2400" dirty="0"/>
          </a:p>
          <a:p>
            <a:pPr>
              <a:lnSpc>
                <a:spcPct val="110000"/>
              </a:lnSpc>
            </a:pPr>
            <a:r>
              <a:rPr lang="pt-BR" sz="2400" dirty="0" smtClean="0"/>
              <a:t>O primeiro motivo era a falta de documentação. Temos que lembrar que a Internet ainda estava engatinhando aqui no </a:t>
            </a:r>
            <a:r>
              <a:rPr lang="pt-BR" sz="2400" dirty="0" smtClean="0"/>
              <a:t>Brasil, poucos tinham acesso à rede. Mesmo assim</a:t>
            </a:r>
            <a:r>
              <a:rPr lang="pt-BR" sz="2400" dirty="0" smtClean="0"/>
              <a:t>, muitos fabricantes de componentes nem sequer possuíam uma página </a:t>
            </a:r>
            <a:r>
              <a:rPr lang="pt-BR" sz="2400" dirty="0" smtClean="0"/>
              <a:t>com informações de suas </a:t>
            </a:r>
            <a:r>
              <a:rPr lang="pt-BR" sz="2400" dirty="0" smtClean="0"/>
              <a:t>peças.</a:t>
            </a:r>
          </a:p>
          <a:p>
            <a:pPr>
              <a:lnSpc>
                <a:spcPct val="110000"/>
              </a:lnSpc>
            </a:pPr>
            <a:endParaRPr lang="pt-BR" sz="2400" dirty="0" smtClean="0"/>
          </a:p>
          <a:p>
            <a:pPr>
              <a:lnSpc>
                <a:spcPct val="110000"/>
              </a:lnSpc>
            </a:pPr>
            <a:r>
              <a:rPr lang="pt-BR" sz="2400" dirty="0" smtClean="0"/>
              <a:t>A </a:t>
            </a:r>
            <a:r>
              <a:rPr lang="pt-BR" sz="2400" dirty="0" smtClean="0"/>
              <a:t>maioria dos técnicos se utilizava de um banco de </a:t>
            </a:r>
            <a:r>
              <a:rPr lang="pt-BR" sz="2400" i="1" dirty="0" smtClean="0"/>
              <a:t>drivers</a:t>
            </a:r>
            <a:r>
              <a:rPr lang="pt-BR" sz="2400" dirty="0" smtClean="0"/>
              <a:t> constituído de uma grande quantidade de disquetes com os arquivos </a:t>
            </a:r>
            <a:r>
              <a:rPr lang="pt-BR" sz="2400" dirty="0"/>
              <a:t>e manuais mais </a:t>
            </a:r>
            <a:r>
              <a:rPr lang="pt-BR" sz="2400" dirty="0" smtClean="0"/>
              <a:t>comuns</a:t>
            </a:r>
            <a:r>
              <a:rPr lang="pt-BR" sz="2400" dirty="0" smtClean="0"/>
              <a:t>. Alguns acessavam </a:t>
            </a:r>
            <a:r>
              <a:rPr lang="pt-BR" sz="2400" dirty="0" err="1" smtClean="0"/>
              <a:t>BBSs</a:t>
            </a:r>
            <a:r>
              <a:rPr lang="pt-BR" sz="2400" dirty="0" smtClean="0"/>
              <a:t>, que eram semelhantes aos fóruns de troca de informação atuais. </a:t>
            </a:r>
            <a:endParaRPr lang="pt-BR" sz="2400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90</a:t>
            </a:r>
          </a:p>
        </p:txBody>
      </p:sp>
    </p:spTree>
    <p:extLst>
      <p:ext uri="{BB962C8B-B14F-4D97-AF65-F5344CB8AC3E}">
        <p14:creationId xmlns:p14="http://schemas.microsoft.com/office/powerpoint/2010/main" val="158760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dirty="0" smtClean="0"/>
              <a:t>O conhecimento em eletrônica já não era tão importante, </a:t>
            </a:r>
            <a:r>
              <a:rPr lang="pt-BR" sz="2400" dirty="0" smtClean="0"/>
              <a:t>mas ainda assim </a:t>
            </a:r>
            <a:r>
              <a:rPr lang="pt-BR" sz="2400" dirty="0" smtClean="0"/>
              <a:t>muitos problemas com placas tinham que ser solucionados com o reparo direto.</a:t>
            </a:r>
          </a:p>
          <a:p>
            <a:pPr>
              <a:lnSpc>
                <a:spcPct val="80000"/>
              </a:lnSpc>
            </a:pPr>
            <a:endParaRPr lang="pt-BR" sz="2400" dirty="0" smtClean="0"/>
          </a:p>
          <a:p>
            <a:pPr>
              <a:lnSpc>
                <a:spcPct val="80000"/>
              </a:lnSpc>
            </a:pPr>
            <a:r>
              <a:rPr lang="pt-BR" sz="2400" dirty="0" smtClean="0"/>
              <a:t>A abertura do mercado trouxe uma maior oferta de componentes em lojas especializadas. </a:t>
            </a:r>
            <a:r>
              <a:rPr lang="pt-BR" sz="2400" dirty="0"/>
              <a:t>A</a:t>
            </a:r>
            <a:r>
              <a:rPr lang="pt-BR" sz="2400" dirty="0" smtClean="0"/>
              <a:t>pesar de não serem baratos, já compensava a troca de placas e componentes </a:t>
            </a:r>
            <a:r>
              <a:rPr lang="pt-BR" sz="2400" dirty="0" smtClean="0"/>
              <a:t>defeituosos inteiros, </a:t>
            </a:r>
            <a:r>
              <a:rPr lang="pt-BR" sz="2400" dirty="0" smtClean="0"/>
              <a:t>em vez do </a:t>
            </a:r>
            <a:r>
              <a:rPr lang="pt-BR" sz="2400" dirty="0" smtClean="0"/>
              <a:t>reparo de uma peça específica.</a:t>
            </a:r>
            <a:endParaRPr lang="pt-BR" sz="2400" dirty="0" smtClean="0"/>
          </a:p>
          <a:p>
            <a:pPr>
              <a:lnSpc>
                <a:spcPct val="80000"/>
              </a:lnSpc>
            </a:pPr>
            <a:endParaRPr lang="pt-BR" sz="2400" dirty="0"/>
          </a:p>
          <a:p>
            <a:pPr>
              <a:lnSpc>
                <a:spcPct val="80000"/>
              </a:lnSpc>
            </a:pPr>
            <a:r>
              <a:rPr lang="pt-BR" sz="2400" dirty="0" smtClean="0"/>
              <a:t>Placas de vídeo e placas </a:t>
            </a:r>
            <a:r>
              <a:rPr lang="pt-BR" sz="2400" dirty="0" err="1" smtClean="0"/>
              <a:t>Super</a:t>
            </a:r>
            <a:r>
              <a:rPr lang="pt-BR" sz="2400" dirty="0" smtClean="0"/>
              <a:t> IDE quando apresentavam problemas eram substituídas.</a:t>
            </a:r>
          </a:p>
          <a:p>
            <a:pPr marL="109728" indent="0">
              <a:lnSpc>
                <a:spcPct val="80000"/>
              </a:lnSpc>
              <a:buNone/>
            </a:pPr>
            <a:endParaRPr lang="pt-BR" sz="1800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90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957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 dirty="0" smtClean="0"/>
              <a:t>A memória, no entanto, era um item que poderia causar confusão para a substituição ou instalação de novos módulos.</a:t>
            </a:r>
          </a:p>
          <a:p>
            <a:pPr>
              <a:lnSpc>
                <a:spcPct val="80000"/>
              </a:lnSpc>
            </a:pPr>
            <a:endParaRPr lang="pt-BR" sz="2400" dirty="0" smtClean="0"/>
          </a:p>
          <a:p>
            <a:pPr>
              <a:lnSpc>
                <a:spcPct val="80000"/>
              </a:lnSpc>
            </a:pPr>
            <a:r>
              <a:rPr lang="pt-BR" sz="2400" dirty="0" smtClean="0"/>
              <a:t>Existia uma grande variedade de modelos e padrões no mercado, entre encapsulamentos (DIP, SIMM 30, SIMM 72 e DIMM) e tecnologias de acesso (FPM, EDO e SDRAM).</a:t>
            </a:r>
          </a:p>
          <a:p>
            <a:pPr>
              <a:lnSpc>
                <a:spcPct val="80000"/>
              </a:lnSpc>
            </a:pPr>
            <a:endParaRPr lang="pt-BR" sz="2400" dirty="0"/>
          </a:p>
          <a:p>
            <a:pPr>
              <a:lnSpc>
                <a:spcPct val="80000"/>
              </a:lnSpc>
            </a:pPr>
            <a:r>
              <a:rPr lang="pt-BR" sz="2400" dirty="0" smtClean="0"/>
              <a:t>Além disso, os tempos de acesso </a:t>
            </a:r>
            <a:r>
              <a:rPr lang="pt-BR" sz="2400" dirty="0" smtClean="0"/>
              <a:t>ainda tinham </a:t>
            </a:r>
            <a:r>
              <a:rPr lang="pt-BR" sz="2400" dirty="0" smtClean="0"/>
              <a:t>que ser configurados no BIOS </a:t>
            </a:r>
            <a:r>
              <a:rPr lang="pt-BR" sz="2400" dirty="0" smtClean="0"/>
              <a:t>nas </a:t>
            </a:r>
            <a:r>
              <a:rPr lang="pt-BR" sz="2400" dirty="0" smtClean="0"/>
              <a:t>máquinas 486 e Pentium, caso contrário o sistema poderia ficar instável.</a:t>
            </a:r>
          </a:p>
          <a:p>
            <a:pPr>
              <a:lnSpc>
                <a:spcPct val="80000"/>
              </a:lnSpc>
            </a:pPr>
            <a:endParaRPr lang="pt-BR" sz="1800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90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18820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136126"/>
              </p:ext>
            </p:extLst>
          </p:nvPr>
        </p:nvGraphicFramePr>
        <p:xfrm>
          <a:off x="457200" y="1481138"/>
          <a:ext cx="8291264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712879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Conteúdo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13mai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Apresentação. Evolução da</a:t>
                      </a:r>
                      <a:r>
                        <a:rPr lang="pt-BR" baseline="0" dirty="0" smtClean="0"/>
                        <a:t> arquitetura de computadores.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20mai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</a:t>
                      </a:r>
                      <a:r>
                        <a:rPr lang="pt-BR" baseline="0" dirty="0" err="1" smtClean="0"/>
                        <a:t>lacas-mãe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27mai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Processadores.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03jun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Memórias.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10jun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PROVA 1.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RECESSO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Armazenamento, discos e</a:t>
                      </a:r>
                      <a:r>
                        <a:rPr lang="pt-BR" baseline="0" dirty="0" smtClean="0"/>
                        <a:t> confiabilidade.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08jul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Conectores,</a:t>
                      </a:r>
                      <a:r>
                        <a:rPr lang="pt-BR" baseline="0" dirty="0" smtClean="0"/>
                        <a:t> interfaces, dispositivos de entrada e saída.</a:t>
                      </a:r>
                    </a:p>
                    <a:p>
                      <a:r>
                        <a:rPr lang="pt-BR" baseline="0" dirty="0" smtClean="0"/>
                        <a:t>APRESENTAÇÃO DO TRABALHO.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Servidores.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22jul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PROVA</a:t>
                      </a:r>
                      <a:r>
                        <a:rPr lang="pt-BR" b="1" baseline="0" dirty="0" smtClean="0">
                          <a:solidFill>
                            <a:srgbClr val="FF0000"/>
                          </a:solidFill>
                        </a:rPr>
                        <a:t> 2.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29jul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RECUPERAÇÃO.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das aulas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0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 dirty="0" smtClean="0"/>
              <a:t>Como não existia (ou era muito restrita) a possibilidade de se aprender com a Internet, era necessário estudar a fundo o funcionamento do computador para se habilitar a realizar este tipo de trabalho.</a:t>
            </a:r>
          </a:p>
          <a:p>
            <a:pPr>
              <a:lnSpc>
                <a:spcPct val="80000"/>
              </a:lnSpc>
            </a:pPr>
            <a:endParaRPr lang="pt-BR" sz="2400" dirty="0" smtClean="0"/>
          </a:p>
          <a:p>
            <a:pPr>
              <a:lnSpc>
                <a:spcPct val="80000"/>
              </a:lnSpc>
            </a:pPr>
            <a:r>
              <a:rPr lang="pt-BR" sz="2400" dirty="0" smtClean="0"/>
              <a:t>O custo dessa formação era alto: só o custo com o equipamento para o curso já o deixava oneroso.</a:t>
            </a:r>
          </a:p>
          <a:p>
            <a:pPr>
              <a:lnSpc>
                <a:spcPct val="80000"/>
              </a:lnSpc>
            </a:pPr>
            <a:endParaRPr lang="pt-BR" sz="2400" dirty="0" smtClean="0"/>
          </a:p>
          <a:p>
            <a:pPr>
              <a:lnSpc>
                <a:spcPct val="80000"/>
              </a:lnSpc>
            </a:pPr>
            <a:r>
              <a:rPr lang="pt-BR" sz="2400" dirty="0" smtClean="0"/>
              <a:t>No entanto, já não era mais necessário ser técnico em eletrônica; os conceitos básicos aprendidos durante os cursos já eram suficiente.</a:t>
            </a:r>
          </a:p>
          <a:p>
            <a:pPr>
              <a:lnSpc>
                <a:spcPct val="80000"/>
              </a:lnSpc>
            </a:pPr>
            <a:endParaRPr lang="pt-BR" sz="1800" dirty="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90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4930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600" dirty="0" smtClean="0"/>
              <a:t>Com a popularização da internet e a redução nos preços dos computadores, a quantidade de técnicos começou a aumentar de forma notável. </a:t>
            </a:r>
            <a:endParaRPr lang="pt-BR" sz="2600" dirty="0" smtClean="0"/>
          </a:p>
          <a:p>
            <a:endParaRPr lang="pt-BR" sz="2600" dirty="0" smtClean="0"/>
          </a:p>
          <a:p>
            <a:r>
              <a:rPr lang="pt-BR" sz="2600" dirty="0" smtClean="0"/>
              <a:t>A concorrência aumentou, mas ainda era uma profissão realmente lucrativa. Para ser ter uma ideia, na maioria das vezes, somente a mão-de-obra de um reparo já representava quase o salário-mínimo. Um técnico com uma boa quantidade de clientes poderia lucrar muito. </a:t>
            </a:r>
          </a:p>
          <a:p>
            <a:endParaRPr lang="pt-BR" sz="2600" dirty="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90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75827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200" dirty="0" smtClean="0"/>
              <a:t>A partir de 2000, a maior evolução aqui no Brasil se deu </a:t>
            </a:r>
            <a:r>
              <a:rPr lang="pt-BR" sz="2200" dirty="0" smtClean="0"/>
              <a:t>mais pela maior disponibilidade </a:t>
            </a:r>
            <a:r>
              <a:rPr lang="pt-BR" sz="2200" dirty="0" smtClean="0"/>
              <a:t>do acesso à Internet (disseminação de provedores) e </a:t>
            </a:r>
            <a:r>
              <a:rPr lang="pt-BR" sz="2200" dirty="0" smtClean="0"/>
              <a:t>consequentemente pelo acesso </a:t>
            </a:r>
            <a:r>
              <a:rPr lang="pt-BR" sz="2200" dirty="0" smtClean="0"/>
              <a:t>à </a:t>
            </a:r>
            <a:r>
              <a:rPr lang="pt-BR" sz="2200" dirty="0" smtClean="0"/>
              <a:t>informação, </a:t>
            </a:r>
            <a:r>
              <a:rPr lang="pt-BR" sz="2200" dirty="0" smtClean="0"/>
              <a:t>do que pelo avanço da tecnologia. </a:t>
            </a:r>
          </a:p>
          <a:p>
            <a:endParaRPr lang="pt-BR" sz="2200" dirty="0" smtClean="0"/>
          </a:p>
          <a:p>
            <a:r>
              <a:rPr lang="pt-BR" sz="2200" dirty="0" smtClean="0"/>
              <a:t>Neste </a:t>
            </a:r>
            <a:r>
              <a:rPr lang="pt-BR" sz="2200" dirty="0" smtClean="0"/>
              <a:t>tempo, </a:t>
            </a:r>
            <a:r>
              <a:rPr lang="pt-BR" sz="2200" dirty="0" smtClean="0"/>
              <a:t>as máquinas predominantes no mercado eram as baseadas na arquitetura do Pentium Pro, ou seja: Pentium II, III e Celeron, bem como máquinas com processadores AMD K6, concorrentes da Intel.</a:t>
            </a:r>
          </a:p>
          <a:p>
            <a:endParaRPr lang="pt-BR" sz="2200" dirty="0"/>
          </a:p>
          <a:p>
            <a:r>
              <a:rPr lang="pt-BR" sz="2200" dirty="0" smtClean="0"/>
              <a:t>Máquinas mais antigas passaram a desaparecer, pois tinha um desempenho muito baixo para a reprodução de músicas e filmes.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2000</a:t>
            </a:r>
          </a:p>
        </p:txBody>
      </p:sp>
    </p:spTree>
    <p:extLst>
      <p:ext uri="{BB962C8B-B14F-4D97-AF65-F5344CB8AC3E}">
        <p14:creationId xmlns:p14="http://schemas.microsoft.com/office/powerpoint/2010/main" val="1346683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/>
            <a:r>
              <a:rPr lang="pt-BR" sz="2400" dirty="0" smtClean="0"/>
              <a:t>Após este período houve uma grande evolução na capacidade de processamento, armazenamento e memória RAM. As </a:t>
            </a:r>
            <a:r>
              <a:rPr lang="pt-BR" sz="2400" dirty="0" err="1" smtClean="0"/>
              <a:t>placas-mãe</a:t>
            </a:r>
            <a:r>
              <a:rPr lang="pt-BR" sz="2400" dirty="0" smtClean="0"/>
              <a:t> continuaram a integrar cada vez mais os componentes essenciais, podendo ser ativados ou não diretamente no BIOS.</a:t>
            </a:r>
          </a:p>
          <a:p>
            <a:pPr marL="342900" indent="-342900" algn="just"/>
            <a:endParaRPr lang="pt-BR" sz="2400" dirty="0" smtClean="0"/>
          </a:p>
          <a:p>
            <a:pPr marL="342900" indent="-342900" algn="just"/>
            <a:r>
              <a:rPr lang="pt-BR" sz="2400" dirty="0" smtClean="0"/>
              <a:t>Com o avanço do hardware, os sistemas operacionais também evoluíram. A partir do lançamento do Windows XP em 2001, a instalação de componentes se tornou algo realmente simples, bastando fornecer uma mídia com o </a:t>
            </a:r>
            <a:r>
              <a:rPr lang="pt-BR" sz="2400" i="1" dirty="0" smtClean="0"/>
              <a:t>driver </a:t>
            </a:r>
            <a:r>
              <a:rPr lang="pt-BR" sz="2400" dirty="0" smtClean="0"/>
              <a:t>quando solicitado.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2000</a:t>
            </a:r>
          </a:p>
        </p:txBody>
      </p:sp>
    </p:spTree>
    <p:extLst>
      <p:ext uri="{BB962C8B-B14F-4D97-AF65-F5344CB8AC3E}">
        <p14:creationId xmlns:p14="http://schemas.microsoft.com/office/powerpoint/2010/main" val="385553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De 2005 em diante a computação passou por uma evolução relevante, os processadores </a:t>
            </a:r>
            <a:r>
              <a:rPr lang="pt-BR" sz="2400" i="1" dirty="0" err="1" smtClean="0"/>
              <a:t>multi-core</a:t>
            </a:r>
            <a:r>
              <a:rPr lang="pt-BR" sz="2400" dirty="0"/>
              <a:t> </a:t>
            </a:r>
            <a:r>
              <a:rPr lang="pt-BR" sz="2400" dirty="0" smtClean="0"/>
              <a:t>ou </a:t>
            </a:r>
            <a:r>
              <a:rPr lang="pt-BR" sz="2400" dirty="0" err="1" smtClean="0"/>
              <a:t>multinúcleo</a:t>
            </a:r>
            <a:r>
              <a:rPr lang="pt-BR" sz="2400" dirty="0" smtClean="0"/>
              <a:t>, levando a </a:t>
            </a:r>
            <a:r>
              <a:rPr lang="pt-BR" sz="2400" dirty="0"/>
              <a:t>c</a:t>
            </a:r>
            <a:r>
              <a:rPr lang="pt-BR" sz="2400" dirty="0" smtClean="0"/>
              <a:t>omputação a níveis de desenvolvimento antes possíveis somente com o uso de grandes computadores.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Começaram a aparecer placas de vídeo de alto desempenho, destinadas a </a:t>
            </a:r>
            <a:r>
              <a:rPr lang="pt-BR" sz="2400" i="1" dirty="0" err="1" smtClean="0"/>
              <a:t>gamers</a:t>
            </a:r>
            <a:r>
              <a:rPr lang="pt-BR" sz="2400" dirty="0" smtClean="0"/>
              <a:t> (jogadores de jogos) e outros usuários de aplicações que exigem mais velocidade, como manipulação de imagens, áudio e vídeo.</a:t>
            </a:r>
            <a:endParaRPr lang="pt-BR" sz="1800" dirty="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Anos 2000</a:t>
            </a:r>
          </a:p>
        </p:txBody>
      </p:sp>
    </p:spTree>
    <p:extLst>
      <p:ext uri="{BB962C8B-B14F-4D97-AF65-F5344CB8AC3E}">
        <p14:creationId xmlns:p14="http://schemas.microsoft.com/office/powerpoint/2010/main" val="802527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metade dos anos 2000, a Apple anunciou que abandonaria a arquitetura PowerPC, criada em conjunto com a IBM e Motorola, para abraçar os processadores Intel.</a:t>
            </a:r>
          </a:p>
          <a:p>
            <a:endParaRPr lang="pt-BR" dirty="0"/>
          </a:p>
          <a:p>
            <a:r>
              <a:rPr lang="pt-BR" dirty="0" smtClean="0"/>
              <a:t>Com isso, tornou-se mais fácil a criação de componentes tanto de </a:t>
            </a:r>
            <a:r>
              <a:rPr lang="pt-BR" i="1" dirty="0" smtClean="0"/>
              <a:t>hardware</a:t>
            </a:r>
            <a:r>
              <a:rPr lang="pt-BR" dirty="0" smtClean="0"/>
              <a:t> como de </a:t>
            </a:r>
            <a:r>
              <a:rPr lang="pt-BR" i="1" dirty="0" smtClean="0"/>
              <a:t>software</a:t>
            </a:r>
            <a:r>
              <a:rPr lang="pt-BR" dirty="0" smtClean="0"/>
              <a:t> para os </a:t>
            </a:r>
            <a:r>
              <a:rPr lang="pt-BR" dirty="0" err="1" smtClean="0"/>
              <a:t>Macs</a:t>
            </a:r>
            <a:r>
              <a:rPr lang="pt-BR" dirty="0" smtClean="0"/>
              <a:t>, já que poderiam ser derivados dos modelos para PCs.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2000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297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problemas mais comuns dessa época até hoje são as incompatibilidades e configurações de placas </a:t>
            </a:r>
            <a:r>
              <a:rPr lang="pt-BR" sz="2400" i="1" dirty="0" err="1"/>
              <a:t>onboard</a:t>
            </a:r>
            <a:r>
              <a:rPr lang="pt-BR" sz="2400" dirty="0"/>
              <a:t>, quando são substituídos por um componente “off-</a:t>
            </a:r>
            <a:r>
              <a:rPr lang="pt-BR" sz="2400" dirty="0" err="1"/>
              <a:t>board</a:t>
            </a:r>
            <a:r>
              <a:rPr lang="pt-BR" sz="2400" dirty="0"/>
              <a:t>”. Incompatibilidades de </a:t>
            </a:r>
            <a:r>
              <a:rPr lang="pt-BR" sz="2400" i="1" dirty="0"/>
              <a:t>hardware </a:t>
            </a:r>
            <a:r>
              <a:rPr lang="pt-BR" sz="2400" dirty="0"/>
              <a:t>e </a:t>
            </a:r>
            <a:r>
              <a:rPr lang="pt-BR" sz="2400" i="1" dirty="0"/>
              <a:t>drivers </a:t>
            </a:r>
            <a:r>
              <a:rPr lang="pt-BR" sz="2400" dirty="0"/>
              <a:t>também são comuns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A fonte também se tornou um item muito </a:t>
            </a:r>
            <a:r>
              <a:rPr lang="pt-BR" sz="2400" dirty="0" smtClean="0"/>
              <a:t>vulnerável; </a:t>
            </a:r>
            <a:r>
              <a:rPr lang="pt-BR" sz="2400" dirty="0" smtClean="0"/>
              <a:t>a qualidade dos modelos mais baratos diminuiu muito se tornando muito </a:t>
            </a:r>
            <a:r>
              <a:rPr lang="pt-BR" sz="2400" dirty="0" smtClean="0"/>
              <a:t>frequente </a:t>
            </a:r>
            <a:r>
              <a:rPr lang="pt-BR" sz="2400" dirty="0" smtClean="0"/>
              <a:t>a sua queima e substituição.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2000</a:t>
            </a:r>
          </a:p>
        </p:txBody>
      </p:sp>
    </p:spTree>
    <p:extLst>
      <p:ext uri="{BB962C8B-B14F-4D97-AF65-F5344CB8AC3E}">
        <p14:creationId xmlns:p14="http://schemas.microsoft.com/office/powerpoint/2010/main" val="3454700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pt-BR" sz="2800" dirty="0" smtClean="0"/>
              <a:t>Houve uma evolução grande nas memórias, com padrões PC-66</a:t>
            </a:r>
            <a:r>
              <a:rPr lang="pt-BR" sz="2800" dirty="0"/>
              <a:t>, </a:t>
            </a:r>
            <a:r>
              <a:rPr lang="pt-BR" sz="2800" dirty="0" smtClean="0"/>
              <a:t>PC-100 </a:t>
            </a:r>
            <a:r>
              <a:rPr lang="pt-BR" sz="2800" dirty="0"/>
              <a:t>e </a:t>
            </a:r>
            <a:r>
              <a:rPr lang="pt-BR" sz="2800" dirty="0" smtClean="0"/>
              <a:t>PC-133, </a:t>
            </a:r>
            <a:r>
              <a:rPr lang="pt-BR" sz="2800" dirty="0"/>
              <a:t>e posteriormente os modelos DDR, DDR II e DDR </a:t>
            </a:r>
            <a:r>
              <a:rPr lang="pt-BR" sz="2800" dirty="0" smtClean="0"/>
              <a:t>III. Apesar </a:t>
            </a:r>
            <a:r>
              <a:rPr lang="pt-BR" sz="2800" dirty="0"/>
              <a:t>das </a:t>
            </a:r>
            <a:r>
              <a:rPr lang="pt-BR" sz="2800" dirty="0" smtClean="0"/>
              <a:t>diferenças, </a:t>
            </a:r>
            <a:r>
              <a:rPr lang="pt-BR" sz="2800" dirty="0"/>
              <a:t>não era tão difícil identificar os módulos </a:t>
            </a:r>
            <a:r>
              <a:rPr lang="pt-BR" sz="2800" dirty="0" smtClean="0"/>
              <a:t>e caso </a:t>
            </a:r>
            <a:r>
              <a:rPr lang="pt-BR" sz="2800" dirty="0"/>
              <a:t>a memória encaixasse </a:t>
            </a:r>
            <a:r>
              <a:rPr lang="pt-BR" sz="2800" dirty="0" smtClean="0"/>
              <a:t>no “slot”, a </a:t>
            </a:r>
            <a:r>
              <a:rPr lang="pt-BR" sz="2800" dirty="0"/>
              <a:t>máquina </a:t>
            </a:r>
            <a:r>
              <a:rPr lang="pt-BR" sz="2800" dirty="0" smtClean="0"/>
              <a:t>ligava.</a:t>
            </a:r>
          </a:p>
          <a:p>
            <a:pPr>
              <a:lnSpc>
                <a:spcPct val="110000"/>
              </a:lnSpc>
            </a:pPr>
            <a:endParaRPr lang="pt-BR" sz="2800" dirty="0" smtClean="0"/>
          </a:p>
          <a:p>
            <a:pPr>
              <a:lnSpc>
                <a:spcPct val="110000"/>
              </a:lnSpc>
            </a:pPr>
            <a:r>
              <a:rPr lang="pt-BR" sz="2800" dirty="0" smtClean="0"/>
              <a:t>Obviamente isso gerava uma queda de rendimento por </a:t>
            </a:r>
            <a:r>
              <a:rPr lang="pt-BR" sz="2800" dirty="0"/>
              <a:t>conta de configurações do barramento, mas </a:t>
            </a:r>
            <a:r>
              <a:rPr lang="pt-BR" sz="2800" dirty="0" smtClean="0"/>
              <a:t>o computador iniciava </a:t>
            </a:r>
            <a:r>
              <a:rPr lang="pt-BR" sz="2800" dirty="0"/>
              <a:t>e permitia que a configuração correta fosse feita.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2000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8096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/>
            <a:r>
              <a:rPr lang="pt-BR" sz="2400" dirty="0" smtClean="0"/>
              <a:t>Hoje em dia, a Internet, os mecanismos de busca e os fóruns técnicos tornaram mais fácil a solução dos problemas. Muitas vezes, uma rápida busca leva à solução dos problemas mais comuns.</a:t>
            </a:r>
          </a:p>
          <a:p>
            <a:pPr marL="342900" indent="-342900"/>
            <a:endParaRPr lang="pt-BR" sz="2400" dirty="0" smtClean="0"/>
          </a:p>
          <a:p>
            <a:pPr marL="342900" indent="-342900"/>
            <a:r>
              <a:rPr lang="pt-BR" sz="2400" dirty="0" smtClean="0"/>
              <a:t>Os fabricantes disponibilizam todos os </a:t>
            </a:r>
            <a:r>
              <a:rPr lang="pt-BR" sz="2400" i="1" dirty="0" smtClean="0"/>
              <a:t>drivers</a:t>
            </a:r>
            <a:r>
              <a:rPr lang="pt-BR" sz="2400" dirty="0" smtClean="0"/>
              <a:t> de seus equipamentos em suas páginas bastando identificar o modelo e baixar.</a:t>
            </a:r>
          </a:p>
          <a:p>
            <a:pPr marL="342900" indent="-342900"/>
            <a:endParaRPr lang="pt-BR" sz="2400" dirty="0" smtClean="0"/>
          </a:p>
          <a:p>
            <a:pPr marL="342900" indent="-342900"/>
            <a:r>
              <a:rPr lang="pt-BR" sz="2400" dirty="0" smtClean="0"/>
              <a:t>Foram criados programas que identificam os componentes do computador e sugerem os controladores corretos, facilitando o trabalho dos técnicos de manutenção.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Anos 2000</a:t>
            </a:r>
          </a:p>
        </p:txBody>
      </p:sp>
    </p:spTree>
    <p:extLst>
      <p:ext uri="{BB962C8B-B14F-4D97-AF65-F5344CB8AC3E}">
        <p14:creationId xmlns:p14="http://schemas.microsoft.com/office/powerpoint/2010/main" val="1609510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Hoje</a:t>
            </a:r>
          </a:p>
        </p:txBody>
      </p:sp>
      <p:pic>
        <p:nvPicPr>
          <p:cNvPr id="5" name="Espaço Reservado para Conteúdo 4" descr="http://e.cdn-hardware.com.br/static/20111129/mobiles.png.500x285.auto.jpg?CmsZoomEn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3" y="1558152"/>
            <a:ext cx="7670055" cy="437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5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Avaliações formais</a:t>
            </a:r>
          </a:p>
          <a:p>
            <a:pPr lvl="1"/>
            <a:r>
              <a:rPr lang="pt-BR" dirty="0" smtClean="0"/>
              <a:t>Trabalho.</a:t>
            </a:r>
          </a:p>
          <a:p>
            <a:pPr lvl="1"/>
            <a:r>
              <a:rPr lang="pt-BR" dirty="0" smtClean="0"/>
              <a:t>Prova 1 e prova 2.</a:t>
            </a:r>
          </a:p>
          <a:p>
            <a:pPr lvl="1"/>
            <a:endParaRPr lang="pt-BR" dirty="0"/>
          </a:p>
          <a:p>
            <a:r>
              <a:rPr lang="pt-BR" dirty="0" smtClean="0"/>
              <a:t>Avaliações informais</a:t>
            </a:r>
          </a:p>
          <a:p>
            <a:pPr lvl="1"/>
            <a:r>
              <a:rPr lang="pt-BR" dirty="0" smtClean="0"/>
              <a:t>Interesse no assunto, trazer novidades.</a:t>
            </a:r>
          </a:p>
          <a:p>
            <a:pPr lvl="1"/>
            <a:r>
              <a:rPr lang="pt-BR" dirty="0" smtClean="0"/>
              <a:t>Participação em aula.</a:t>
            </a:r>
          </a:p>
          <a:p>
            <a:pPr lvl="1"/>
            <a:r>
              <a:rPr lang="pt-BR" dirty="0" smtClean="0"/>
              <a:t>Colaboração com os colegas.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Hoje o que temos é um cenário em que os dispositivos portáteis estão tomando conta do mercado.</a:t>
            </a:r>
          </a:p>
          <a:p>
            <a:endParaRPr lang="pt-BR" sz="2400" dirty="0"/>
          </a:p>
          <a:p>
            <a:r>
              <a:rPr lang="pt-BR" sz="2400" dirty="0"/>
              <a:t>A</a:t>
            </a:r>
            <a:r>
              <a:rPr lang="pt-BR" sz="2400" dirty="0" smtClean="0"/>
              <a:t>pesar de os computadores de mesa com seus sistemas locais ainda serem a maioria, este paradigma está a mudar e em breve estaremos convivendo com dispositivos que armazenam informações diretamente na </a:t>
            </a:r>
            <a:r>
              <a:rPr lang="pt-BR" sz="2400" dirty="0" smtClean="0"/>
              <a:t>nuvem </a:t>
            </a:r>
            <a:r>
              <a:rPr lang="pt-BR" sz="2400" dirty="0" smtClean="0"/>
              <a:t>que, quando apresentarem problemas, simplesmente serão descartados e um novo será adquirido. 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Hoje</a:t>
            </a:r>
          </a:p>
        </p:txBody>
      </p:sp>
    </p:spTree>
    <p:extLst>
      <p:ext uri="{BB962C8B-B14F-4D97-AF65-F5344CB8AC3E}">
        <p14:creationId xmlns:p14="http://schemas.microsoft.com/office/powerpoint/2010/main" val="2051728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Para ter os recursos que um único </a:t>
            </a:r>
            <a:r>
              <a:rPr lang="pt-BR" sz="2400" i="1" dirty="0" smtClean="0"/>
              <a:t>smartphone</a:t>
            </a:r>
            <a:r>
              <a:rPr lang="pt-BR" sz="2400" dirty="0" smtClean="0"/>
              <a:t> possui com equipamentos da década de 80 precisaríamos de uma sala inteira cheia de fios e antenas. Mesmo nos </a:t>
            </a:r>
            <a:r>
              <a:rPr lang="pt-BR" sz="2400" i="1" dirty="0" smtClean="0"/>
              <a:t>notebooks</a:t>
            </a:r>
            <a:r>
              <a:rPr lang="pt-BR" sz="2400" dirty="0" smtClean="0"/>
              <a:t> e </a:t>
            </a:r>
            <a:r>
              <a:rPr lang="pt-BR" sz="2400" i="1" dirty="0" err="1" smtClean="0"/>
              <a:t>netbooks</a:t>
            </a:r>
            <a:r>
              <a:rPr lang="pt-BR" sz="2400" i="1" dirty="0" smtClean="0"/>
              <a:t>, </a:t>
            </a:r>
            <a:r>
              <a:rPr lang="pt-BR" sz="2400" dirty="0" smtClean="0"/>
              <a:t>antigamente caros, o reparo físico na maioria das vezes não compensa, ficando restrito </a:t>
            </a:r>
            <a:r>
              <a:rPr lang="pt-BR" sz="2400" dirty="0" smtClean="0"/>
              <a:t>a troca de memórias e disco rígido.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Muitas configurações já são automáticas ou por sistema operacional.</a:t>
            </a:r>
          </a:p>
          <a:p>
            <a:endParaRPr lang="pt-BR" sz="2400" dirty="0" smtClean="0"/>
          </a:p>
          <a:p>
            <a:r>
              <a:rPr lang="pt-BR" sz="2400" dirty="0" smtClean="0"/>
              <a:t>Quase </a:t>
            </a:r>
            <a:r>
              <a:rPr lang="pt-BR" sz="2400" dirty="0" smtClean="0"/>
              <a:t>todos os usuários de computadores mais jovens já conhecem o básico para a manutenção de seus próprios equipamentos.</a:t>
            </a:r>
          </a:p>
          <a:p>
            <a:endParaRPr lang="pt-BR" sz="2400" dirty="0" smtClean="0"/>
          </a:p>
          <a:p>
            <a:pPr marL="109728" indent="0">
              <a:buNone/>
            </a:pPr>
            <a:endParaRPr lang="pt-BR" sz="1800" dirty="0" smtClean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Hoje</a:t>
            </a:r>
          </a:p>
        </p:txBody>
      </p:sp>
    </p:spTree>
    <p:extLst>
      <p:ext uri="{BB962C8B-B14F-4D97-AF65-F5344CB8AC3E}">
        <p14:creationId xmlns:p14="http://schemas.microsoft.com/office/powerpoint/2010/main" val="32308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Hoje, </a:t>
            </a:r>
            <a:r>
              <a:rPr lang="pt-BR" sz="2800" dirty="0"/>
              <a:t>ser especialista em hardware </a:t>
            </a:r>
            <a:r>
              <a:rPr lang="pt-BR" sz="2800" dirty="0" smtClean="0"/>
              <a:t>não é só poder “montar máquinas”. É poder distinguir a evolução da tecnologia para poder avaliar um investimento em infraestrutura.</a:t>
            </a:r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Este conhecimento é um complemento </a:t>
            </a:r>
            <a:r>
              <a:rPr lang="pt-BR" sz="2800" dirty="0"/>
              <a:t>juntamente com o conhecimento de redes e infraestrutura, formando um único </a:t>
            </a:r>
            <a:r>
              <a:rPr lang="pt-BR" sz="2800" dirty="0" smtClean="0"/>
              <a:t>profissional: </a:t>
            </a:r>
            <a:r>
              <a:rPr lang="pt-BR" sz="2800" dirty="0"/>
              <a:t>o </a:t>
            </a:r>
            <a:r>
              <a:rPr lang="pt-BR" sz="2800" b="1" dirty="0"/>
              <a:t>analista de infraestrutura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Hoje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54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Laércio Vasconcelos: </a:t>
            </a:r>
            <a:r>
              <a:rPr lang="pt-BR" b="1" dirty="0" smtClean="0"/>
              <a:t>Hardware Total</a:t>
            </a:r>
            <a:r>
              <a:rPr lang="pt-BR" dirty="0" smtClean="0"/>
              <a:t> e </a:t>
            </a:r>
            <a:r>
              <a:rPr lang="pt-BR" b="1" dirty="0" smtClean="0"/>
              <a:t>Hardware na Prática</a:t>
            </a:r>
            <a:r>
              <a:rPr lang="pt-BR" dirty="0" smtClean="0"/>
              <a:t>.</a:t>
            </a:r>
          </a:p>
          <a:p>
            <a:r>
              <a:rPr lang="pt-BR" dirty="0" smtClean="0"/>
              <a:t>Raul Weber: </a:t>
            </a:r>
            <a:r>
              <a:rPr lang="pt-BR" b="1" dirty="0" smtClean="0"/>
              <a:t>Arquitetura de Computadores Pessoais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Alan </a:t>
            </a:r>
            <a:r>
              <a:rPr lang="pt-BR" dirty="0" err="1" smtClean="0"/>
              <a:t>Freedman</a:t>
            </a:r>
            <a:r>
              <a:rPr lang="pt-BR" dirty="0" smtClean="0"/>
              <a:t>: </a:t>
            </a:r>
            <a:r>
              <a:rPr lang="pt-BR" b="1" dirty="0" smtClean="0"/>
              <a:t>Dicionário de Informática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sugerida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3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da arquitetura de computadores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pouco de história e desenvolvimento do componente </a:t>
            </a:r>
            <a:r>
              <a:rPr lang="pt-BR" i="1" dirty="0" smtClean="0"/>
              <a:t>hardware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7895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pic>
        <p:nvPicPr>
          <p:cNvPr id="7" name="Imagem 3" descr="http://e.cdn-hardware.com.br/static/20111129/evolucao.jpg.500x204.auto.jpg?CmsZoomEn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0" y="2022959"/>
            <a:ext cx="8437061" cy="344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199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2028</TotalTime>
  <Words>3972</Words>
  <Application>Microsoft Office PowerPoint</Application>
  <PresentationFormat>Apresentação na tela (4:3)</PresentationFormat>
  <Paragraphs>283</Paragraphs>
  <Slides>62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Concurso</vt:lpstr>
      <vt:lpstr>Arquitetura de Hardware  aula 1</vt:lpstr>
      <vt:lpstr>Quem somos nós?</vt:lpstr>
      <vt:lpstr>Apresentação da disciplina</vt:lpstr>
      <vt:lpstr>Objetivos da disciplina</vt:lpstr>
      <vt:lpstr>Calendário das aulas</vt:lpstr>
      <vt:lpstr>Avaliação</vt:lpstr>
      <vt:lpstr>Bibliografia sugerida</vt:lpstr>
      <vt:lpstr>Evolução da arquitetura de computadores</vt:lpstr>
      <vt:lpstr>Introdução</vt:lpstr>
      <vt:lpstr>Introdução</vt:lpstr>
      <vt:lpstr>Introdução</vt:lpstr>
      <vt:lpstr>Anos 80</vt:lpstr>
      <vt:lpstr>Anos 80</vt:lpstr>
      <vt:lpstr>Anos 80</vt:lpstr>
      <vt:lpstr>Anos 80</vt:lpstr>
      <vt:lpstr>Anos 80</vt:lpstr>
      <vt:lpstr>Anos 80</vt:lpstr>
      <vt:lpstr>Anos 80</vt:lpstr>
      <vt:lpstr>Anos 80</vt:lpstr>
      <vt:lpstr>Anos 80</vt:lpstr>
      <vt:lpstr>Anos 80</vt:lpstr>
      <vt:lpstr>Placa-mãe IBM-PC</vt:lpstr>
      <vt:lpstr>Anos 80</vt:lpstr>
      <vt:lpstr>Anos 80</vt:lpstr>
      <vt:lpstr>Anos 80</vt:lpstr>
      <vt:lpstr>Anos 80</vt:lpstr>
      <vt:lpstr>Anos 80</vt:lpstr>
      <vt:lpstr>Origem do termo “boot”</vt:lpstr>
      <vt:lpstr>Anos 90</vt:lpstr>
      <vt:lpstr>Anos 90</vt:lpstr>
      <vt:lpstr>Anos 90</vt:lpstr>
      <vt:lpstr>Anos 90</vt:lpstr>
      <vt:lpstr>Anos 90</vt:lpstr>
      <vt:lpstr>Anos 90</vt:lpstr>
      <vt:lpstr>Placa Super IDE</vt:lpstr>
      <vt:lpstr>Anos 90</vt:lpstr>
      <vt:lpstr>Placa-mãe PC-AT</vt:lpstr>
      <vt:lpstr>Anos 90</vt:lpstr>
      <vt:lpstr>Anos 90</vt:lpstr>
      <vt:lpstr>Anos 90</vt:lpstr>
      <vt:lpstr>Placa-mãe i386</vt:lpstr>
      <vt:lpstr>Anos 90</vt:lpstr>
      <vt:lpstr>Anos 90</vt:lpstr>
      <vt:lpstr>Anos 90</vt:lpstr>
      <vt:lpstr>Anos 90</vt:lpstr>
      <vt:lpstr>Anos 90</vt:lpstr>
      <vt:lpstr>Anos 90</vt:lpstr>
      <vt:lpstr>Anos 90</vt:lpstr>
      <vt:lpstr>Anos 90</vt:lpstr>
      <vt:lpstr>Anos 90</vt:lpstr>
      <vt:lpstr>Anos 90</vt:lpstr>
      <vt:lpstr>Anos 2000</vt:lpstr>
      <vt:lpstr>Anos 2000</vt:lpstr>
      <vt:lpstr>Anos 2000</vt:lpstr>
      <vt:lpstr>Anos 2000</vt:lpstr>
      <vt:lpstr>Anos 2000</vt:lpstr>
      <vt:lpstr>Anos 2000</vt:lpstr>
      <vt:lpstr>Anos 2000</vt:lpstr>
      <vt:lpstr>Hoje</vt:lpstr>
      <vt:lpstr>Hoje</vt:lpstr>
      <vt:lpstr>Hoje</vt:lpstr>
      <vt:lpstr>Hoje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Informática</dc:title>
  <dc:creator>Marco Andrei K.</dc:creator>
  <cp:lastModifiedBy>marcoandrei</cp:lastModifiedBy>
  <cp:revision>66</cp:revision>
  <dcterms:created xsi:type="dcterms:W3CDTF">2014-03-25T17:47:31Z</dcterms:created>
  <dcterms:modified xsi:type="dcterms:W3CDTF">2014-05-15T11:50:33Z</dcterms:modified>
</cp:coreProperties>
</file>