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79"/>
  </p:notesMasterIdLst>
  <p:sldIdLst>
    <p:sldId id="300" r:id="rId2"/>
    <p:sldId id="302" r:id="rId3"/>
    <p:sldId id="301" r:id="rId4"/>
    <p:sldId id="303" r:id="rId5"/>
    <p:sldId id="334" r:id="rId6"/>
    <p:sldId id="307" r:id="rId7"/>
    <p:sldId id="313" r:id="rId8"/>
    <p:sldId id="314" r:id="rId9"/>
    <p:sldId id="305" r:id="rId10"/>
    <p:sldId id="309" r:id="rId11"/>
    <p:sldId id="310" r:id="rId12"/>
    <p:sldId id="311" r:id="rId13"/>
    <p:sldId id="312" r:id="rId14"/>
    <p:sldId id="342" r:id="rId15"/>
    <p:sldId id="316" r:id="rId16"/>
    <p:sldId id="343" r:id="rId17"/>
    <p:sldId id="344" r:id="rId18"/>
    <p:sldId id="345" r:id="rId19"/>
    <p:sldId id="346" r:id="rId20"/>
    <p:sldId id="327" r:id="rId21"/>
    <p:sldId id="331" r:id="rId22"/>
    <p:sldId id="328" r:id="rId23"/>
    <p:sldId id="336" r:id="rId24"/>
    <p:sldId id="359" r:id="rId25"/>
    <p:sldId id="337" r:id="rId26"/>
    <p:sldId id="330" r:id="rId27"/>
    <p:sldId id="333" r:id="rId28"/>
    <p:sldId id="317" r:id="rId29"/>
    <p:sldId id="335" r:id="rId30"/>
    <p:sldId id="325" r:id="rId31"/>
    <p:sldId id="326" r:id="rId32"/>
    <p:sldId id="338" r:id="rId33"/>
    <p:sldId id="339" r:id="rId34"/>
    <p:sldId id="349" r:id="rId35"/>
    <p:sldId id="341" r:id="rId36"/>
    <p:sldId id="347" r:id="rId37"/>
    <p:sldId id="348" r:id="rId38"/>
    <p:sldId id="318" r:id="rId39"/>
    <p:sldId id="355" r:id="rId40"/>
    <p:sldId id="320" r:id="rId41"/>
    <p:sldId id="321" r:id="rId42"/>
    <p:sldId id="350" r:id="rId43"/>
    <p:sldId id="352" r:id="rId44"/>
    <p:sldId id="353" r:id="rId45"/>
    <p:sldId id="354" r:id="rId46"/>
    <p:sldId id="356" r:id="rId47"/>
    <p:sldId id="357" r:id="rId48"/>
    <p:sldId id="358" r:id="rId49"/>
    <p:sldId id="270" r:id="rId50"/>
    <p:sldId id="272" r:id="rId51"/>
    <p:sldId id="273" r:id="rId52"/>
    <p:sldId id="351" r:id="rId53"/>
    <p:sldId id="274" r:id="rId54"/>
    <p:sldId id="275" r:id="rId55"/>
    <p:sldId id="276" r:id="rId56"/>
    <p:sldId id="277" r:id="rId57"/>
    <p:sldId id="278" r:id="rId58"/>
    <p:sldId id="280" r:id="rId59"/>
    <p:sldId id="281" r:id="rId60"/>
    <p:sldId id="285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6" r:id="rId71"/>
    <p:sldId id="297" r:id="rId72"/>
    <p:sldId id="363" r:id="rId73"/>
    <p:sldId id="298" r:id="rId74"/>
    <p:sldId id="360" r:id="rId75"/>
    <p:sldId id="361" r:id="rId76"/>
    <p:sldId id="362" r:id="rId77"/>
    <p:sldId id="364" r:id="rId7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1500FA1-03D0-44D0-BF5A-F9169CE52C18}" type="datetimeFigureOut">
              <a:rPr lang="pt-BR"/>
              <a:pPr>
                <a:defRPr/>
              </a:pPr>
              <a:t>07/07/2014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BAF71A0-FA0A-4594-8D44-323787D247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54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John_von_Neuman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t.wikipedia.org/wiki/Mem%C3%B3ria_(computador)" TargetMode="External"/><Relationship Id="rId4" Type="http://schemas.openxmlformats.org/officeDocument/2006/relationships/hyperlink" Target="https://pt.wikipedia.org/wiki/Programa_de_computador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altLang="pt-BR" smtClean="0"/>
              <a:t>A </a:t>
            </a:r>
            <a:r>
              <a:rPr lang="pt-BR" altLang="pt-BR" b="1" smtClean="0"/>
              <a:t>Arquitetura de von Neumann</a:t>
            </a:r>
            <a:r>
              <a:rPr lang="pt-BR" altLang="pt-BR" smtClean="0"/>
              <a:t> - de </a:t>
            </a:r>
            <a:r>
              <a:rPr lang="pt-BR" altLang="pt-BR" smtClean="0">
                <a:hlinkClick r:id="rId3" tooltip="John von Neumann"/>
              </a:rPr>
              <a:t>John von Neumann</a:t>
            </a:r>
            <a:r>
              <a:rPr lang="pt-BR" altLang="pt-BR" smtClean="0"/>
              <a:t> (pronunciado Nóiman) - é uma arquitetura de computador que se caracteriza pela possibilidade de uma máquina digital armazenar seus </a:t>
            </a:r>
            <a:r>
              <a:rPr lang="pt-BR" altLang="pt-BR" smtClean="0">
                <a:hlinkClick r:id="rId4" tooltip="Programa de computador"/>
              </a:rPr>
              <a:t>programas</a:t>
            </a:r>
            <a:r>
              <a:rPr lang="pt-BR" altLang="pt-BR" smtClean="0"/>
              <a:t> no mesmo espaço de </a:t>
            </a:r>
            <a:r>
              <a:rPr lang="pt-BR" altLang="pt-BR" smtClean="0">
                <a:hlinkClick r:id="rId5" tooltip="Memória (computador)"/>
              </a:rPr>
              <a:t>memória</a:t>
            </a:r>
            <a:r>
              <a:rPr lang="pt-BR" altLang="pt-BR" smtClean="0"/>
              <a:t> que os dados, podendo assim manipular tais programas. </a:t>
            </a:r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F44F13-2D89-4E18-B6EB-1286C0719580}" type="slidenum">
              <a:rPr lang="pt-BR" altLang="pt-BR"/>
              <a:pPr eaLnBrk="1" hangingPunct="1"/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F7A82B-E282-4796-820A-D72ADC2EFA18}" type="slidenum">
              <a:rPr lang="en-US" altLang="pt-BR" smtClean="0"/>
              <a:pPr eaLnBrk="1" hangingPunct="1"/>
              <a:t>8</a:t>
            </a:fld>
            <a:endParaRPr lang="en-US" altLang="pt-B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F7A82B-E282-4796-820A-D72ADC2EFA18}" type="slidenum">
              <a:rPr lang="en-US" altLang="pt-BR" smtClean="0"/>
              <a:pPr eaLnBrk="1" hangingPunct="1"/>
              <a:t>29</a:t>
            </a:fld>
            <a:endParaRPr lang="en-US" altLang="pt-B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EDED9E-B8C4-604D-AFE3-576A79CD9AEA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38A725-64E1-134F-859F-0834D99B42C0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00EFCC-D243-E04B-9A49-6EE3D21086CF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B52141-AE1D-4443-AED6-C08BBB02E5A0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F7A82B-E282-4796-820A-D72ADC2EFA18}" type="slidenum">
              <a:rPr lang="en-US" altLang="pt-BR" smtClean="0"/>
              <a:pPr eaLnBrk="1" hangingPunct="1"/>
              <a:t>42</a:t>
            </a:fld>
            <a:endParaRPr lang="en-US" altLang="pt-B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upo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orma livre 19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32488"/>
            <a:ext cx="27305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12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4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D4C5D7F-CB28-41FC-ADDB-8F761F69CA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0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8ED18-4BDA-447A-87FE-46D79C63EE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3EEF5-BDDB-424C-BBC3-CA2A4892B9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3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65BC-0C99-4D19-9F84-D0F12034FB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4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Divis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7568C1-55A4-4E0B-A4B7-4C64D6B666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8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325637-1172-4855-9AD8-62327E515B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33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6308725"/>
            <a:ext cx="12271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748256-BD97-43A3-BF69-047C8EF51F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3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D8C53D-5F9B-443E-B565-95072AB5F5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98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AAB7-2297-4C90-A545-0B583440A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6308725"/>
            <a:ext cx="12271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C4CE5A-7D95-489C-94DA-E324699573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06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rma livre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Triângulo retângulo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Divis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1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08725"/>
            <a:ext cx="15478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4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F9A038D-AF6F-4444-8DCC-BD6676F283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8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orma livre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15D63C9-0CA2-43ED-B357-FE8D75FFA5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7" name="Imagem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45238"/>
            <a:ext cx="15478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4" r:id="rId2"/>
    <p:sldLayoutId id="2147483859" r:id="rId3"/>
    <p:sldLayoutId id="2147483860" r:id="rId4"/>
    <p:sldLayoutId id="2147483861" r:id="rId5"/>
    <p:sldLayoutId id="2147483862" r:id="rId6"/>
    <p:sldLayoutId id="2147483855" r:id="rId7"/>
    <p:sldLayoutId id="2147483863" r:id="rId8"/>
    <p:sldLayoutId id="2147483864" r:id="rId9"/>
    <p:sldLayoutId id="2147483856" r:id="rId10"/>
    <p:sldLayoutId id="214748385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Arquitetura de Hardware</a:t>
            </a:r>
            <a:br>
              <a:rPr lang="pt-BR" dirty="0" smtClean="0"/>
            </a:br>
            <a:r>
              <a:rPr lang="pt-BR" dirty="0" smtClean="0"/>
              <a:t>aula 2</a:t>
            </a:r>
            <a:endParaRPr lang="pt-BR" dirty="0"/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pt-BR" altLang="pt-BR" dirty="0" smtClean="0"/>
              <a:t>Prof. Marco Andrei </a:t>
            </a:r>
            <a:r>
              <a:rPr lang="pt-BR" altLang="pt-BR" dirty="0" err="1" smtClean="0"/>
              <a:t>Kichalowsky</a:t>
            </a:r>
            <a:endParaRPr lang="pt-BR" altLang="pt-BR" dirty="0" smtClean="0"/>
          </a:p>
          <a:p>
            <a:pPr marR="0"/>
            <a:r>
              <a:rPr lang="pt-BR" altLang="pt-BR" dirty="0" smtClean="0"/>
              <a:t>professor@marcoandrei.com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CPU é composta de TRÊS partes principais:</a:t>
            </a:r>
          </a:p>
          <a:p>
            <a:endParaRPr lang="pt-BR" dirty="0"/>
          </a:p>
          <a:p>
            <a:pPr marL="623887" indent="-514350">
              <a:buClrTx/>
              <a:buSzPct val="100000"/>
              <a:buFont typeface="+mj-lt"/>
              <a:buAutoNum type="arabicPeriod"/>
            </a:pPr>
            <a:r>
              <a:rPr lang="pt-BR" dirty="0"/>
              <a:t>Unidade aritmética e lógica</a:t>
            </a:r>
          </a:p>
          <a:p>
            <a:pPr marL="623887" indent="-514350">
              <a:buClrTx/>
              <a:buSzPct val="100000"/>
              <a:buFont typeface="+mj-lt"/>
              <a:buAutoNum type="arabicPeriod"/>
            </a:pPr>
            <a:endParaRPr lang="pt-BR" dirty="0" smtClean="0"/>
          </a:p>
          <a:p>
            <a:pPr marL="623887" indent="-514350">
              <a:buClrTx/>
              <a:buSzPct val="100000"/>
              <a:buFont typeface="+mj-lt"/>
              <a:buAutoNum type="arabicPeriod"/>
            </a:pPr>
            <a:r>
              <a:rPr lang="pt-BR" dirty="0" smtClean="0"/>
              <a:t>Unidade de controle</a:t>
            </a:r>
          </a:p>
          <a:p>
            <a:pPr marL="623887" indent="-514350">
              <a:buClrTx/>
              <a:buSzPct val="100000"/>
              <a:buFont typeface="+mj-lt"/>
              <a:buAutoNum type="arabicPeriod"/>
            </a:pPr>
            <a:endParaRPr lang="pt-BR" dirty="0" smtClean="0"/>
          </a:p>
          <a:p>
            <a:pPr marL="623887" indent="-514350">
              <a:buClrTx/>
              <a:buSzPct val="100000"/>
              <a:buFont typeface="+mj-lt"/>
              <a:buAutoNum type="arabicPeriod"/>
            </a:pPr>
            <a:r>
              <a:rPr lang="pt-BR" dirty="0" smtClean="0"/>
              <a:t>Memória interna (registradores)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4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Unidade </a:t>
            </a:r>
            <a:r>
              <a:rPr lang="pt-BR" b="1" dirty="0"/>
              <a:t>de aritmética e lógica (ULA</a:t>
            </a:r>
            <a:r>
              <a:rPr lang="pt-BR" b="1" dirty="0" smtClean="0"/>
              <a:t>)</a:t>
            </a:r>
          </a:p>
          <a:p>
            <a:endParaRPr lang="pt-BR" dirty="0"/>
          </a:p>
          <a:p>
            <a:pPr lvl="1"/>
            <a:r>
              <a:rPr lang="pt-BR" dirty="0" smtClean="0"/>
              <a:t>Componente central </a:t>
            </a:r>
            <a:r>
              <a:rPr lang="pt-BR" dirty="0"/>
              <a:t>do processador, que realmente executa as operações </a:t>
            </a:r>
            <a:r>
              <a:rPr lang="pt-BR" dirty="0" smtClean="0"/>
              <a:t>entre os dados. </a:t>
            </a:r>
          </a:p>
          <a:p>
            <a:pPr lvl="1"/>
            <a:r>
              <a:rPr lang="pt-BR" dirty="0"/>
              <a:t>Realiza operações aritméticas (cálculos) e lógicas (decisões), comandada por instruções armazenadas na memória.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29708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84166"/>
          </a:xfrm>
        </p:spPr>
        <p:txBody>
          <a:bodyPr>
            <a:normAutofit/>
          </a:bodyPr>
          <a:lstStyle/>
          <a:p>
            <a:r>
              <a:rPr lang="pt-BR" b="1" dirty="0"/>
              <a:t>U</a:t>
            </a:r>
            <a:r>
              <a:rPr lang="pt-BR" b="1" dirty="0" smtClean="0"/>
              <a:t>nidade </a:t>
            </a:r>
            <a:r>
              <a:rPr lang="pt-BR" b="1" dirty="0"/>
              <a:t>de controle (UC</a:t>
            </a:r>
            <a:r>
              <a:rPr lang="pt-BR" b="1" dirty="0" smtClean="0"/>
              <a:t>)</a:t>
            </a:r>
          </a:p>
          <a:p>
            <a:pPr marL="708025" lvl="1" indent="-342900"/>
            <a:endParaRPr lang="pt-BR" dirty="0" smtClean="0"/>
          </a:p>
          <a:p>
            <a:pPr marL="708025" lvl="1" indent="-342900"/>
            <a:r>
              <a:rPr lang="pt-BR" dirty="0" smtClean="0"/>
              <a:t>Componente </a:t>
            </a:r>
            <a:r>
              <a:rPr lang="pt-BR" dirty="0"/>
              <a:t>que armazena a posição de memória que contém a instrução que o computador está executando </a:t>
            </a:r>
            <a:r>
              <a:rPr lang="pt-BR" dirty="0" smtClean="0"/>
              <a:t>no momento</a:t>
            </a:r>
            <a:r>
              <a:rPr lang="pt-BR" dirty="0"/>
              <a:t>. </a:t>
            </a:r>
          </a:p>
          <a:p>
            <a:pPr marL="708025" lvl="1" indent="-342900"/>
            <a:r>
              <a:rPr lang="pt-BR" dirty="0" smtClean="0"/>
              <a:t>Ele </a:t>
            </a:r>
            <a:r>
              <a:rPr lang="pt-BR" dirty="0"/>
              <a:t>informa à ULA qual operação a </a:t>
            </a:r>
            <a:r>
              <a:rPr lang="pt-BR" dirty="0" smtClean="0"/>
              <a:t>executar e busca</a:t>
            </a:r>
            <a:r>
              <a:rPr lang="pt-BR" dirty="0"/>
              <a:t> (da memória)</a:t>
            </a:r>
            <a:r>
              <a:rPr lang="pt-BR" dirty="0" smtClean="0"/>
              <a:t> os dados necessários para </a:t>
            </a:r>
            <a:r>
              <a:rPr lang="pt-BR" dirty="0"/>
              <a:t>executá-la. </a:t>
            </a:r>
          </a:p>
          <a:p>
            <a:pPr marL="708025" lvl="1" indent="-342900"/>
            <a:r>
              <a:rPr lang="pt-BR" dirty="0" smtClean="0"/>
              <a:t>Depois</a:t>
            </a:r>
            <a:r>
              <a:rPr lang="pt-BR" dirty="0"/>
              <a:t>, transfere o resultado de volta para o local apropriado da memória. </a:t>
            </a:r>
            <a:endParaRPr lang="pt-BR" dirty="0" smtClean="0"/>
          </a:p>
          <a:p>
            <a:pPr marL="708025" lvl="1" indent="-342900"/>
            <a:r>
              <a:rPr lang="pt-BR" dirty="0" smtClean="0"/>
              <a:t>A </a:t>
            </a:r>
            <a:r>
              <a:rPr lang="pt-BR" dirty="0"/>
              <a:t>seguir, a unidade de controle vai para a próxima </a:t>
            </a:r>
            <a:r>
              <a:rPr lang="pt-BR" dirty="0" smtClean="0"/>
              <a:t>instrução.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34664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Memória interna</a:t>
            </a:r>
          </a:p>
          <a:p>
            <a:endParaRPr lang="pt-BR" dirty="0"/>
          </a:p>
          <a:p>
            <a:pPr lvl="1"/>
            <a:r>
              <a:rPr lang="pt-BR" dirty="0" smtClean="0"/>
              <a:t>Composta de </a:t>
            </a:r>
            <a:r>
              <a:rPr lang="pt-BR" b="1" dirty="0" smtClean="0"/>
              <a:t>registradores</a:t>
            </a:r>
            <a:r>
              <a:rPr lang="pt-BR" dirty="0" smtClean="0"/>
              <a:t>, que são componentes que podem armazenar determinada quantidade de dados, informações ou instruções para uso temporário do processador.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Não confundir com a memória principal do computador.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6484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Registradores</a:t>
            </a:r>
          </a:p>
          <a:p>
            <a:endParaRPr lang="pt-BR" b="1" dirty="0" smtClean="0"/>
          </a:p>
          <a:p>
            <a:pPr lvl="1"/>
            <a:r>
              <a:rPr lang="pt-BR" dirty="0" smtClean="0"/>
              <a:t>Acumulador </a:t>
            </a:r>
            <a:r>
              <a:rPr lang="pt-BR" dirty="0"/>
              <a:t>(ACC</a:t>
            </a:r>
            <a:r>
              <a:rPr lang="pt-BR" dirty="0" smtClean="0"/>
              <a:t>): armazena resultados </a:t>
            </a:r>
            <a:r>
              <a:rPr lang="pt-BR" dirty="0"/>
              <a:t>das operações aritméticas e lógicas;</a:t>
            </a:r>
          </a:p>
          <a:p>
            <a:pPr lvl="1"/>
            <a:r>
              <a:rPr lang="pt-BR" dirty="0" smtClean="0"/>
              <a:t>Registrador </a:t>
            </a:r>
            <a:r>
              <a:rPr lang="pt-BR" dirty="0"/>
              <a:t>de </a:t>
            </a:r>
            <a:r>
              <a:rPr lang="pt-BR" dirty="0" smtClean="0"/>
              <a:t>status: armazena </a:t>
            </a:r>
            <a:r>
              <a:rPr lang="pt-BR" dirty="0"/>
              <a:t>indicadores sobre o estado do sistema </a:t>
            </a:r>
            <a:r>
              <a:rPr lang="pt-BR" dirty="0" smtClean="0"/>
              <a:t>(“vai um”, estouro da pilha);</a:t>
            </a:r>
            <a:endParaRPr lang="pt-BR" dirty="0"/>
          </a:p>
          <a:p>
            <a:pPr lvl="1"/>
            <a:r>
              <a:rPr lang="pt-BR" dirty="0" smtClean="0"/>
              <a:t>Registrador de </a:t>
            </a:r>
            <a:r>
              <a:rPr lang="pt-BR" dirty="0"/>
              <a:t>instrução (RI</a:t>
            </a:r>
            <a:r>
              <a:rPr lang="pt-BR" dirty="0" smtClean="0"/>
              <a:t>): instrução em </a:t>
            </a:r>
            <a:r>
              <a:rPr lang="pt-BR" dirty="0"/>
              <a:t>curso;</a:t>
            </a:r>
          </a:p>
          <a:p>
            <a:pPr lvl="1"/>
            <a:r>
              <a:rPr lang="pt-BR" dirty="0" smtClean="0"/>
              <a:t>Contador </a:t>
            </a:r>
            <a:r>
              <a:rPr lang="pt-BR" dirty="0"/>
              <a:t>de programa (CO ou </a:t>
            </a:r>
            <a:r>
              <a:rPr lang="pt-BR" dirty="0" smtClean="0"/>
              <a:t>PC, </a:t>
            </a:r>
            <a:r>
              <a:rPr lang="pt-BR" i="1" dirty="0" err="1" smtClean="0"/>
              <a:t>Program</a:t>
            </a:r>
            <a:r>
              <a:rPr lang="pt-BR" i="1" dirty="0" smtClean="0"/>
              <a:t> </a:t>
            </a:r>
            <a:r>
              <a:rPr lang="pt-BR" i="1" dirty="0" err="1"/>
              <a:t>Counter</a:t>
            </a:r>
            <a:r>
              <a:rPr lang="pt-BR" dirty="0" smtClean="0"/>
              <a:t>): contém o </a:t>
            </a:r>
            <a:r>
              <a:rPr lang="pt-BR" dirty="0"/>
              <a:t>endereço da próxima instrução a ser processada;</a:t>
            </a:r>
          </a:p>
          <a:p>
            <a:pPr lvl="1"/>
            <a:r>
              <a:rPr lang="pt-BR" dirty="0"/>
              <a:t>R</a:t>
            </a:r>
            <a:r>
              <a:rPr lang="pt-BR" dirty="0" smtClean="0"/>
              <a:t>egistro reserva (</a:t>
            </a:r>
            <a:r>
              <a:rPr lang="pt-BR" i="1" dirty="0" smtClean="0"/>
              <a:t>buffer</a:t>
            </a:r>
            <a:r>
              <a:rPr lang="pt-BR" dirty="0" smtClean="0"/>
              <a:t>): armazena temporariamente </a:t>
            </a:r>
            <a:r>
              <a:rPr lang="pt-BR" dirty="0"/>
              <a:t>um dado vindo da memória.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2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Relógio</a:t>
            </a:r>
            <a:r>
              <a:rPr lang="en-US" b="1" dirty="0" smtClean="0"/>
              <a:t> (clock)</a:t>
            </a:r>
          </a:p>
          <a:p>
            <a:endParaRPr lang="en-US" dirty="0"/>
          </a:p>
          <a:p>
            <a:pPr lvl="1"/>
            <a:r>
              <a:rPr lang="pt-BR" dirty="0" smtClean="0"/>
              <a:t>É o </a:t>
            </a:r>
            <a:r>
              <a:rPr lang="pt-BR" dirty="0" smtClean="0"/>
              <a:t>“marca-passo” do processador, determina o padrão de tempo ou ritmo que o processador deve executar suas instruções</a:t>
            </a:r>
            <a:r>
              <a:rPr lang="pt-BR" dirty="0" smtClean="0"/>
              <a:t>.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Ele gera </a:t>
            </a:r>
            <a:r>
              <a:rPr lang="pt-BR" dirty="0" smtClean="0"/>
              <a:t>pulsos a intervalos </a:t>
            </a:r>
            <a:r>
              <a:rPr lang="pt-BR" dirty="0" smtClean="0"/>
              <a:t>regulares. A </a:t>
            </a:r>
            <a:r>
              <a:rPr lang="pt-BR" dirty="0" smtClean="0"/>
              <a:t>cada pulso uma ou mais instruções internas são realizadas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Sua velocidade é medida em Hz (hertz), ciclos por segundo (1 GHz = 1 bilhão de ciclos por segundo)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5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Memória cache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Tipo de memória muito rápida que é utilizada para diminuir </a:t>
            </a:r>
            <a:r>
              <a:rPr lang="pt-BR" dirty="0"/>
              <a:t>o tempo de espera das informações armazenadas na </a:t>
            </a:r>
            <a:r>
              <a:rPr lang="pt-BR" dirty="0" smtClean="0"/>
              <a:t>memória principal.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Armazena temporariamente os </a:t>
            </a:r>
            <a:r>
              <a:rPr lang="pt-BR" dirty="0"/>
              <a:t>dados </a:t>
            </a:r>
            <a:r>
              <a:rPr lang="pt-BR" dirty="0" smtClean="0"/>
              <a:t>que serão processados pela CPU.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Muito mais cara que a memória principal.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3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Níveis de memória cache</a:t>
            </a:r>
          </a:p>
          <a:p>
            <a:endParaRPr lang="pt-BR" dirty="0"/>
          </a:p>
          <a:p>
            <a:pPr lvl="1"/>
            <a:r>
              <a:rPr lang="pt-BR" dirty="0"/>
              <a:t>O </a:t>
            </a:r>
            <a:r>
              <a:rPr lang="pt-BR" b="1" dirty="0"/>
              <a:t>cache de primeiro nível </a:t>
            </a:r>
            <a:r>
              <a:rPr lang="pt-BR" dirty="0"/>
              <a:t>(chamado </a:t>
            </a:r>
            <a:r>
              <a:rPr lang="pt-BR" dirty="0" err="1" smtClean="0"/>
              <a:t>Level</a:t>
            </a:r>
            <a:r>
              <a:rPr lang="pt-BR" dirty="0" smtClean="0"/>
              <a:t> 1 </a:t>
            </a:r>
            <a:r>
              <a:rPr lang="pt-BR" dirty="0"/>
              <a:t>Cache, </a:t>
            </a:r>
            <a:r>
              <a:rPr lang="pt-BR" dirty="0" smtClean="0"/>
              <a:t>ou L1 </a:t>
            </a:r>
            <a:r>
              <a:rPr lang="pt-BR" dirty="0"/>
              <a:t>Cache) é integrado diretamente no processador. Ele se subdivide em duas partes:</a:t>
            </a:r>
          </a:p>
          <a:p>
            <a:pPr lvl="2"/>
            <a:r>
              <a:rPr lang="pt-BR" dirty="0" smtClean="0"/>
              <a:t>cache </a:t>
            </a:r>
            <a:r>
              <a:rPr lang="pt-BR" dirty="0"/>
              <a:t>de instruções, que contém instruções vindas da </a:t>
            </a:r>
            <a:r>
              <a:rPr lang="pt-BR" dirty="0" smtClean="0"/>
              <a:t>memória principal já decodificadas.</a:t>
            </a:r>
            <a:endParaRPr lang="pt-BR" dirty="0"/>
          </a:p>
          <a:p>
            <a:pPr lvl="2"/>
            <a:r>
              <a:rPr lang="pt-BR" dirty="0" smtClean="0"/>
              <a:t>cache </a:t>
            </a:r>
            <a:r>
              <a:rPr lang="pt-BR" dirty="0"/>
              <a:t>de dados, que contém os dados vindos da memória </a:t>
            </a:r>
            <a:r>
              <a:rPr lang="pt-BR" dirty="0" smtClean="0"/>
              <a:t>principal e </a:t>
            </a:r>
            <a:r>
              <a:rPr lang="pt-BR" dirty="0"/>
              <a:t>os dados recentemente utilizados durante as operações do processador.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2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Níveis de memória cache</a:t>
            </a:r>
          </a:p>
          <a:p>
            <a:endParaRPr lang="pt-BR" dirty="0"/>
          </a:p>
          <a:p>
            <a:pPr lvl="1"/>
            <a:r>
              <a:rPr lang="pt-BR" dirty="0"/>
              <a:t>O </a:t>
            </a:r>
            <a:r>
              <a:rPr lang="pt-BR" b="1" dirty="0"/>
              <a:t>cache de segundo nível </a:t>
            </a:r>
            <a:r>
              <a:rPr lang="pt-BR" dirty="0"/>
              <a:t>(chamado L2 </a:t>
            </a:r>
            <a:r>
              <a:rPr lang="pt-BR" dirty="0" smtClean="0"/>
              <a:t>Cache ou </a:t>
            </a:r>
            <a:r>
              <a:rPr lang="pt-BR" i="1" dirty="0" err="1" smtClean="0"/>
              <a:t>Level</a:t>
            </a:r>
            <a:r>
              <a:rPr lang="pt-BR" i="1" dirty="0" smtClean="0"/>
              <a:t> 2</a:t>
            </a:r>
            <a:r>
              <a:rPr lang="pt-BR" dirty="0" smtClean="0"/>
              <a:t>) </a:t>
            </a:r>
            <a:r>
              <a:rPr lang="pt-BR" dirty="0"/>
              <a:t>está localizado </a:t>
            </a:r>
            <a:r>
              <a:rPr lang="pt-BR" dirty="0" smtClean="0"/>
              <a:t>junto ao </a:t>
            </a:r>
            <a:r>
              <a:rPr lang="pt-BR" dirty="0"/>
              <a:t>processador (no chip). O cache de segundo nível se interpõe entre o processador, com o seu cache interno e a memória </a:t>
            </a:r>
            <a:r>
              <a:rPr lang="pt-BR" dirty="0" smtClean="0"/>
              <a:t>principal.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b="1" dirty="0"/>
              <a:t>cache de terceiro nível </a:t>
            </a:r>
            <a:r>
              <a:rPr lang="pt-BR" dirty="0"/>
              <a:t>(chamado L3 Cache, </a:t>
            </a:r>
            <a:r>
              <a:rPr lang="pt-BR" dirty="0" smtClean="0"/>
              <a:t>ou </a:t>
            </a:r>
            <a:r>
              <a:rPr lang="pt-BR" i="1" dirty="0" err="1" smtClean="0"/>
              <a:t>Level</a:t>
            </a:r>
            <a:r>
              <a:rPr lang="pt-BR" i="1" dirty="0" smtClean="0"/>
              <a:t> 3</a:t>
            </a:r>
            <a:r>
              <a:rPr lang="pt-BR" dirty="0" smtClean="0"/>
              <a:t>) </a:t>
            </a:r>
            <a:r>
              <a:rPr lang="pt-BR" dirty="0"/>
              <a:t>se situa no nível da </a:t>
            </a:r>
            <a:r>
              <a:rPr lang="pt-BR" dirty="0" err="1" smtClean="0"/>
              <a:t>placa-mãe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2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tatic.commentcamarche.net/pt.kioskea.net/pictures/VAIZzrlR-unidade-de-contr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181100"/>
            <a:ext cx="62293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Arquitetura</a:t>
            </a:r>
            <a:r>
              <a:rPr lang="en-US" dirty="0" smtClean="0"/>
              <a:t> de um </a:t>
            </a:r>
            <a:r>
              <a:rPr lang="en-US" dirty="0" err="1" smtClean="0"/>
              <a:t>computador</a:t>
            </a:r>
            <a:endParaRPr lang="en-US" dirty="0"/>
          </a:p>
        </p:txBody>
      </p:sp>
      <p:pic>
        <p:nvPicPr>
          <p:cNvPr id="12291" name="Picture 2" descr="https://upload.wikimedia.org/wikipedia/commons/b/bd/Arquitectura_von_Neuman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7213"/>
            <a:ext cx="8229600" cy="3833812"/>
          </a:xfrm>
          <a:noFill/>
        </p:spPr>
      </p:pic>
      <p:sp>
        <p:nvSpPr>
          <p:cNvPr id="3" name="Retângulo 2"/>
          <p:cNvSpPr/>
          <p:nvPr/>
        </p:nvSpPr>
        <p:spPr>
          <a:xfrm>
            <a:off x="4355976" y="3140968"/>
            <a:ext cx="4392488" cy="2592288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PROCESSADOR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5536" y="1772816"/>
            <a:ext cx="2376264" cy="396044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55976" y="1772816"/>
            <a:ext cx="4464496" cy="108012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INTERFACES, CONEXÕES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ARMAZENAMENTO</a:t>
            </a:r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1484784"/>
            <a:ext cx="8784976" cy="44644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PLACA-MÃE</a:t>
            </a:r>
            <a:endParaRPr lang="pt-BR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Antigamente, os diversos componentes da CPU eram separados. A partir da década de 1970, elas começaram a ser construídas em um único circuito integrado. Este circuito recebeu o nome de </a:t>
            </a:r>
            <a:r>
              <a:rPr lang="pt-BR" b="1" dirty="0" smtClean="0"/>
              <a:t>microprocessador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da fabricação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9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a/a4/KL_MME_U8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052736"/>
            <a:ext cx="69151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23643" y="5219908"/>
            <a:ext cx="789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n-lt"/>
              </a:rPr>
              <a:t>Intel 8008, um dos primeiros microprocessadores comerciais.</a:t>
            </a:r>
          </a:p>
        </p:txBody>
      </p:sp>
    </p:spTree>
    <p:extLst>
      <p:ext uri="{BB962C8B-B14F-4D97-AF65-F5344CB8AC3E}">
        <p14:creationId xmlns:p14="http://schemas.microsoft.com/office/powerpoint/2010/main" val="26017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a miniaturização de tecnologia a CPU e alguns componentes externos passaram a ser implementados fisicamente em um único chip, constituído </a:t>
            </a:r>
            <a:r>
              <a:rPr lang="pt-BR" dirty="0"/>
              <a:t>por milhões de </a:t>
            </a:r>
            <a:r>
              <a:rPr lang="pt-BR" dirty="0" smtClean="0"/>
              <a:t>transistores.</a:t>
            </a:r>
          </a:p>
          <a:p>
            <a:endParaRPr lang="pt-BR" dirty="0"/>
          </a:p>
          <a:p>
            <a:r>
              <a:rPr lang="pt-BR" dirty="0" smtClean="0"/>
              <a:t>Este chip é dividido em </a:t>
            </a:r>
            <a:r>
              <a:rPr lang="pt-BR" dirty="0"/>
              <a:t>vários grupos de componentes, </a:t>
            </a:r>
            <a:r>
              <a:rPr lang="pt-BR" dirty="0" smtClean="0"/>
              <a:t>ou seja, as unidades </a:t>
            </a:r>
            <a:r>
              <a:rPr lang="pt-BR" dirty="0"/>
              <a:t>de execução (onde as instruções são realmente processadas</a:t>
            </a:r>
            <a:r>
              <a:rPr lang="pt-BR" dirty="0" smtClean="0"/>
              <a:t>), unidades de cálculo, etc. 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fabricação</a:t>
            </a:r>
          </a:p>
        </p:txBody>
      </p:sp>
    </p:spTree>
    <p:extLst>
      <p:ext uri="{BB962C8B-B14F-4D97-AF65-F5344CB8AC3E}">
        <p14:creationId xmlns:p14="http://schemas.microsoft.com/office/powerpoint/2010/main" val="37941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dirty="0"/>
              <a:t>Um número maior de transistores </a:t>
            </a:r>
            <a:r>
              <a:rPr lang="pt-BR" dirty="0"/>
              <a:t>permitem que o processador processe mais instruções de cada vez enquanto </a:t>
            </a:r>
            <a:r>
              <a:rPr lang="pt-BR" dirty="0"/>
              <a:t>que a </a:t>
            </a:r>
            <a:r>
              <a:rPr lang="pt-BR" dirty="0"/>
              <a:t>frequência de operação determina quantos ciclos de processamento são executados por segundo</a:t>
            </a:r>
            <a:r>
              <a:rPr lang="pt-BR" dirty="0"/>
              <a:t>.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dirty="0"/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dirty="0"/>
              <a:t>O uso de mais transistores permite que o processador inclua mais componentes (mais núcleos, unidades de execução, cache, etc.) e execute mais processamento por ciclo, enquanto a frequência de operação determina quantos ciclos de processamento são executados por segundo. </a:t>
            </a:r>
          </a:p>
          <a:p>
            <a:pPr marL="395478" indent="-285750" algn="just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Evolução da fabricação</a:t>
            </a: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59395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708440"/>
              </p:ext>
            </p:extLst>
          </p:nvPr>
        </p:nvGraphicFramePr>
        <p:xfrm>
          <a:off x="457200" y="148113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Transistores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Clock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800" dirty="0" smtClean="0"/>
                        <a:t>486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1800" dirty="0" smtClean="0"/>
                        <a:t>1,2 milhões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133 MHz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800" dirty="0" smtClean="0"/>
                        <a:t>Pentium MMX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1800" dirty="0" smtClean="0"/>
                        <a:t>4,3 milhões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233 MHz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800" dirty="0" smtClean="0"/>
                        <a:t>Pentium 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125 milhões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sz="1800" dirty="0" smtClean="0"/>
                        <a:t>3.800 MHz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9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pt-BR" altLang="pt-BR" dirty="0"/>
              <a:t>É possível melhorar o desempenho dos processadores tanto aumentando o número de transistores quanto aumentando a frequência, mas como ambas as abordagens possuem seus limites, os fabricantes são obrigados a encontrar a melhor combinação entre as duas coisas.</a:t>
            </a:r>
          </a:p>
          <a:p>
            <a:pPr algn="just">
              <a:lnSpc>
                <a:spcPct val="80000"/>
              </a:lnSpc>
            </a:pPr>
            <a:endParaRPr lang="pt-BR" altLang="pt-BR" dirty="0"/>
          </a:p>
          <a:p>
            <a:pPr algn="just">
              <a:lnSpc>
                <a:spcPct val="80000"/>
              </a:lnSpc>
            </a:pPr>
            <a:r>
              <a:rPr lang="pt-BR" altLang="pt-BR" dirty="0"/>
              <a:t>Atualmente as altas temperaturas geradas pelo grande número de transistores, têm estacionado a velocidade de </a:t>
            </a:r>
            <a:r>
              <a:rPr lang="pt-BR" altLang="pt-BR" dirty="0" err="1"/>
              <a:t>clock</a:t>
            </a:r>
            <a:r>
              <a:rPr lang="pt-BR" altLang="pt-BR" dirty="0"/>
              <a:t> em torno dos 3 GHz. Por outro lado, tem-se aumentado os núcleos de processamento.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Evolução da fabricação</a:t>
            </a: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90979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pload.wikimedia.org/wikipedia/commons/thumb/9/93/InternalIntegratedCircuit2.JPG/640px-InternalIntegratedCircui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69" y="692696"/>
            <a:ext cx="532006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20543" y="5445224"/>
            <a:ext cx="710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F</a:t>
            </a:r>
            <a:r>
              <a:rPr lang="pt-BR" dirty="0" smtClean="0">
                <a:latin typeface="+mn-lt"/>
              </a:rPr>
              <a:t>otografia de um microprocessador para </a:t>
            </a:r>
            <a:r>
              <a:rPr lang="pt-BR" dirty="0">
                <a:latin typeface="+mn-lt"/>
              </a:rPr>
              <a:t>processamento de imagens de ressonância </a:t>
            </a:r>
            <a:r>
              <a:rPr lang="pt-BR" dirty="0" smtClean="0">
                <a:latin typeface="+mn-lt"/>
              </a:rPr>
              <a:t>magnética, aumentada 600 vezes.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1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intel.com/pressroom/kits/core2duo/pix/core2duo_tex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62" y="909000"/>
            <a:ext cx="7117677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77430" y="5548890"/>
            <a:ext cx="598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+mn-lt"/>
              </a:rPr>
              <a:t>Ilustração de um processador Intel Core 2 </a:t>
            </a:r>
            <a:r>
              <a:rPr lang="pt-BR" sz="2000" dirty="0">
                <a:latin typeface="+mn-lt"/>
              </a:rPr>
              <a:t>Duo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3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Como o processador se comunica?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/>
              <a:t>processador se </a:t>
            </a:r>
            <a:r>
              <a:rPr lang="pt-BR" dirty="0" smtClean="0"/>
              <a:t>interliga com </a:t>
            </a:r>
            <a:r>
              <a:rPr lang="pt-BR" dirty="0"/>
              <a:t>outros circuitos e placas </a:t>
            </a:r>
            <a:r>
              <a:rPr lang="pt-BR" dirty="0" smtClean="0"/>
              <a:t>do computador através de linhas de comunicação (fios condutores em paralelo) chamadas de </a:t>
            </a:r>
            <a:r>
              <a:rPr lang="pt-BR" b="1" dirty="0" smtClean="0"/>
              <a:t>barramento</a:t>
            </a:r>
            <a:r>
              <a:rPr lang="pt-BR" dirty="0" smtClean="0"/>
              <a:t>. </a:t>
            </a:r>
            <a:r>
              <a:rPr lang="pt-BR" dirty="0"/>
              <a:t>Existem três tipos: DADOS, ENDEREÇO e CONTROLE.</a:t>
            </a:r>
          </a:p>
          <a:p>
            <a:pPr marL="392113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O barramento é medido por sua largura de banda (número de linhas ou bits que podem ser transmitidos ao mesmo tempo): 8 bits, 16 bits, 32 bits, etc.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4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31CF72-A9EF-4B81-A8D2-FF348955DD90}" type="slidenum">
              <a:rPr lang="en-US" altLang="pt-BR" smtClean="0"/>
              <a:pPr eaLnBrk="1" hangingPunct="1"/>
              <a:t>29</a:t>
            </a:fld>
            <a:endParaRPr lang="en-US" alt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Onde está o processador?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8936" y="1449336"/>
            <a:ext cx="5504400" cy="5004000"/>
          </a:xfrm>
          <a:noFill/>
        </p:spPr>
      </p:pic>
      <p:sp>
        <p:nvSpPr>
          <p:cNvPr id="3" name="Retângulo 2"/>
          <p:cNvSpPr/>
          <p:nvPr/>
        </p:nvSpPr>
        <p:spPr>
          <a:xfrm>
            <a:off x="3851920" y="1916832"/>
            <a:ext cx="288032" cy="1584176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REGISTRADORES</a:t>
            </a:r>
            <a:endParaRPr lang="pt-BR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79712" y="1772816"/>
            <a:ext cx="2376264" cy="216024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54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Processadores</a:t>
            </a:r>
            <a:endParaRPr lang="en-US" dirty="0"/>
          </a:p>
        </p:txBody>
      </p:sp>
      <p:sp>
        <p:nvSpPr>
          <p:cNvPr id="10243" name="Subtitle 2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altLang="pt-BR" smtClean="0"/>
              <a:t>Como funciona o “cérebro” do computador?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9525000" y="-1127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Esfriador (cooler)</a:t>
            </a:r>
          </a:p>
          <a:p>
            <a:endParaRPr lang="pt-BR" dirty="0"/>
          </a:p>
          <a:p>
            <a:pPr lvl="1"/>
            <a:r>
              <a:rPr lang="pt-BR" dirty="0" smtClean="0"/>
              <a:t>Em vista das altas velocidades de </a:t>
            </a:r>
            <a:r>
              <a:rPr lang="pt-BR" i="1" dirty="0" err="1" smtClean="0"/>
              <a:t>clock</a:t>
            </a:r>
            <a:r>
              <a:rPr lang="pt-BR" dirty="0" smtClean="0"/>
              <a:t>, os processadores atuais têm um </a:t>
            </a:r>
            <a:r>
              <a:rPr lang="pt-BR" i="1" dirty="0" smtClean="0"/>
              <a:t>cooler</a:t>
            </a:r>
            <a:r>
              <a:rPr lang="pt-BR" dirty="0" smtClean="0"/>
              <a:t> </a:t>
            </a:r>
            <a:r>
              <a:rPr lang="pt-BR" dirty="0"/>
              <a:t>acoplado, </a:t>
            </a:r>
            <a:r>
              <a:rPr lang="pt-BR" dirty="0" smtClean="0"/>
              <a:t>uma peça </a:t>
            </a:r>
            <a:r>
              <a:rPr lang="pt-BR" dirty="0"/>
              <a:t>que lembra um ventilador. </a:t>
            </a:r>
            <a:endParaRPr lang="pt-BR" dirty="0" smtClean="0"/>
          </a:p>
          <a:p>
            <a:pPr lvl="1"/>
            <a:r>
              <a:rPr lang="pt-BR" dirty="0" smtClean="0"/>
              <a:t>Ele é responsável </a:t>
            </a:r>
            <a:r>
              <a:rPr lang="pt-BR" dirty="0"/>
              <a:t>por manter a temperatura do processador em níveis </a:t>
            </a:r>
            <a:r>
              <a:rPr lang="pt-BR" dirty="0" smtClean="0"/>
              <a:t>aceitáveis, aumentando a </a:t>
            </a:r>
            <a:r>
              <a:rPr lang="pt-BR" dirty="0"/>
              <a:t>vida útil do processador.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temperatura </a:t>
            </a:r>
            <a:r>
              <a:rPr lang="pt-BR" dirty="0" smtClean="0"/>
              <a:t>varia </a:t>
            </a:r>
            <a:r>
              <a:rPr lang="pt-BR" dirty="0"/>
              <a:t>de acordo com o </a:t>
            </a:r>
            <a:r>
              <a:rPr lang="pt-BR" dirty="0" smtClean="0"/>
              <a:t>fabricante. De um </a:t>
            </a:r>
            <a:r>
              <a:rPr lang="pt-BR" dirty="0"/>
              <a:t>modo </a:t>
            </a:r>
            <a:r>
              <a:rPr lang="pt-BR" dirty="0" smtClean="0"/>
              <a:t>geral, 25º </a:t>
            </a:r>
            <a:r>
              <a:rPr lang="pt-BR" dirty="0"/>
              <a:t>é </a:t>
            </a:r>
            <a:r>
              <a:rPr lang="pt-BR" dirty="0" smtClean="0"/>
              <a:t>considerado um bom valor para </a:t>
            </a:r>
            <a:r>
              <a:rPr lang="pt-BR" dirty="0"/>
              <a:t>qualquer </a:t>
            </a:r>
            <a:r>
              <a:rPr lang="pt-BR" dirty="0" smtClean="0"/>
              <a:t>processador. 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7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omoconfigurar.com/wp-content/uploads/2013/01/configurar-velocidade-cooler-processador-dissip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52512"/>
            <a:ext cx="47625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Quando </a:t>
            </a:r>
            <a:r>
              <a:rPr lang="pt-BR" dirty="0"/>
              <a:t>dizemos que um processador tem </a:t>
            </a:r>
            <a:r>
              <a:rPr lang="pt-BR" dirty="0" smtClean="0"/>
              <a:t>“tantos” bits</a:t>
            </a:r>
            <a:r>
              <a:rPr lang="pt-BR" dirty="0"/>
              <a:t>, queremos dizer que </a:t>
            </a:r>
            <a:r>
              <a:rPr lang="pt-BR" dirty="0" smtClean="0"/>
              <a:t>este é </a:t>
            </a:r>
            <a:r>
              <a:rPr lang="pt-BR" dirty="0" smtClean="0"/>
              <a:t>a quantidade de bits ou o</a:t>
            </a:r>
            <a:r>
              <a:rPr lang="pt-BR" dirty="0" smtClean="0"/>
              <a:t> </a:t>
            </a:r>
            <a:r>
              <a:rPr lang="pt-BR" dirty="0"/>
              <a:t>tamanho máximo de dados que o computador pode manipular de cada </a:t>
            </a:r>
            <a:r>
              <a:rPr lang="pt-BR" dirty="0" smtClean="0"/>
              <a:t>vez. </a:t>
            </a:r>
            <a:r>
              <a:rPr lang="pt-BR" dirty="0" smtClean="0"/>
              <a:t>Isso também determina a quantidade de memória máxima que o processador pode lidar.</a:t>
            </a:r>
            <a:endParaRPr lang="pt-BR" dirty="0" smtClean="0"/>
          </a:p>
          <a:p>
            <a:r>
              <a:rPr lang="pt-BR" dirty="0" smtClean="0"/>
              <a:t>Por exemplo: processadores de 32 bits podem lidar com dados de 32 bits de tamanho e podem endereçar até 2</a:t>
            </a:r>
            <a:r>
              <a:rPr lang="pt-BR" baseline="30000" dirty="0" smtClean="0"/>
              <a:t>32</a:t>
            </a:r>
            <a:r>
              <a:rPr lang="pt-BR" dirty="0" smtClean="0"/>
              <a:t> posições de memória, ou seja, 4 </a:t>
            </a:r>
            <a:r>
              <a:rPr lang="pt-BR" i="1" dirty="0" smtClean="0"/>
              <a:t>gigabytes</a:t>
            </a:r>
            <a:r>
              <a:rPr lang="pt-BR" dirty="0" smtClean="0"/>
              <a:t> (mais de 4 milhões de bytes).</a:t>
            </a:r>
          </a:p>
          <a:p>
            <a:r>
              <a:rPr lang="pt-BR" dirty="0" smtClean="0"/>
              <a:t>Um processador de 64 bits pode endereçar até 2</a:t>
            </a:r>
            <a:r>
              <a:rPr lang="pt-BR" baseline="30000" dirty="0" smtClean="0"/>
              <a:t>64</a:t>
            </a:r>
            <a:r>
              <a:rPr lang="pt-BR" dirty="0" smtClean="0"/>
              <a:t> posições de memória, ou seja, 64 </a:t>
            </a:r>
            <a:r>
              <a:rPr lang="pt-BR" i="1" dirty="0" err="1" smtClean="0"/>
              <a:t>exabytes</a:t>
            </a:r>
            <a:r>
              <a:rPr lang="pt-BR" dirty="0" smtClean="0"/>
              <a:t> (mais de 17 bilhões de bytes).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Quantos bits tem o processador?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1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instrução é a operação elementar que o processador pode efetuar. As instruções são armazenadas na memória principal, para serem tratadas pelo processador. </a:t>
            </a:r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/>
              <a:t>instrução é composta de dois </a:t>
            </a:r>
            <a:r>
              <a:rPr lang="pt-BR" dirty="0" smtClean="0"/>
              <a:t>códigos:</a:t>
            </a:r>
            <a:endParaRPr lang="pt-BR" dirty="0"/>
          </a:p>
          <a:p>
            <a:pPr lvl="1"/>
            <a:r>
              <a:rPr lang="pt-BR" b="1" dirty="0" smtClean="0"/>
              <a:t>operação</a:t>
            </a:r>
            <a:r>
              <a:rPr lang="pt-BR" dirty="0" smtClean="0"/>
              <a:t>, </a:t>
            </a:r>
            <a:r>
              <a:rPr lang="pt-BR" dirty="0"/>
              <a:t>representando a ação que o processador deve efetuar;</a:t>
            </a:r>
          </a:p>
          <a:p>
            <a:pPr lvl="1"/>
            <a:r>
              <a:rPr lang="pt-BR" b="1" dirty="0" smtClean="0"/>
              <a:t>operadores</a:t>
            </a:r>
            <a:r>
              <a:rPr lang="pt-BR" dirty="0" smtClean="0"/>
              <a:t>, </a:t>
            </a:r>
            <a:r>
              <a:rPr lang="pt-BR" dirty="0"/>
              <a:t>definindo os parâmetros da ação. O código operando depende da operação. Pode tratar-se de um dado ou de um endereço da memória.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instruções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2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processador tem seu próprio conjunto de instruções. Eles podem ser agrupados em famílias de acordo com estes conjuntos de instruções:</a:t>
            </a:r>
          </a:p>
          <a:p>
            <a:pPr lvl="1"/>
            <a:r>
              <a:rPr lang="pt-BR" dirty="0"/>
              <a:t>x</a:t>
            </a:r>
            <a:r>
              <a:rPr lang="pt-BR" dirty="0" smtClean="0"/>
              <a:t>86: 386, 486, 586 (Pentium), etc., usados em computadores pessoais PC e Mac;</a:t>
            </a:r>
          </a:p>
          <a:p>
            <a:pPr lvl="1"/>
            <a:r>
              <a:rPr lang="pt-BR" dirty="0" smtClean="0"/>
              <a:t>ARM, utilizados em telefonia móvel;</a:t>
            </a:r>
          </a:p>
          <a:p>
            <a:pPr lvl="1"/>
            <a:r>
              <a:rPr lang="pt-BR" dirty="0" smtClean="0"/>
              <a:t>MIPS, utilizados no Nintendo 64 e </a:t>
            </a:r>
            <a:r>
              <a:rPr lang="pt-BR" dirty="0" err="1" smtClean="0"/>
              <a:t>PlayStation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SPARC, utilizados em estações de trabalho de institutos de pesquisa;</a:t>
            </a:r>
          </a:p>
          <a:p>
            <a:pPr lvl="1"/>
            <a:r>
              <a:rPr lang="pt-BR" dirty="0" smtClean="0"/>
              <a:t>PowerPC, utilizados no Xbox 360 e </a:t>
            </a:r>
            <a:r>
              <a:rPr lang="pt-BR" dirty="0" err="1" smtClean="0"/>
              <a:t>PlayStation</a:t>
            </a:r>
            <a:r>
              <a:rPr lang="pt-BR" dirty="0" smtClean="0"/>
              <a:t> 3.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3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/>
              <a:t>i</a:t>
            </a:r>
            <a:r>
              <a:rPr lang="en-US" dirty="0" err="1" smtClean="0"/>
              <a:t>nstruções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/>
              <a:t>Instruções</a:t>
            </a:r>
            <a:r>
              <a:rPr lang="en-US" dirty="0"/>
              <a:t> de E/S</a:t>
            </a:r>
          </a:p>
          <a:p>
            <a:pPr lvl="1" eaLnBrk="1" hangingPunct="1"/>
            <a:r>
              <a:rPr lang="en-US" dirty="0" err="1"/>
              <a:t>leituras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gravação</a:t>
            </a:r>
            <a:r>
              <a:rPr lang="en-US" dirty="0" smtClean="0"/>
              <a:t> de disco </a:t>
            </a:r>
            <a:r>
              <a:rPr lang="en-US" dirty="0" err="1"/>
              <a:t>magnético</a:t>
            </a:r>
            <a:r>
              <a:rPr lang="en-US" dirty="0"/>
              <a:t>, </a:t>
            </a:r>
            <a:r>
              <a:rPr lang="en-US" dirty="0" err="1"/>
              <a:t>pendrive</a:t>
            </a:r>
            <a:r>
              <a:rPr lang="en-US" dirty="0"/>
              <a:t>, </a:t>
            </a:r>
            <a:r>
              <a:rPr lang="en-US" dirty="0" smtClean="0"/>
              <a:t>CD/DVD,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impressora</a:t>
            </a:r>
            <a:r>
              <a:rPr lang="en-US" dirty="0" smtClean="0"/>
              <a:t>, </a:t>
            </a:r>
            <a:r>
              <a:rPr lang="en-US" dirty="0" err="1" smtClean="0"/>
              <a:t>monitoramento</a:t>
            </a:r>
            <a:r>
              <a:rPr lang="en-US" dirty="0" smtClean="0"/>
              <a:t> do </a:t>
            </a:r>
            <a:r>
              <a:rPr lang="en-US" dirty="0" err="1" smtClean="0"/>
              <a:t>teclado</a:t>
            </a:r>
            <a:r>
              <a:rPr lang="en-US" dirty="0" smtClean="0"/>
              <a:t>, etc.</a:t>
            </a:r>
            <a:endParaRPr lang="en-US" dirty="0"/>
          </a:p>
          <a:p>
            <a:pPr eaLnBrk="1" hangingPunct="1"/>
            <a:r>
              <a:rPr lang="en-US" dirty="0" err="1"/>
              <a:t>Instruções</a:t>
            </a:r>
            <a:r>
              <a:rPr lang="en-US" dirty="0"/>
              <a:t> de </a:t>
            </a:r>
            <a:r>
              <a:rPr lang="en-US" dirty="0" err="1" smtClean="0"/>
              <a:t>transferência</a:t>
            </a:r>
            <a:endParaRPr lang="en-US" dirty="0"/>
          </a:p>
          <a:p>
            <a:pPr lvl="1" eaLnBrk="1" hangingPunct="1"/>
            <a:r>
              <a:rPr lang="en-US" dirty="0"/>
              <a:t>da </a:t>
            </a:r>
            <a:r>
              <a:rPr lang="en-US" dirty="0" err="1"/>
              <a:t>memória</a:t>
            </a:r>
            <a:r>
              <a:rPr lang="en-US" dirty="0"/>
              <a:t> para a </a:t>
            </a:r>
            <a:r>
              <a:rPr lang="en-US" dirty="0" smtClean="0"/>
              <a:t>CPU</a:t>
            </a:r>
          </a:p>
          <a:p>
            <a:pPr lvl="1" eaLnBrk="1" hangingPunct="1"/>
            <a:r>
              <a:rPr lang="en-US" dirty="0" smtClean="0"/>
              <a:t>de </a:t>
            </a:r>
            <a:r>
              <a:rPr lang="en-US" dirty="0"/>
              <a:t>um </a:t>
            </a:r>
            <a:r>
              <a:rPr lang="en-US" dirty="0" err="1"/>
              <a:t>registrador</a:t>
            </a:r>
            <a:r>
              <a:rPr lang="en-US" dirty="0"/>
              <a:t> para outro</a:t>
            </a:r>
          </a:p>
          <a:p>
            <a:pPr eaLnBrk="1" hangingPunct="1"/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dirty="0" err="1" smtClean="0"/>
              <a:t>ritméticas</a:t>
            </a:r>
            <a:endParaRPr lang="en-US" dirty="0"/>
          </a:p>
          <a:p>
            <a:pPr lvl="1" eaLnBrk="1" hangingPunct="1"/>
            <a:r>
              <a:rPr lang="en-US" dirty="0" err="1"/>
              <a:t>adição</a:t>
            </a:r>
            <a:r>
              <a:rPr lang="en-US" dirty="0"/>
              <a:t>, </a:t>
            </a:r>
            <a:r>
              <a:rPr lang="en-US" dirty="0" err="1"/>
              <a:t>subtração</a:t>
            </a:r>
            <a:r>
              <a:rPr lang="en-US" dirty="0"/>
              <a:t>, </a:t>
            </a:r>
            <a:r>
              <a:rPr lang="en-US" dirty="0" err="1"/>
              <a:t>multiplicação</a:t>
            </a:r>
            <a:r>
              <a:rPr lang="en-US" dirty="0"/>
              <a:t>, </a:t>
            </a:r>
            <a:r>
              <a:rPr lang="en-US" dirty="0" err="1"/>
              <a:t>divisão</a:t>
            </a:r>
            <a:endParaRPr lang="en-US" dirty="0"/>
          </a:p>
          <a:p>
            <a:pPr eaLnBrk="1" hangingPunct="1"/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ógicas</a:t>
            </a:r>
            <a:endParaRPr lang="en-US" dirty="0"/>
          </a:p>
          <a:p>
            <a:pPr lvl="1" eaLnBrk="1" hangingPunct="1"/>
            <a:r>
              <a:rPr lang="en-US" dirty="0"/>
              <a:t>E (AND), OU (OR), NÃO (NOT)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D14728-F00D-4A4C-95F9-E12702A6D40F}" type="slidenum">
              <a:rPr lang="en-US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CISC (</a:t>
            </a:r>
            <a:r>
              <a:rPr lang="pt-BR" i="1" dirty="0" err="1" smtClean="0"/>
              <a:t>Complex</a:t>
            </a:r>
            <a:r>
              <a:rPr lang="pt-BR" i="1" dirty="0" smtClean="0"/>
              <a:t> </a:t>
            </a:r>
            <a:r>
              <a:rPr lang="pt-BR" i="1" dirty="0" err="1" smtClean="0"/>
              <a:t>Instruction</a:t>
            </a:r>
            <a:r>
              <a:rPr lang="pt-BR" i="1" dirty="0" smtClean="0"/>
              <a:t> Set Computer </a:t>
            </a:r>
            <a:r>
              <a:rPr lang="pt-BR" dirty="0" smtClean="0"/>
              <a:t>ou Computador com conjunto de instruções complexo)</a:t>
            </a:r>
          </a:p>
          <a:p>
            <a:pPr lvl="1"/>
            <a:r>
              <a:rPr lang="pt-BR" dirty="0" smtClean="0"/>
              <a:t>O processador possui um conjunto grande de instruções que abrangem operações muito complexas, como cálculos matemáticos avançados ou desenhos 3D.</a:t>
            </a:r>
          </a:p>
          <a:p>
            <a:pPr lvl="1"/>
            <a:r>
              <a:rPr lang="pt-BR" dirty="0" smtClean="0"/>
              <a:t>Exige recursos de produção mais avançados. Custam mais caro.</a:t>
            </a:r>
          </a:p>
          <a:p>
            <a:pPr lvl="1"/>
            <a:r>
              <a:rPr lang="pt-BR" dirty="0" smtClean="0"/>
              <a:t>As instruções podem tomar mais de um ciclo de </a:t>
            </a:r>
            <a:r>
              <a:rPr lang="pt-BR" i="1" dirty="0" err="1" smtClean="0"/>
              <a:t>clock</a:t>
            </a:r>
            <a:r>
              <a:rPr lang="pt-BR" dirty="0" smtClean="0"/>
              <a:t> e só podem ser executadas individualmente.</a:t>
            </a:r>
          </a:p>
          <a:p>
            <a:pPr lvl="1"/>
            <a:r>
              <a:rPr lang="pt-BR" dirty="0" smtClean="0"/>
              <a:t>Exemplos: processadores Intel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conjuntos de instruções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7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 RISC </a:t>
            </a:r>
            <a:r>
              <a:rPr lang="pt-BR" dirty="0" smtClean="0"/>
              <a:t>(</a:t>
            </a:r>
            <a:r>
              <a:rPr lang="pt-BR" i="1" dirty="0" err="1" smtClean="0"/>
              <a:t>Reduced</a:t>
            </a:r>
            <a:r>
              <a:rPr lang="pt-BR" i="1" dirty="0" smtClean="0"/>
              <a:t> </a:t>
            </a:r>
            <a:r>
              <a:rPr lang="pt-BR" i="1" dirty="0" err="1"/>
              <a:t>Instruction</a:t>
            </a:r>
            <a:r>
              <a:rPr lang="pt-BR" i="1" dirty="0"/>
              <a:t> Set </a:t>
            </a:r>
            <a:r>
              <a:rPr lang="pt-BR" i="1" dirty="0" smtClean="0"/>
              <a:t>Computer</a:t>
            </a:r>
            <a:r>
              <a:rPr lang="pt-BR" dirty="0"/>
              <a:t> ou </a:t>
            </a:r>
            <a:r>
              <a:rPr lang="pt-BR" dirty="0" smtClean="0"/>
              <a:t>Computador </a:t>
            </a:r>
            <a:r>
              <a:rPr lang="pt-BR" dirty="0"/>
              <a:t>com conjunto de instruções </a:t>
            </a:r>
            <a:r>
              <a:rPr lang="pt-BR" dirty="0" smtClean="0"/>
              <a:t>reduzido)</a:t>
            </a:r>
          </a:p>
          <a:p>
            <a:pPr lvl="1"/>
            <a:r>
              <a:rPr lang="pt-BR" dirty="0"/>
              <a:t>O processador possui um conjunto </a:t>
            </a:r>
            <a:r>
              <a:rPr lang="pt-BR" dirty="0" smtClean="0"/>
              <a:t>pequeno de </a:t>
            </a:r>
            <a:r>
              <a:rPr lang="pt-BR" dirty="0"/>
              <a:t>instruções </a:t>
            </a:r>
            <a:r>
              <a:rPr lang="pt-BR" dirty="0" smtClean="0"/>
              <a:t>simples.</a:t>
            </a:r>
          </a:p>
          <a:p>
            <a:pPr lvl="1"/>
            <a:r>
              <a:rPr lang="pt-BR" dirty="0" smtClean="0"/>
              <a:t>Não exigem uma produção avançada, custam mais barato.</a:t>
            </a:r>
          </a:p>
          <a:p>
            <a:pPr lvl="1"/>
            <a:r>
              <a:rPr lang="pt-BR" dirty="0" smtClean="0"/>
              <a:t>A execução dos programas é mais rápida, pois as instruções exigem um ciclo de relógio, em geral. Podem processar várias instruções paralelamente.</a:t>
            </a:r>
          </a:p>
          <a:p>
            <a:pPr lvl="1"/>
            <a:r>
              <a:rPr lang="pt-BR" dirty="0" smtClean="0"/>
              <a:t>Exemplo: processadores PowerPC, ARM e MIPS.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de conjuntos de instruções</a:t>
            </a:r>
          </a:p>
        </p:txBody>
      </p:sp>
    </p:spTree>
    <p:extLst>
      <p:ext uri="{BB962C8B-B14F-4D97-AF65-F5344CB8AC3E}">
        <p14:creationId xmlns:p14="http://schemas.microsoft.com/office/powerpoint/2010/main" val="41936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Funcionamento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Programa</a:t>
            </a:r>
            <a:endParaRPr lang="en-US" dirty="0"/>
          </a:p>
          <a:p>
            <a:pPr lvl="1" eaLnBrk="1" hangingPunct="1"/>
            <a:r>
              <a:rPr lang="en-US" dirty="0" err="1" smtClean="0"/>
              <a:t>sequência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instruções</a:t>
            </a:r>
            <a:endParaRPr lang="en-US" dirty="0" smtClean="0"/>
          </a:p>
          <a:p>
            <a:pPr eaLnBrk="1" hangingPunct="1"/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/>
              <a:t>analisa</a:t>
            </a:r>
            <a:r>
              <a:rPr lang="en-US" dirty="0"/>
              <a:t> 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ocorre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ULA, sob </a:t>
            </a:r>
            <a:r>
              <a:rPr lang="en-US" dirty="0" err="1" smtClean="0"/>
              <a:t>controle</a:t>
            </a:r>
            <a:r>
              <a:rPr lang="en-US" dirty="0" smtClean="0"/>
              <a:t> da </a:t>
            </a:r>
            <a:r>
              <a:rPr lang="en-US" dirty="0"/>
              <a:t>UC</a:t>
            </a:r>
          </a:p>
          <a:p>
            <a:pPr eaLnBrk="1" hangingPunct="1"/>
            <a:r>
              <a:rPr lang="en-US" dirty="0"/>
              <a:t>Na </a:t>
            </a:r>
            <a:r>
              <a:rPr lang="en-US" dirty="0" err="1"/>
              <a:t>execução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instruções</a:t>
            </a:r>
            <a:r>
              <a:rPr lang="en-US" dirty="0"/>
              <a:t> e dados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/>
              <a:t>trazidos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para a CPU</a:t>
            </a:r>
          </a:p>
          <a:p>
            <a:pPr lvl="1" eaLnBrk="1" hangingPunct="1"/>
            <a:r>
              <a:rPr lang="en-US" dirty="0"/>
              <a:t>UC </a:t>
            </a:r>
            <a:r>
              <a:rPr lang="en-US" dirty="0" err="1"/>
              <a:t>analisa</a:t>
            </a:r>
            <a:r>
              <a:rPr lang="en-US" dirty="0"/>
              <a:t> a </a:t>
            </a:r>
            <a:r>
              <a:rPr lang="en-US" dirty="0" err="1" smtClean="0"/>
              <a:t>instrução</a:t>
            </a:r>
            <a:r>
              <a:rPr lang="en-US" dirty="0" smtClean="0"/>
              <a:t> e </a:t>
            </a:r>
            <a:r>
              <a:rPr lang="en-US" dirty="0" err="1" smtClean="0"/>
              <a:t>coordena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endParaRPr lang="en-US" dirty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04558D-76B5-3741-B153-378EE7859F30}" type="slidenum">
              <a:rPr lang="en-US"/>
              <a:pPr eaLnBrk="1" hangingPunct="1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537" indent="0">
              <a:buNone/>
            </a:pPr>
            <a:r>
              <a:rPr lang="pt-BR" dirty="0" smtClean="0"/>
              <a:t>Etapas do ciclo de execução de uma instrução:</a:t>
            </a:r>
          </a:p>
          <a:p>
            <a:pPr marL="109537" indent="0">
              <a:buNone/>
            </a:pPr>
            <a:endParaRPr lang="pt-BR" dirty="0" smtClean="0"/>
          </a:p>
          <a:p>
            <a:r>
              <a:rPr lang="pt-BR" dirty="0" smtClean="0"/>
              <a:t>LI: Leitura </a:t>
            </a:r>
            <a:r>
              <a:rPr lang="pt-BR" dirty="0"/>
              <a:t>da Instrução (em inglês FETCH </a:t>
            </a:r>
            <a:r>
              <a:rPr lang="pt-BR" dirty="0" err="1"/>
              <a:t>instruction</a:t>
            </a:r>
            <a:r>
              <a:rPr lang="pt-BR" dirty="0"/>
              <a:t>) a partir do </a:t>
            </a:r>
            <a:r>
              <a:rPr lang="pt-BR" dirty="0" smtClean="0"/>
              <a:t>cache;</a:t>
            </a:r>
            <a:endParaRPr lang="pt-BR" dirty="0"/>
          </a:p>
          <a:p>
            <a:r>
              <a:rPr lang="pt-BR" dirty="0" smtClean="0"/>
              <a:t>DI: </a:t>
            </a:r>
            <a:r>
              <a:rPr lang="pt-BR" dirty="0"/>
              <a:t>Decodificação da Instrução (DECODE </a:t>
            </a:r>
            <a:r>
              <a:rPr lang="pt-BR" dirty="0" err="1"/>
              <a:t>instruction</a:t>
            </a:r>
            <a:r>
              <a:rPr lang="pt-BR" dirty="0"/>
              <a:t>) e busca das operações </a:t>
            </a:r>
            <a:r>
              <a:rPr lang="pt-BR" dirty="0" smtClean="0"/>
              <a:t>(registro </a:t>
            </a:r>
            <a:r>
              <a:rPr lang="pt-BR" dirty="0"/>
              <a:t>ou valores imediatos);</a:t>
            </a:r>
          </a:p>
          <a:p>
            <a:r>
              <a:rPr lang="pt-BR" dirty="0" smtClean="0"/>
              <a:t>EX: </a:t>
            </a:r>
            <a:r>
              <a:rPr lang="pt-BR" dirty="0"/>
              <a:t>Execução da Instrução (EXECUTE </a:t>
            </a:r>
            <a:r>
              <a:rPr lang="pt-BR" dirty="0" err="1"/>
              <a:t>instruction</a:t>
            </a:r>
            <a:r>
              <a:rPr lang="pt-BR" dirty="0"/>
              <a:t>) (se for </a:t>
            </a:r>
            <a:r>
              <a:rPr lang="pt-BR" dirty="0" smtClean="0"/>
              <a:t>ADD, </a:t>
            </a:r>
            <a:r>
              <a:rPr lang="pt-BR" dirty="0"/>
              <a:t>somamos, se for SUB, subtraímos, etc.);</a:t>
            </a:r>
          </a:p>
          <a:p>
            <a:r>
              <a:rPr lang="pt-BR" dirty="0" smtClean="0"/>
              <a:t>MEM: </a:t>
            </a:r>
            <a:r>
              <a:rPr lang="pt-BR" dirty="0"/>
              <a:t>Acesso à memória (MEMORY </a:t>
            </a:r>
            <a:r>
              <a:rPr lang="pt-BR" dirty="0" err="1"/>
              <a:t>access</a:t>
            </a:r>
            <a:r>
              <a:rPr lang="pt-BR" dirty="0"/>
              <a:t>), gravação na memória, se necessário ou carregamento a partir da memória;</a:t>
            </a:r>
          </a:p>
          <a:p>
            <a:r>
              <a:rPr lang="pt-BR" dirty="0"/>
              <a:t>W</a:t>
            </a:r>
            <a:r>
              <a:rPr lang="pt-BR" dirty="0" smtClean="0"/>
              <a:t>R: </a:t>
            </a:r>
            <a:r>
              <a:rPr lang="pt-BR" dirty="0"/>
              <a:t>Gravação (Write </a:t>
            </a:r>
            <a:r>
              <a:rPr lang="pt-BR" dirty="0" err="1"/>
              <a:t>instruction</a:t>
            </a:r>
            <a:r>
              <a:rPr lang="pt-BR" dirty="0"/>
              <a:t>) do valor calculado nos </a:t>
            </a:r>
            <a:r>
              <a:rPr lang="pt-BR" dirty="0" smtClean="0"/>
              <a:t>registradores.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0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684166"/>
          </a:xfrm>
        </p:spPr>
        <p:txBody>
          <a:bodyPr>
            <a:normAutofit/>
          </a:bodyPr>
          <a:lstStyle/>
          <a:p>
            <a:pPr marL="365760" indent="-256032" fontAlgn="auto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altLang="pt-BR" sz="2400" dirty="0"/>
              <a:t>O processador é sempre o componente mais enfatizado em qualquer computador pessoal. </a:t>
            </a:r>
          </a:p>
          <a:p>
            <a:pPr marL="365760" indent="-256032" fontAlgn="auto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altLang="pt-BR" sz="2400" dirty="0" smtClean="0"/>
          </a:p>
          <a:p>
            <a:pPr marL="365760" indent="-256032" fontAlgn="auto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altLang="pt-BR" sz="2400" dirty="0" smtClean="0"/>
              <a:t>Quando </a:t>
            </a:r>
            <a:r>
              <a:rPr lang="pt-BR" altLang="pt-BR" sz="2400" dirty="0"/>
              <a:t>vamos comprar um “desktop” ou um “notebook”, quase sempre a primeira informação que se verifica é o modelo e/ou “</a:t>
            </a:r>
            <a:r>
              <a:rPr lang="pt-BR" altLang="pt-BR" sz="2400" dirty="0" err="1"/>
              <a:t>clock</a:t>
            </a:r>
            <a:r>
              <a:rPr lang="pt-BR" altLang="pt-BR" sz="2400" dirty="0"/>
              <a:t>” do processador.</a:t>
            </a:r>
          </a:p>
          <a:p>
            <a:pPr marL="365760" indent="-256032" fontAlgn="auto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altLang="pt-BR" sz="2400" dirty="0" smtClean="0"/>
          </a:p>
          <a:p>
            <a:pPr marL="365760" indent="-256032" fontAlgn="auto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altLang="pt-BR" sz="2400" dirty="0" smtClean="0"/>
              <a:t>Também é </a:t>
            </a:r>
            <a:r>
              <a:rPr lang="pt-BR" altLang="pt-BR" sz="2400" dirty="0"/>
              <a:t>o componente onde são usadas as tecnologias de fabricação mais recentes.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 smtClean="0"/>
              <a:t>Introdução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operação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C2CF6D-367C-C945-BFAC-75DE98571B14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2667000" y="1981200"/>
            <a:ext cx="2895600" cy="3886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pt-BR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2667000" y="3276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667000" y="37719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667000" y="4267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2667000" y="47625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2667000" y="5257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V="1">
            <a:off x="4876800" y="2590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V="1">
            <a:off x="4851400" y="3098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V="1">
            <a:off x="4876800" y="3581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V="1">
            <a:off x="4876800" y="40767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V="1">
            <a:off x="4876800" y="4572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2705529" y="2861156"/>
            <a:ext cx="2010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1ª </a:t>
            </a:r>
            <a:r>
              <a:rPr lang="en-US" sz="1400" dirty="0" err="1"/>
              <a:t>posição</a:t>
            </a:r>
            <a:r>
              <a:rPr lang="en-US" sz="1400" dirty="0"/>
              <a:t> da </a:t>
            </a:r>
            <a:r>
              <a:rPr lang="en-US" sz="1400" dirty="0" err="1"/>
              <a:t>memória</a:t>
            </a:r>
            <a:endParaRPr lang="en-US" sz="1400" dirty="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2705529" y="3356992"/>
            <a:ext cx="2010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2ª </a:t>
            </a:r>
            <a:r>
              <a:rPr lang="en-US" sz="1400" dirty="0" err="1"/>
              <a:t>posição</a:t>
            </a:r>
            <a:r>
              <a:rPr lang="en-US" sz="1400" dirty="0"/>
              <a:t> da </a:t>
            </a:r>
            <a:r>
              <a:rPr lang="en-US" sz="1400" dirty="0" err="1"/>
              <a:t>memória</a:t>
            </a:r>
            <a:endParaRPr lang="en-US" sz="1400" dirty="0"/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2705529" y="3851756"/>
            <a:ext cx="2010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3ª posição da memória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5556230" y="2283622"/>
            <a:ext cx="947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= some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562600" y="2743200"/>
            <a:ext cx="1383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= </a:t>
            </a:r>
            <a:r>
              <a:rPr lang="en-US" dirty="0" err="1"/>
              <a:t>variável</a:t>
            </a:r>
            <a:r>
              <a:rPr lang="en-US" dirty="0"/>
              <a:t> A</a:t>
            </a: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auto">
          <a:xfrm>
            <a:off x="5562600" y="3212976"/>
            <a:ext cx="1396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= </a:t>
            </a:r>
            <a:r>
              <a:rPr lang="en-US" dirty="0" err="1"/>
              <a:t>variável</a:t>
            </a:r>
            <a:r>
              <a:rPr lang="en-US" dirty="0"/>
              <a:t> B</a:t>
            </a:r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4932040" y="2491824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010...</a:t>
            </a: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4932040" y="2996952"/>
            <a:ext cx="680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110..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4948082" y="3501008"/>
            <a:ext cx="727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111...</a:t>
            </a:r>
          </a:p>
        </p:txBody>
      </p:sp>
    </p:spTree>
    <p:extLst>
      <p:ext uri="{BB962C8B-B14F-4D97-AF65-F5344CB8AC3E}">
        <p14:creationId xmlns:p14="http://schemas.microsoft.com/office/powerpoint/2010/main" val="20608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Memória principal</a:t>
            </a:r>
            <a:endParaRPr lang="pt-BR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Memória principal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Armazena temporariamente as informações (instruções e dados)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dados ficam disponíveis ao processamento (pela ULA) e para transferência para os equipamentos de saída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organizada em porções de armazenamento, cada qual com um </a:t>
            </a:r>
            <a:r>
              <a:rPr lang="pt-BR" dirty="0" smtClean="0"/>
              <a:t>endereço</a:t>
            </a:r>
            <a:endParaRPr lang="pt-BR" dirty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31CC-9DAA-E440-AE9C-3A60B646D112}" type="slidenum">
              <a:rPr lang="en-US"/>
              <a:pPr eaLnBrk="1" hangingPunct="1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31CF72-A9EF-4B81-A8D2-FF348955DD90}" type="slidenum">
              <a:rPr lang="en-US" altLang="pt-BR" smtClean="0"/>
              <a:pPr eaLnBrk="1" hangingPunct="1"/>
              <a:t>42</a:t>
            </a:fld>
            <a:endParaRPr lang="en-US" alt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Onde está o processador?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8936" y="1449336"/>
            <a:ext cx="5504400" cy="5004000"/>
          </a:xfrm>
          <a:noFill/>
        </p:spPr>
      </p:pic>
      <p:sp>
        <p:nvSpPr>
          <p:cNvPr id="3" name="Retângulo 2"/>
          <p:cNvSpPr/>
          <p:nvPr/>
        </p:nvSpPr>
        <p:spPr>
          <a:xfrm>
            <a:off x="3851920" y="1916832"/>
            <a:ext cx="288032" cy="1584176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REGISTRADORES</a:t>
            </a:r>
            <a:endParaRPr lang="pt-BR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longo dos anos, os fabricantes de </a:t>
            </a:r>
            <a:r>
              <a:rPr lang="pt-BR" dirty="0" smtClean="0"/>
              <a:t>processadores, </a:t>
            </a:r>
            <a:r>
              <a:rPr lang="pt-BR" dirty="0"/>
              <a:t>desenvolveram uma série de </a:t>
            </a:r>
            <a:r>
              <a:rPr lang="pt-BR" dirty="0" smtClean="0"/>
              <a:t>tecnologias para melhorar o desempenho e funcionamento de seus processadores. </a:t>
            </a:r>
          </a:p>
          <a:p>
            <a:r>
              <a:rPr lang="pt-BR" dirty="0" smtClean="0"/>
              <a:t>Vejamos a seguir alguns exemplos de melhorias utilizadas em diversas arquiteturas de processadores.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Melhorias tecnológicas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8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dirty="0"/>
              <a:t>paralelismo</a:t>
            </a:r>
            <a:r>
              <a:rPr lang="pt-BR" dirty="0"/>
              <a:t> consiste em executar simultaneamente, em vários processadores, as instruções relativas ao mesmo programa. Isso </a:t>
            </a:r>
            <a:r>
              <a:rPr lang="pt-BR" dirty="0" smtClean="0"/>
              <a:t>é feito através da divisão de </a:t>
            </a:r>
            <a:r>
              <a:rPr lang="pt-BR" dirty="0"/>
              <a:t>um programa em vários processos </a:t>
            </a:r>
            <a:r>
              <a:rPr lang="pt-BR" dirty="0" smtClean="0"/>
              <a:t>realizados em </a:t>
            </a:r>
            <a:r>
              <a:rPr lang="pt-BR" dirty="0"/>
              <a:t>paralelo, para diminuir o tempo de execução. </a:t>
            </a:r>
          </a:p>
          <a:p>
            <a:endParaRPr lang="pt-BR" dirty="0"/>
          </a:p>
          <a:p>
            <a:r>
              <a:rPr lang="pt-BR" dirty="0"/>
              <a:t>Tal tecnologia, porém, exige a sincronização e a comunicação entre os diferentes </a:t>
            </a:r>
            <a:r>
              <a:rPr lang="pt-BR" dirty="0" smtClean="0"/>
              <a:t>processos, o que pode ser atrapalhado pelo </a:t>
            </a:r>
            <a:r>
              <a:rPr lang="pt-BR" dirty="0"/>
              <a:t>mal funcionamento </a:t>
            </a:r>
            <a:r>
              <a:rPr lang="pt-BR" dirty="0" smtClean="0"/>
              <a:t>da </a:t>
            </a:r>
            <a:r>
              <a:rPr lang="pt-BR" dirty="0"/>
              <a:t>comunicação entre </a:t>
            </a:r>
            <a:r>
              <a:rPr lang="pt-BR" dirty="0" smtClean="0"/>
              <a:t>eles.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Paralelismo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5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Pipeline</a:t>
            </a:r>
            <a:r>
              <a:rPr lang="pt-BR" dirty="0"/>
              <a:t> (ou </a:t>
            </a:r>
            <a:r>
              <a:rPr lang="pt-BR" i="1" dirty="0" err="1"/>
              <a:t>pipelining</a:t>
            </a:r>
            <a:r>
              <a:rPr lang="pt-BR" dirty="0"/>
              <a:t>) é uma tecnologia que visa uma maior velocidade de execução das instruções, </a:t>
            </a:r>
            <a:r>
              <a:rPr lang="pt-BR" dirty="0" smtClean="0"/>
              <a:t>realizando as etapas da execução de uma instrução em paralelo.</a:t>
            </a:r>
          </a:p>
          <a:p>
            <a:r>
              <a:rPr lang="pt-BR" dirty="0" smtClean="0"/>
              <a:t>As </a:t>
            </a:r>
            <a:r>
              <a:rPr lang="pt-BR" dirty="0"/>
              <a:t>instruções são organizadas em uma fila de espera na memória e são carregadas uma após a outra.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Pipeline</a:t>
            </a:r>
            <a:endParaRPr lang="pt-BR" dirty="0"/>
          </a:p>
        </p:txBody>
      </p:sp>
      <p:pic>
        <p:nvPicPr>
          <p:cNvPr id="12290" name="Picture 2" descr="pipeline de 5 anda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17312"/>
            <a:ext cx="5510204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tecnologia </a:t>
            </a:r>
            <a:r>
              <a:rPr lang="pt-BR" b="1" dirty="0" err="1"/>
              <a:t>superescalar</a:t>
            </a:r>
            <a:r>
              <a:rPr lang="pt-BR" dirty="0"/>
              <a:t> (em inglês </a:t>
            </a:r>
            <a:r>
              <a:rPr lang="pt-BR" i="1" dirty="0" err="1"/>
              <a:t>superscaling</a:t>
            </a:r>
            <a:r>
              <a:rPr lang="pt-BR" dirty="0"/>
              <a:t>) consiste em dispor de várias unidades de processamento, em paralelo, para poder processar várias </a:t>
            </a:r>
            <a:r>
              <a:rPr lang="pt-BR" dirty="0" smtClean="0"/>
              <a:t>instruções </a:t>
            </a:r>
            <a:r>
              <a:rPr lang="pt-BR" dirty="0"/>
              <a:t>por ciclo.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 </a:t>
            </a:r>
            <a:r>
              <a:rPr lang="pt-BR" dirty="0" err="1" smtClean="0"/>
              <a:t>superescalar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1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tecnologia </a:t>
            </a:r>
            <a:r>
              <a:rPr lang="pt-BR" dirty="0" err="1"/>
              <a:t>HyperThreading</a:t>
            </a:r>
            <a:r>
              <a:rPr lang="pt-BR" dirty="0"/>
              <a:t> </a:t>
            </a:r>
            <a:r>
              <a:rPr lang="pt-BR" dirty="0" smtClean="0"/>
              <a:t>(HT), consiste </a:t>
            </a:r>
            <a:r>
              <a:rPr lang="pt-BR" dirty="0"/>
              <a:t>em definir dois processadores lógicos dentro de um processador físico. Assim, o sistema reconhece dois processadores físicos e se comporta como um sistema multitarefas, enviando </a:t>
            </a:r>
            <a:r>
              <a:rPr lang="pt-BR" dirty="0" smtClean="0"/>
              <a:t>cadeias de tarefas simultâneas (SMT ou </a:t>
            </a:r>
            <a:r>
              <a:rPr lang="pt-BR" dirty="0" err="1" smtClean="0"/>
              <a:t>Simultaneous</a:t>
            </a:r>
            <a:r>
              <a:rPr lang="pt-BR" dirty="0" smtClean="0"/>
              <a:t> </a:t>
            </a:r>
            <a:r>
              <a:rPr lang="pt-BR" dirty="0" err="1" smtClean="0"/>
              <a:t>Multi-Threading</a:t>
            </a:r>
            <a:r>
              <a:rPr lang="pt-BR" dirty="0"/>
              <a:t>). Esse </a:t>
            </a:r>
            <a:r>
              <a:rPr lang="pt-BR" dirty="0" smtClean="0"/>
              <a:t>“truque” </a:t>
            </a:r>
            <a:r>
              <a:rPr lang="pt-BR" dirty="0"/>
              <a:t>faz o melhor uso dos recursos do processador </a:t>
            </a:r>
            <a:r>
              <a:rPr lang="pt-BR" dirty="0" smtClean="0"/>
              <a:t>fazendo com que </a:t>
            </a:r>
            <a:r>
              <a:rPr lang="pt-BR" dirty="0"/>
              <a:t>os dados </a:t>
            </a:r>
            <a:r>
              <a:rPr lang="pt-BR" dirty="0" smtClean="0"/>
              <a:t>sejam enviados em lote.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Hyperthreading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 </a:t>
            </a:r>
            <a:r>
              <a:rPr lang="pt-BR" dirty="0"/>
              <a:t>processador </a:t>
            </a:r>
            <a:r>
              <a:rPr lang="pt-BR" dirty="0" err="1" smtClean="0"/>
              <a:t>multinúcleo</a:t>
            </a:r>
            <a:r>
              <a:rPr lang="pt-BR" dirty="0" smtClean="0"/>
              <a:t> (ou </a:t>
            </a:r>
            <a:r>
              <a:rPr lang="pt-BR" i="1" dirty="0" err="1" smtClean="0"/>
              <a:t>multi-core</a:t>
            </a:r>
            <a:r>
              <a:rPr lang="pt-BR" dirty="0"/>
              <a:t>)</a:t>
            </a:r>
            <a:r>
              <a:rPr lang="pt-BR" dirty="0" smtClean="0"/>
              <a:t> </a:t>
            </a:r>
            <a:r>
              <a:rPr lang="pt-BR" dirty="0"/>
              <a:t>é um processador composto, </a:t>
            </a:r>
            <a:r>
              <a:rPr lang="pt-BR" dirty="0" smtClean="0"/>
              <a:t>de </a:t>
            </a:r>
            <a:r>
              <a:rPr lang="pt-BR" dirty="0"/>
              <a:t>2 (ou 4 ou 8) unidades de cálculo. Assim, para um processador </a:t>
            </a:r>
            <a:r>
              <a:rPr lang="pt-BR" dirty="0" err="1"/>
              <a:t>DualCore</a:t>
            </a:r>
            <a:r>
              <a:rPr lang="pt-BR" dirty="0"/>
              <a:t> , o processador dispõe da frequência de relógio equivalente a uma potência de cálculo duas vezes maior.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</a:t>
            </a:r>
            <a:r>
              <a:rPr lang="pt-BR" dirty="0"/>
              <a:t>entanto, o ganho nem sempre é visível. Na verdade, é necessário que </a:t>
            </a:r>
            <a:r>
              <a:rPr lang="pt-BR" dirty="0" smtClean="0"/>
              <a:t>o software saiba </a:t>
            </a:r>
            <a:r>
              <a:rPr lang="pt-BR" dirty="0"/>
              <a:t>lidar adequadamente com esses processadores para que um ganho significativo seja perceptível.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Windows</a:t>
            </a:r>
            <a:r>
              <a:rPr lang="pt-BR" dirty="0"/>
              <a:t>, só </a:t>
            </a:r>
            <a:r>
              <a:rPr lang="pt-BR" dirty="0" smtClean="0"/>
              <a:t>do Vista em diante começou-se a explorar </a:t>
            </a:r>
            <a:r>
              <a:rPr lang="pt-BR" dirty="0"/>
              <a:t>corretamente esses </a:t>
            </a:r>
            <a:r>
              <a:rPr lang="pt-BR" dirty="0" smtClean="0"/>
              <a:t>processadores.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Processadores </a:t>
            </a:r>
            <a:r>
              <a:rPr lang="pt-BR" dirty="0" err="1" smtClean="0"/>
              <a:t>Multinúcleo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7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pt-BR" altLang="pt-BR" dirty="0"/>
              <a:t>Os principais fabricantes de processadores </a:t>
            </a:r>
            <a:r>
              <a:rPr lang="pt-BR" altLang="pt-BR" dirty="0"/>
              <a:t>competitivos para </a:t>
            </a:r>
            <a:r>
              <a:rPr lang="pt-BR" altLang="pt-BR" dirty="0"/>
              <a:t>computadores pessoais hoje são: </a:t>
            </a:r>
            <a:r>
              <a:rPr lang="pt-BR" altLang="pt-BR" dirty="0"/>
              <a:t>Intel, AMD e VIA.</a:t>
            </a:r>
          </a:p>
          <a:p>
            <a:pPr algn="just">
              <a:lnSpc>
                <a:spcPct val="80000"/>
              </a:lnSpc>
            </a:pPr>
            <a:endParaRPr lang="pt-BR" altLang="pt-BR" dirty="0"/>
          </a:p>
          <a:p>
            <a:pPr algn="just">
              <a:lnSpc>
                <a:spcPct val="80000"/>
              </a:lnSpc>
            </a:pPr>
            <a:r>
              <a:rPr lang="pt-BR" altLang="pt-BR" dirty="0"/>
              <a:t>Antigamente tínhamos outros fabricantes, como a IDT (que fabricou o IDT C6, concorrente do primeiro Pentium), a Texas </a:t>
            </a:r>
            <a:r>
              <a:rPr lang="pt-BR" altLang="pt-BR" dirty="0" err="1"/>
              <a:t>Instruments</a:t>
            </a:r>
            <a:r>
              <a:rPr lang="pt-BR" altLang="pt-BR" dirty="0"/>
              <a:t> (que fabricou chips 386 e 486), a </a:t>
            </a:r>
            <a:r>
              <a:rPr lang="pt-BR" altLang="pt-BR" dirty="0" err="1"/>
              <a:t>Cyrix</a:t>
            </a:r>
            <a:r>
              <a:rPr lang="pt-BR" altLang="pt-BR" dirty="0"/>
              <a:t> (que foi comprada pela VIA), a </a:t>
            </a:r>
            <a:r>
              <a:rPr lang="pt-BR" altLang="pt-BR" dirty="0" err="1"/>
              <a:t>Transmeta</a:t>
            </a:r>
            <a:r>
              <a:rPr lang="pt-BR" altLang="pt-BR" dirty="0"/>
              <a:t> (fabricante do Crusoé) e até mesmo a </a:t>
            </a:r>
            <a:r>
              <a:rPr lang="pt-BR" altLang="pt-BR" dirty="0" smtClean="0"/>
              <a:t>IBM, com sua linha PowerPC (utilizada nos computadores Mac, da Apple).</a:t>
            </a:r>
            <a:endParaRPr lang="pt-BR" altLang="pt-BR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 smtClean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thumb/e/ed/AMD_INFERIOR.JPG/800px-AMD_INFERI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00" y="476672"/>
            <a:ext cx="672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69141" y="5517232"/>
            <a:ext cx="800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+mn-lt"/>
              </a:rPr>
              <a:t>Athlon </a:t>
            </a:r>
            <a:r>
              <a:rPr lang="pt-BR" sz="2000" dirty="0">
                <a:latin typeface="+mn-lt"/>
              </a:rPr>
              <a:t>XP 1800+ núcleo </a:t>
            </a:r>
            <a:r>
              <a:rPr lang="pt-BR" sz="2000" dirty="0" smtClean="0">
                <a:latin typeface="+mn-lt"/>
              </a:rPr>
              <a:t>Palomino, visto de cabeça para baixo.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7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 fontAlgn="auto">
              <a:spcAft>
                <a:spcPts val="0"/>
              </a:spcAft>
              <a:defRPr/>
            </a:pPr>
            <a:r>
              <a:rPr lang="pt-BR" altLang="pt-BR" dirty="0"/>
              <a:t>Mais do que em qualquer outro componente, os preços dos processadores variam brutalmente de acordo com o modelo. </a:t>
            </a:r>
          </a:p>
          <a:p>
            <a:pPr marL="457200" indent="-457200" algn="just" fontAlgn="auto">
              <a:spcAft>
                <a:spcPts val="0"/>
              </a:spcAft>
              <a:defRPr/>
            </a:pPr>
            <a:r>
              <a:rPr lang="pt-BR" altLang="pt-BR" dirty="0"/>
              <a:t>Temos desde processadores de baixo custo, como os diferentes modelos do Sempron e do Celeron, que chegam a ser vendidos por menos de 40 dólares nos EUA, até processadores high-</a:t>
            </a:r>
            <a:r>
              <a:rPr lang="pt-BR" altLang="pt-BR" dirty="0" err="1"/>
              <a:t>end</a:t>
            </a:r>
            <a:r>
              <a:rPr lang="pt-BR" altLang="pt-BR" dirty="0"/>
              <a:t>, como os modelos mais caros do Core i7, que chegam a custar US$ 999.</a:t>
            </a:r>
          </a:p>
          <a:p>
            <a:pPr marL="457200" indent="-457200" algn="just" fontAlgn="auto">
              <a:spcAft>
                <a:spcPts val="0"/>
              </a:spcAft>
              <a:defRPr/>
            </a:pPr>
            <a:r>
              <a:rPr lang="pt-BR" altLang="pt-BR" dirty="0"/>
              <a:t>O principal motivo de tamanha disparidade é a necessidade dos fabricantes de adaptarem seus produtos a diferentes faixas de mercado, que vão desde os PCs de baixo custo, que são vendidos por menos de 800 reais, até estações de trabalho ou PCs para jogos que chegam a custar mais de 5 </a:t>
            </a:r>
            <a:r>
              <a:rPr lang="pt-BR" altLang="pt-BR" dirty="0" smtClean="0"/>
              <a:t>mil.</a:t>
            </a:r>
            <a:endParaRPr lang="pt-BR" altLang="pt-BR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pt-BR" altLang="pt-BR" sz="2400" dirty="0" smtClean="0"/>
              <a:t>Muda </a:t>
            </a:r>
            <a:r>
              <a:rPr lang="pt-BR" altLang="pt-BR" sz="2400" dirty="0" smtClean="0"/>
              <a:t>o número de núcleos, a quantidade de cache e o </a:t>
            </a:r>
            <a:r>
              <a:rPr lang="pt-BR" altLang="pt-BR" sz="2400" i="1" dirty="0" err="1" smtClean="0"/>
              <a:t>clock</a:t>
            </a:r>
            <a:r>
              <a:rPr lang="pt-BR" altLang="pt-BR" sz="2400" dirty="0" smtClean="0"/>
              <a:t> dos processadores, mas a arquitetura usada continua quase sempre a mesma. </a:t>
            </a:r>
            <a:endParaRPr lang="pt-BR" altLang="pt-BR" sz="2400" dirty="0"/>
          </a:p>
          <a:p>
            <a:pPr marL="342900" indent="-342900" algn="just"/>
            <a:r>
              <a:rPr lang="pt-BR" altLang="pt-BR" sz="2400" dirty="0" smtClean="0"/>
              <a:t>Em </a:t>
            </a:r>
            <a:r>
              <a:rPr lang="pt-BR" altLang="pt-BR" sz="2400" dirty="0" smtClean="0"/>
              <a:t>muitos casos, os processadores de baixo custo são apenas versões castradas de chips mais rápidos, com parte dos componentes desativados, uma estratégia usada tanto pela Intel quanto pela AMD.</a:t>
            </a:r>
          </a:p>
          <a:p>
            <a:pPr marL="342900" indent="-342900" algn="just"/>
            <a:endParaRPr lang="pt-BR" altLang="pt-BR" sz="2400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 dirty="0"/>
              <a:t>Com tantos processadores disponíveis no mercado, entender as diferenças entre os diferentes modelos dentro de cada geração pode parecer impossível, mas na verdade não é tão difícil assim, já que os modelos são ramificações de algumas poucas arquiteturas</a:t>
            </a:r>
            <a:r>
              <a:rPr lang="pt-BR" altLang="pt-BR" sz="2800" dirty="0" smtClean="0"/>
              <a:t>.</a:t>
            </a:r>
            <a:endParaRPr lang="pt-BR" alt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Mercado atual de processadores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sz="2400" dirty="0"/>
              <a:t>Dentro do mundo PC, tudo começou com o 8088, lançado pela Intel em 1979 e usado no primeiro PC, lançado pela IBM em 1981. Depois veio o 286, lançado em 1982, e o 386, lançado em 1985</a:t>
            </a:r>
            <a:r>
              <a:rPr lang="pt-BR" sz="2400" dirty="0" smtClean="0"/>
              <a:t>.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sz="2400" dirty="0"/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sz="2400" dirty="0"/>
              <a:t>O 386 pode ser considerado o primeiro processador moderno, pois foi o primeiro a incluir o conjunto </a:t>
            </a:r>
            <a:r>
              <a:rPr lang="pt-BR" sz="2400" dirty="0"/>
              <a:t>básico de </a:t>
            </a:r>
            <a:r>
              <a:rPr lang="pt-BR" sz="2400" dirty="0" smtClean="0"/>
              <a:t>instruções da arquitetura </a:t>
            </a:r>
            <a:r>
              <a:rPr lang="pt-BR" sz="2400" dirty="0" smtClean="0"/>
              <a:t>x86</a:t>
            </a:r>
            <a:r>
              <a:rPr lang="pt-BR" sz="2400" dirty="0"/>
              <a:t>, </a:t>
            </a:r>
            <a:r>
              <a:rPr lang="pt-BR" sz="2400" dirty="0" smtClean="0"/>
              <a:t>usado </a:t>
            </a:r>
            <a:r>
              <a:rPr lang="pt-BR" sz="2400" dirty="0"/>
              <a:t>até os dias de hoje. </a:t>
            </a:r>
          </a:p>
          <a:p>
            <a:pPr marL="395478" indent="-285750" algn="just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18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Depois entramos na era atual, inaugurada pelo Pentium, que foi lançado em 1993 mas demorou alguns anos para se popularizar e substituir os 486.</a:t>
            </a:r>
          </a:p>
          <a:p>
            <a:pPr algn="just">
              <a:lnSpc>
                <a:spcPct val="80000"/>
              </a:lnSpc>
            </a:pPr>
            <a:endParaRPr lang="pt-BR" altLang="pt-BR" sz="2400" dirty="0" smtClean="0"/>
          </a:p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Em </a:t>
            </a:r>
            <a:r>
              <a:rPr lang="pt-BR" altLang="pt-BR" sz="2400" dirty="0" smtClean="0"/>
              <a:t>1996, </a:t>
            </a:r>
            <a:r>
              <a:rPr lang="pt-BR" altLang="pt-BR" sz="2400" dirty="0" smtClean="0"/>
              <a:t>foi lançado o Pentium MMX, que deu um último fôlego à plataforma.</a:t>
            </a:r>
          </a:p>
          <a:p>
            <a:pPr algn="just">
              <a:lnSpc>
                <a:spcPct val="80000"/>
              </a:lnSpc>
            </a:pPr>
            <a:endParaRPr lang="pt-BR" altLang="pt-BR" sz="2400" dirty="0" smtClean="0"/>
          </a:p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Depois, em 1997, veio o Pentium II, que usava um encaixe diferente e por isso era incompatível com as </a:t>
            </a:r>
            <a:r>
              <a:rPr lang="pt-BR" altLang="pt-BR" sz="2400" dirty="0" err="1" smtClean="0"/>
              <a:t>placas-mãe</a:t>
            </a:r>
            <a:r>
              <a:rPr lang="pt-BR" altLang="pt-BR" sz="2400" dirty="0" smtClean="0"/>
              <a:t> antigas. A AMD soube aproveitar a oportunidade, </a:t>
            </a:r>
            <a:r>
              <a:rPr lang="pt-BR" altLang="pt-BR" sz="2400" dirty="0" smtClean="0"/>
              <a:t>e desenvolveu o </a:t>
            </a:r>
            <a:r>
              <a:rPr lang="pt-BR" altLang="pt-BR" sz="2400" dirty="0" smtClean="0"/>
              <a:t>K6-2, um chip com uma arquitetura similar ao Pentium II, mas que era compatível com as </a:t>
            </a:r>
            <a:r>
              <a:rPr lang="pt-BR" altLang="pt-BR" sz="2400" dirty="0" err="1" smtClean="0"/>
              <a:t>placas-mãe</a:t>
            </a:r>
            <a:r>
              <a:rPr lang="pt-BR" altLang="pt-BR" sz="2400" dirty="0" smtClean="0"/>
              <a:t> antigas</a:t>
            </a:r>
            <a:r>
              <a:rPr lang="pt-BR" altLang="pt-BR" sz="2400" dirty="0" smtClean="0"/>
              <a:t>.</a:t>
            </a:r>
          </a:p>
          <a:p>
            <a:pPr algn="just">
              <a:lnSpc>
                <a:spcPct val="80000"/>
              </a:lnSpc>
            </a:pPr>
            <a:endParaRPr lang="pt-BR" altLang="pt-BR" sz="18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Em 1999 foi lançado o Pentium III e em 2000 o Pentium 4, que trouxe uma arquitetura bem diferente dos chips </a:t>
            </a:r>
            <a:r>
              <a:rPr lang="pt-BR" altLang="pt-BR" sz="2400" dirty="0" smtClean="0"/>
              <a:t>anteriores. </a:t>
            </a:r>
            <a:r>
              <a:rPr lang="pt-BR" altLang="pt-BR" sz="2400" dirty="0"/>
              <a:t>F</a:t>
            </a:r>
            <a:r>
              <a:rPr lang="pt-BR" altLang="pt-BR" sz="2400" dirty="0" smtClean="0"/>
              <a:t>oram precursores de uma nova geração de </a:t>
            </a:r>
            <a:r>
              <a:rPr lang="pt-BR" altLang="pt-BR" sz="2400" dirty="0" smtClean="0"/>
              <a:t>processadores que trabalham a frequências mais altas.</a:t>
            </a:r>
          </a:p>
          <a:p>
            <a:pPr algn="just">
              <a:lnSpc>
                <a:spcPct val="80000"/>
              </a:lnSpc>
            </a:pPr>
            <a:endParaRPr lang="pt-BR" altLang="pt-BR" sz="1800" dirty="0" smtClean="0"/>
          </a:p>
          <a:p>
            <a:pPr algn="just">
              <a:lnSpc>
                <a:spcPct val="80000"/>
              </a:lnSpc>
            </a:pPr>
            <a:endParaRPr lang="pt-BR" altLang="pt-BR" sz="1800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  <p:pic>
        <p:nvPicPr>
          <p:cNvPr id="20484" name="Imagem 3" descr="4d445c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6630782" cy="29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Enquanto último modelo do </a:t>
            </a:r>
            <a:r>
              <a:rPr lang="pt-BR" altLang="pt-BR" sz="2400" dirty="0" smtClean="0"/>
              <a:t>Pentium III trabalhava a </a:t>
            </a:r>
            <a:r>
              <a:rPr lang="pt-BR" altLang="pt-BR" sz="2400" dirty="0" smtClean="0"/>
              <a:t>1 </a:t>
            </a:r>
            <a:r>
              <a:rPr lang="pt-BR" altLang="pt-BR" sz="2400" dirty="0" smtClean="0"/>
              <a:t>GHz, </a:t>
            </a:r>
            <a:r>
              <a:rPr lang="pt-BR" altLang="pt-BR" sz="2400" dirty="0" smtClean="0"/>
              <a:t>o </a:t>
            </a:r>
            <a:r>
              <a:rPr lang="pt-BR" altLang="pt-BR" sz="2400" dirty="0" smtClean="0"/>
              <a:t>Pentium 4 atingiu rapidamente os </a:t>
            </a:r>
            <a:r>
              <a:rPr lang="pt-BR" altLang="pt-BR" sz="2400" dirty="0" smtClean="0"/>
              <a:t>2GHz</a:t>
            </a:r>
            <a:r>
              <a:rPr lang="pt-BR" altLang="pt-BR" sz="2400" dirty="0" smtClean="0"/>
              <a:t>, </a:t>
            </a:r>
            <a:r>
              <a:rPr lang="pt-BR" altLang="pt-BR" sz="2400" dirty="0" smtClean="0"/>
              <a:t>3GHz e, </a:t>
            </a:r>
            <a:r>
              <a:rPr lang="pt-BR" altLang="pt-BR" sz="2400" dirty="0" smtClean="0"/>
              <a:t>em </a:t>
            </a:r>
            <a:r>
              <a:rPr lang="pt-BR" altLang="pt-BR" sz="2400" dirty="0" smtClean="0"/>
              <a:t>seguida, 3,5 </a:t>
            </a:r>
            <a:r>
              <a:rPr lang="pt-BR" altLang="pt-BR" sz="2400" dirty="0" smtClean="0"/>
              <a:t>GHz.</a:t>
            </a:r>
          </a:p>
          <a:p>
            <a:pPr algn="just">
              <a:lnSpc>
                <a:spcPct val="80000"/>
              </a:lnSpc>
            </a:pPr>
            <a:endParaRPr lang="pt-BR" altLang="pt-BR" sz="2400" dirty="0" smtClean="0"/>
          </a:p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O Pentium 4, entretanto, </a:t>
            </a:r>
            <a:r>
              <a:rPr lang="pt-BR" altLang="pt-BR" sz="2400" dirty="0" smtClean="0"/>
              <a:t>possuía um desempenho por ciclo de </a:t>
            </a:r>
            <a:r>
              <a:rPr lang="pt-BR" altLang="pt-BR" sz="2400" i="1" dirty="0" err="1" smtClean="0"/>
              <a:t>clock</a:t>
            </a:r>
            <a:r>
              <a:rPr lang="pt-BR" altLang="pt-BR" sz="2400" dirty="0" smtClean="0"/>
              <a:t> </a:t>
            </a:r>
            <a:r>
              <a:rPr lang="pt-BR" altLang="pt-BR" sz="2400" b="1" dirty="0" smtClean="0"/>
              <a:t>inferior </a:t>
            </a:r>
            <a:r>
              <a:rPr lang="pt-BR" altLang="pt-BR" sz="2400" dirty="0" smtClean="0"/>
              <a:t>a outros processadores, o que fazia com que a alta frequência de operação servisse apenas para equilibrar as coisas</a:t>
            </a:r>
            <a:r>
              <a:rPr lang="pt-BR" altLang="pt-BR" sz="2400" dirty="0" smtClean="0"/>
              <a:t>.</a:t>
            </a:r>
          </a:p>
          <a:p>
            <a:pPr algn="just">
              <a:lnSpc>
                <a:spcPct val="80000"/>
              </a:lnSpc>
            </a:pPr>
            <a:endParaRPr lang="pt-BR" altLang="pt-BR" sz="2400" dirty="0"/>
          </a:p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A </a:t>
            </a:r>
            <a:r>
              <a:rPr lang="pt-BR" altLang="pt-BR" sz="2400" dirty="0" smtClean="0"/>
              <a:t>primeira versão do Pentium 4 operava a </a:t>
            </a:r>
            <a:r>
              <a:rPr lang="pt-BR" altLang="pt-BR" sz="2400" dirty="0" smtClean="0"/>
              <a:t>1,3GHz </a:t>
            </a:r>
            <a:r>
              <a:rPr lang="pt-BR" altLang="pt-BR" sz="2400" dirty="0" smtClean="0"/>
              <a:t>e, mesmo assim, </a:t>
            </a:r>
            <a:r>
              <a:rPr lang="pt-BR" altLang="pt-BR" sz="2400" dirty="0" smtClean="0"/>
              <a:t>perdia em desempenho </a:t>
            </a:r>
            <a:r>
              <a:rPr lang="pt-BR" altLang="pt-BR" sz="2400" dirty="0" smtClean="0"/>
              <a:t>para </a:t>
            </a:r>
            <a:r>
              <a:rPr lang="pt-BR" altLang="pt-BR" sz="2400" dirty="0" smtClean="0"/>
              <a:t>seu antecessor </a:t>
            </a:r>
            <a:r>
              <a:rPr lang="pt-BR" altLang="pt-BR" sz="2400" dirty="0" smtClean="0"/>
              <a:t>Pentium </a:t>
            </a:r>
            <a:r>
              <a:rPr lang="pt-BR" altLang="pt-BR" sz="2400" dirty="0" smtClean="0"/>
              <a:t>III de </a:t>
            </a:r>
            <a:r>
              <a:rPr lang="pt-BR" altLang="pt-BR" sz="2400" dirty="0" smtClean="0"/>
              <a:t>1GHz </a:t>
            </a:r>
            <a:r>
              <a:rPr lang="pt-BR" altLang="pt-BR" sz="2400" dirty="0" smtClean="0"/>
              <a:t>em diversas aplicações.</a:t>
            </a:r>
          </a:p>
          <a:p>
            <a:pPr algn="just">
              <a:lnSpc>
                <a:spcPct val="80000"/>
              </a:lnSpc>
            </a:pPr>
            <a:endParaRPr lang="pt-BR" altLang="pt-BR" sz="18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Sabemos que quanto </a:t>
            </a:r>
            <a:r>
              <a:rPr lang="pt-BR" altLang="pt-BR" sz="2400" dirty="0" smtClean="0"/>
              <a:t>mais alta a frequência do processador, mais energia ele consome e, consequentemente, mais calor é </a:t>
            </a:r>
            <a:r>
              <a:rPr lang="pt-BR" altLang="pt-BR" sz="2400" dirty="0" smtClean="0"/>
              <a:t>dissipado.</a:t>
            </a:r>
            <a:endParaRPr lang="pt-BR" altLang="pt-BR" sz="2400" dirty="0" smtClean="0"/>
          </a:p>
          <a:p>
            <a:pPr algn="just">
              <a:lnSpc>
                <a:spcPct val="80000"/>
              </a:lnSpc>
            </a:pPr>
            <a:endParaRPr lang="pt-BR" altLang="pt-BR" sz="2400" dirty="0" smtClean="0"/>
          </a:p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O calor não era um problema na época do </a:t>
            </a:r>
            <a:r>
              <a:rPr lang="pt-BR" altLang="pt-BR" sz="2400" dirty="0" smtClean="0"/>
              <a:t>Pentium original, </a:t>
            </a:r>
            <a:r>
              <a:rPr lang="pt-BR" altLang="pt-BR" sz="2400" dirty="0" smtClean="0"/>
              <a:t>quando os processadores </a:t>
            </a:r>
            <a:r>
              <a:rPr lang="pt-BR" altLang="pt-BR" sz="2400" dirty="0" smtClean="0"/>
              <a:t>consumiam apenas de 10 a 15 W. Hoje em dia, entretanto, </a:t>
            </a:r>
            <a:r>
              <a:rPr lang="pt-BR" altLang="pt-BR" sz="2400" dirty="0" smtClean="0"/>
              <a:t>é um dos grandes </a:t>
            </a:r>
            <a:r>
              <a:rPr lang="pt-BR" altLang="pt-BR" sz="2400" dirty="0" smtClean="0"/>
              <a:t>limitantes, no momento em que muitos </a:t>
            </a:r>
            <a:r>
              <a:rPr lang="pt-BR" altLang="pt-BR" sz="2400" dirty="0" smtClean="0"/>
              <a:t>processadores rompem a marca dos 150 </a:t>
            </a:r>
            <a:r>
              <a:rPr lang="pt-BR" altLang="pt-BR" sz="2400" dirty="0" smtClean="0"/>
              <a:t>watts de consumo.</a:t>
            </a:r>
          </a:p>
          <a:p>
            <a:pPr algn="just">
              <a:lnSpc>
                <a:spcPct val="80000"/>
              </a:lnSpc>
            </a:pPr>
            <a:endParaRPr lang="pt-BR" altLang="pt-BR" sz="2400" dirty="0" smtClean="0"/>
          </a:p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Existem opções de refrigeração usando nitrogênio e hélio líquido, mas não são tão comuns quanto os ventiladores (</a:t>
            </a:r>
            <a:r>
              <a:rPr lang="pt-BR" altLang="pt-BR" sz="2400" i="1" dirty="0" smtClean="0"/>
              <a:t>coolers</a:t>
            </a:r>
            <a:r>
              <a:rPr lang="pt-BR" altLang="pt-BR" sz="2400" dirty="0" smtClean="0"/>
              <a:t>) regulares.</a:t>
            </a:r>
            <a:endParaRPr lang="pt-BR" altLang="pt-BR" sz="2400" dirty="0" smtClean="0"/>
          </a:p>
          <a:p>
            <a:pPr algn="just">
              <a:lnSpc>
                <a:spcPct val="80000"/>
              </a:lnSpc>
            </a:pPr>
            <a:endParaRPr lang="pt-BR" altLang="pt-BR" sz="1800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/>
              <a:t>Quando as possibilidades de aumento de </a:t>
            </a:r>
            <a:r>
              <a:rPr lang="pt-BR" altLang="pt-BR" sz="2400" i="1" dirty="0" err="1"/>
              <a:t>clock</a:t>
            </a:r>
            <a:r>
              <a:rPr lang="pt-BR" altLang="pt-BR" sz="2400" dirty="0"/>
              <a:t> do Pentium 4 se esgotaram, a Intel lançou o Pentium D, uma versão dual-core do Pentium 4.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sz="2400" dirty="0" smtClean="0"/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sz="2400" dirty="0" smtClean="0"/>
              <a:t>Inicialmente </a:t>
            </a:r>
            <a:r>
              <a:rPr lang="pt-BR" sz="2400" dirty="0"/>
              <a:t>os Pentium D eram caros, mas com o lançamento do Core 2 Duo eles caíram de preço e passaram a ser usados até mesmo em micros de baixo custo. Os Pentium D eram vendidos sob um sistema de numeração e não sob a frequência real de </a:t>
            </a:r>
            <a:r>
              <a:rPr lang="pt-BR" sz="2400" dirty="0" err="1"/>
              <a:t>clock</a:t>
            </a:r>
            <a:r>
              <a:rPr lang="pt-BR" sz="2400" dirty="0"/>
              <a:t>. O Pentium D 820, por exemplo, opera a 2.8 GHz, enquanto o 840 opera a 3.2 GHz</a:t>
            </a:r>
            <a:r>
              <a:rPr lang="pt-BR" sz="2400" dirty="0" smtClean="0"/>
              <a:t>.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sz="2400" dirty="0"/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sz="2400" dirty="0"/>
              <a:t>Em 2003 a Intel lançou o Pentium M, um chip derivado da antiga arquitetura do Pentium III, que consome pouca energia, esquenta pouco e mesmo assim oferece um excelente desempenho. Um Pentium M de 1.4 GHz chegava a superar um Pentium 4 de 2.6 GHz em diversas aplicações.</a:t>
            </a:r>
          </a:p>
          <a:p>
            <a:pPr marL="395478" indent="-285750" algn="just" fontAlgn="auto">
              <a:lnSpc>
                <a:spcPct val="80000"/>
              </a:lnSpc>
              <a:spcAft>
                <a:spcPts val="0"/>
              </a:spcAft>
              <a:defRPr/>
            </a:pPr>
            <a:endParaRPr lang="pt-BR" sz="18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O Pentium M foi desenvolvido originalmente para ser usado em notebooks, mas se mostrou tão eficiente que acabou sendo usado como base para o desenvolvimento da plataforma Core, usada nos processadores Core 2 Duo e Core 2 </a:t>
            </a:r>
            <a:r>
              <a:rPr lang="pt-BR" altLang="pt-BR" sz="2400" dirty="0" err="1" smtClean="0"/>
              <a:t>Quad</a:t>
            </a:r>
            <a:r>
              <a:rPr lang="pt-BR" altLang="pt-BR" sz="2400" dirty="0" smtClean="0"/>
              <a:t>. O Pentium 4 </a:t>
            </a:r>
            <a:r>
              <a:rPr lang="pt-BR" altLang="pt-BR" sz="2400" dirty="0" smtClean="0"/>
              <a:t>foi descontinuado.</a:t>
            </a:r>
            <a:endParaRPr lang="pt-BR" altLang="pt-BR" sz="2400" dirty="0" smtClean="0"/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altLang="pt-BR" sz="2400" dirty="0" smtClean="0"/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Paralelamente a isso, a Intel lançou o conceito Celeron</a:t>
            </a:r>
            <a:r>
              <a:rPr lang="pt-BR" altLang="pt-BR" sz="2400" dirty="0" smtClean="0"/>
              <a:t>, </a:t>
            </a:r>
            <a:r>
              <a:rPr lang="pt-BR" altLang="pt-BR" sz="2400" dirty="0" smtClean="0"/>
              <a:t>um </a:t>
            </a:r>
            <a:r>
              <a:rPr lang="pt-BR" altLang="pt-BR" sz="2400" dirty="0" smtClean="0"/>
              <a:t>nome comercial usado nas versões mais baratas </a:t>
            </a:r>
            <a:r>
              <a:rPr lang="pt-BR" altLang="pt-BR" sz="2400" dirty="0" smtClean="0"/>
              <a:t>de </a:t>
            </a:r>
            <a:r>
              <a:rPr lang="pt-BR" altLang="pt-BR" sz="2400" dirty="0" smtClean="0"/>
              <a:t>vários processadores </a:t>
            </a:r>
            <a:r>
              <a:rPr lang="pt-BR" altLang="pt-BR" sz="2400" dirty="0" smtClean="0"/>
              <a:t>Intel</a:t>
            </a:r>
            <a:r>
              <a:rPr lang="pt-BR" altLang="pt-BR" sz="2400" dirty="0" smtClean="0"/>
              <a:t>, que tem um </a:t>
            </a:r>
            <a:r>
              <a:rPr lang="pt-BR" altLang="pt-BR" sz="2400" dirty="0"/>
              <a:t>desempenho um </a:t>
            </a:r>
            <a:r>
              <a:rPr lang="pt-BR" altLang="pt-BR" sz="2400" dirty="0" smtClean="0"/>
              <a:t>inferior</a:t>
            </a:r>
            <a:r>
              <a:rPr lang="pt-BR" altLang="pt-BR" sz="2400" dirty="0"/>
              <a:t>, por ter menos cache ou outras </a:t>
            </a:r>
            <a:r>
              <a:rPr lang="pt-BR" altLang="pt-BR" sz="2400" dirty="0" smtClean="0"/>
              <a:t>limitações.</a:t>
            </a:r>
            <a:endParaRPr lang="pt-BR" altLang="pt-BR" sz="2400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84166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/>
              <a:t>O </a:t>
            </a:r>
            <a:r>
              <a:rPr lang="pt-BR" b="1" dirty="0" smtClean="0"/>
              <a:t>processador </a:t>
            </a:r>
            <a:r>
              <a:rPr lang="pt-BR" altLang="pt-BR" dirty="0"/>
              <a:t>ou </a:t>
            </a:r>
            <a:r>
              <a:rPr lang="pt-BR" altLang="pt-BR" b="1" dirty="0"/>
              <a:t>UCP</a:t>
            </a:r>
            <a:r>
              <a:rPr lang="pt-BR" altLang="pt-BR" dirty="0"/>
              <a:t> — Unidade Central de Processamento — (</a:t>
            </a:r>
            <a:r>
              <a:rPr lang="pt-BR" altLang="pt-BR" b="1" dirty="0"/>
              <a:t>CPU</a:t>
            </a:r>
            <a:r>
              <a:rPr lang="pt-BR" altLang="pt-BR" dirty="0"/>
              <a:t>, em Inglês) </a:t>
            </a:r>
            <a:r>
              <a:rPr lang="pt-BR" b="1" dirty="0" smtClean="0"/>
              <a:t>é </a:t>
            </a:r>
            <a:r>
              <a:rPr lang="pt-BR" dirty="0" smtClean="0"/>
              <a:t>considerado</a:t>
            </a:r>
            <a:r>
              <a:rPr lang="pt-BR" b="1" dirty="0" smtClean="0"/>
              <a:t> </a:t>
            </a:r>
            <a:r>
              <a:rPr lang="pt-BR" b="1" dirty="0" smtClean="0"/>
              <a:t>a parte mais importante de um computador</a:t>
            </a:r>
            <a:r>
              <a:rPr lang="pt-BR" dirty="0" smtClean="0"/>
              <a:t>, pois é responsável pelo processamento de todos os tipos de dados e pela apresentação do resultado do processamento.</a:t>
            </a:r>
          </a:p>
          <a:p>
            <a:endParaRPr lang="pt-BR" dirty="0" smtClean="0"/>
          </a:p>
          <a:p>
            <a:r>
              <a:rPr lang="pt-BR" dirty="0" smtClean="0"/>
              <a:t>Ele tem como função </a:t>
            </a:r>
            <a:r>
              <a:rPr lang="pt-BR" dirty="0"/>
              <a:t>principal unificar todo o sistema, controlar as funções realizadas por cada unidade funcional, e é também responsável pela execução de todos os programas do sistema, que deverão estar armazenados na </a:t>
            </a:r>
            <a:r>
              <a:rPr lang="pt-BR" dirty="0" smtClean="0"/>
              <a:t>memória </a:t>
            </a:r>
            <a:r>
              <a:rPr lang="pt-BR" dirty="0"/>
              <a:t>principal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pt-BR" altLang="pt-BR" sz="2400" dirty="0" smtClean="0"/>
              <a:t>Falando dos processadores da AMD</a:t>
            </a:r>
            <a:r>
              <a:rPr lang="pt-BR" altLang="pt-BR" sz="2400" dirty="0"/>
              <a:t>,</a:t>
            </a:r>
            <a:r>
              <a:rPr lang="pt-BR" altLang="pt-BR" sz="2400" dirty="0" smtClean="0"/>
              <a:t> ela surgiu produzindo </a:t>
            </a:r>
            <a:r>
              <a:rPr lang="pt-BR" altLang="pt-BR" sz="2400" dirty="0" smtClean="0"/>
              <a:t>clones dos processadores 386 e 486, muito similares aos da Intel, porém mais baratos. </a:t>
            </a:r>
            <a:endParaRPr lang="pt-BR" altLang="pt-BR" sz="2400" dirty="0" smtClean="0"/>
          </a:p>
          <a:p>
            <a:pPr marL="342900" indent="-342900" algn="just"/>
            <a:r>
              <a:rPr lang="pt-BR" altLang="pt-BR" sz="2400" dirty="0" smtClean="0"/>
              <a:t>Quando </a:t>
            </a:r>
            <a:r>
              <a:rPr lang="pt-BR" altLang="pt-BR" sz="2400" dirty="0" smtClean="0"/>
              <a:t>a Intel lançou o Pentium, que exigia o uso de novas placas, a AMD lançou o "5x86", um 486 de 133 MHz, que foi bastante popular, servindo como uma opção barata de </a:t>
            </a:r>
            <a:r>
              <a:rPr lang="pt-BR" altLang="pt-BR" sz="2400" i="1" dirty="0" smtClean="0"/>
              <a:t>upgrade</a:t>
            </a:r>
            <a:r>
              <a:rPr lang="pt-BR" altLang="pt-BR" sz="2400" dirty="0" smtClean="0"/>
              <a:t>.</a:t>
            </a:r>
          </a:p>
          <a:p>
            <a:pPr marL="342900" indent="-342900" algn="just"/>
            <a:r>
              <a:rPr lang="pt-BR" altLang="pt-BR" sz="2400" dirty="0" smtClean="0"/>
              <a:t>Embora </a:t>
            </a:r>
            <a:r>
              <a:rPr lang="pt-BR" altLang="pt-BR" sz="2400" dirty="0" smtClean="0"/>
              <a:t>o "5x86" e o </a:t>
            </a:r>
            <a:r>
              <a:rPr lang="pt-BR" altLang="pt-BR" sz="2400" dirty="0" err="1" smtClean="0"/>
              <a:t>clock</a:t>
            </a:r>
            <a:r>
              <a:rPr lang="pt-BR" altLang="pt-BR" sz="2400" dirty="0" smtClean="0"/>
              <a:t> de 133 MHz dessem a entender que se tratava de um processador com um desempenho similar a um Pentium 133, o desempenho era muito inferior, mal concorrendo com um Pentium 66.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Este foi o primeiro de uma série de exemplos, tanto do lado da AMD, quanto do lado da Intel, em que existiu uma diferença gritante entre o desempenho de dois processadores do mesmo </a:t>
            </a:r>
            <a:r>
              <a:rPr lang="pt-BR" altLang="pt-BR" sz="2400" i="1" dirty="0" err="1" smtClean="0"/>
              <a:t>clock</a:t>
            </a:r>
            <a:r>
              <a:rPr lang="pt-BR" altLang="pt-BR" sz="2400" dirty="0" smtClean="0"/>
              <a:t>.</a:t>
            </a:r>
          </a:p>
          <a:p>
            <a:pPr algn="just">
              <a:lnSpc>
                <a:spcPct val="80000"/>
              </a:lnSpc>
            </a:pPr>
            <a:endParaRPr lang="pt-BR" altLang="pt-BR" sz="2400" dirty="0" smtClean="0"/>
          </a:p>
          <a:p>
            <a:pPr algn="just">
              <a:lnSpc>
                <a:spcPct val="80000"/>
              </a:lnSpc>
            </a:pPr>
            <a:r>
              <a:rPr lang="pt-BR" altLang="pt-BR" sz="2400" dirty="0" smtClean="0"/>
              <a:t>Embora seja um item importante, a frequência de operação não é um indicador direto do desempenho do processador</a:t>
            </a:r>
            <a:r>
              <a:rPr lang="pt-BR" altLang="pt-BR" sz="2400" dirty="0" smtClean="0"/>
              <a:t>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684166"/>
          </a:xfrm>
        </p:spPr>
        <p:txBody>
          <a:bodyPr>
            <a:normAutofit fontScale="92500" lnSpcReduction="20000"/>
          </a:bodyPr>
          <a:lstStyle/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Depois do 5x68 a AMD lançou o K5, um processador tecnicamente superior ao Pentium, mas que era caro e não era capaz de atingir frequências de operação competitivas. </a:t>
            </a:r>
            <a:endParaRPr lang="pt-BR" altLang="pt-BR" sz="2400" dirty="0" smtClean="0"/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altLang="pt-BR" sz="2400" dirty="0"/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Ele </a:t>
            </a:r>
            <a:r>
              <a:rPr lang="pt-BR" altLang="pt-BR" sz="2400" dirty="0" smtClean="0"/>
              <a:t>foi seguido pelo K6 e mais tarde pelo K6-2, que fez muito sucesso, servindo como uma opção de processador de baixo custo e, ao mesmo tempo, como uma opção de upgrade para quem tinha um Pentium ou Pentium MMX</a:t>
            </a:r>
            <a:r>
              <a:rPr lang="pt-BR" altLang="pt-BR" sz="2400" dirty="0" smtClean="0"/>
              <a:t>.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altLang="pt-BR" sz="2400" dirty="0"/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/>
              <a:t>Aproveitando o preço acessível do processador K6-2, fabricantes passaram a desenvolver placas cada vez mais baratas (mas de qualidade </a:t>
            </a:r>
            <a:r>
              <a:rPr lang="pt-BR" altLang="pt-BR" sz="2400" dirty="0" smtClean="0"/>
              <a:t>muito inferior</a:t>
            </a:r>
            <a:r>
              <a:rPr lang="pt-BR" altLang="pt-BR" sz="2400" dirty="0"/>
              <a:t>) para vender mais, oferecendo PCs de baixo custo.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Mais adiante, surgiu o processador Athlon</a:t>
            </a:r>
            <a:r>
              <a:rPr lang="pt-BR" altLang="pt-BR" sz="2400" dirty="0" smtClean="0"/>
              <a:t>, que se tornou a arquitetura de maior sucesso da AMD. A primeira versão usava um formato de cartucho (slot A) similar ao Pentium II, mas incompatível com as placas para </a:t>
            </a:r>
            <a:r>
              <a:rPr lang="pt-BR" altLang="pt-BR" sz="2400" dirty="0" smtClean="0"/>
              <a:t>o processador da Intel</a:t>
            </a:r>
            <a:r>
              <a:rPr lang="pt-BR" altLang="pt-BR" sz="2400" dirty="0" smtClean="0"/>
              <a:t>.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Ele </a:t>
            </a:r>
            <a:r>
              <a:rPr lang="pt-BR" altLang="pt-BR" sz="2400" dirty="0" smtClean="0"/>
              <a:t>foi sucedido pelo Athlon </a:t>
            </a:r>
            <a:r>
              <a:rPr lang="pt-BR" altLang="pt-BR" sz="2400" dirty="0" err="1" smtClean="0"/>
              <a:t>Thunderbird</a:t>
            </a:r>
            <a:r>
              <a:rPr lang="pt-BR" altLang="pt-BR" sz="2400" dirty="0" smtClean="0"/>
              <a:t>, que passou a usar o formato de </a:t>
            </a:r>
            <a:r>
              <a:rPr lang="pt-BR" altLang="pt-BR" sz="2400" dirty="0" smtClean="0"/>
              <a:t>soquete, utilizado até </a:t>
            </a:r>
            <a:r>
              <a:rPr lang="pt-BR" altLang="pt-BR" sz="2400" dirty="0" smtClean="0"/>
              <a:t>os dias de hoje.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559896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70" y="1269000"/>
            <a:ext cx="614946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pt-BR" altLang="pt-BR" sz="2400" dirty="0" smtClean="0"/>
              <a:t>Para competir com </a:t>
            </a:r>
            <a:r>
              <a:rPr lang="pt-BR" altLang="pt-BR" sz="2400" dirty="0" smtClean="0"/>
              <a:t>os Celeron, </a:t>
            </a:r>
            <a:r>
              <a:rPr lang="pt-BR" altLang="pt-BR" sz="2400" dirty="0" smtClean="0"/>
              <a:t>a AMD produziu o Duron, um processador de baixo custo, idêntico ao Athlon, mas com menos </a:t>
            </a:r>
            <a:r>
              <a:rPr lang="pt-BR" altLang="pt-BR" sz="2400" dirty="0" smtClean="0"/>
              <a:t>memória cache</a:t>
            </a:r>
            <a:r>
              <a:rPr lang="pt-BR" altLang="pt-BR" sz="2400" dirty="0" smtClean="0"/>
              <a:t>.</a:t>
            </a:r>
          </a:p>
          <a:p>
            <a:pPr marL="0" indent="0" algn="just"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pt-BR" altLang="pt-BR" sz="2400" dirty="0" smtClean="0"/>
              <a:t>Em 2005 o Athlon foi descontinuado e o cargo foi herdado pelo Sempron, uma versão aperfeiçoada do Duron (com mais cache e capaz de atingir frequências mais altas), que passou a ser vendido segundo um índice de desempenho (que comparava o desempenho com o do Pentium 4) e não mais segundo o </a:t>
            </a:r>
            <a:r>
              <a:rPr lang="pt-BR" altLang="pt-BR" sz="2400" i="1" dirty="0" err="1" smtClean="0"/>
              <a:t>clock</a:t>
            </a:r>
            <a:r>
              <a:rPr lang="pt-BR" altLang="pt-BR" sz="2400" dirty="0" smtClean="0"/>
              <a:t> real.</a:t>
            </a:r>
          </a:p>
          <a:p>
            <a:pPr marL="0" indent="0" algn="just">
              <a:buFont typeface="Wingdings" pitchFamily="2" charset="2"/>
              <a:buNone/>
            </a:pPr>
            <a:endParaRPr lang="pt-BR" altLang="pt-BR" sz="24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pt-BR" altLang="pt-BR" sz="2400" dirty="0" smtClean="0"/>
              <a:t>Por volta de 2000, surgiram as primeiras notícias do "</a:t>
            </a:r>
            <a:r>
              <a:rPr lang="pt-BR" altLang="pt-BR" sz="2400" dirty="0" err="1" smtClean="0"/>
              <a:t>SledgeHammer</a:t>
            </a:r>
            <a:r>
              <a:rPr lang="pt-BR" altLang="pt-BR" sz="2400" dirty="0" smtClean="0"/>
              <a:t>", um processador de 64 bits, que foi finalmente lançado em versão doméstica na forma do Athlon 64, que passou a ser o topo de linha da AMD. </a:t>
            </a:r>
            <a:endParaRPr lang="pt-BR" altLang="pt-BR" sz="2400" dirty="0" smtClean="0"/>
          </a:p>
          <a:p>
            <a:pPr marL="342900" indent="-342900" algn="just"/>
            <a:endParaRPr lang="pt-BR" altLang="pt-BR" sz="2400" dirty="0"/>
          </a:p>
          <a:p>
            <a:pPr marL="342900" indent="-342900" algn="just"/>
            <a:r>
              <a:rPr lang="pt-BR" altLang="pt-BR" sz="2400" dirty="0" smtClean="0"/>
              <a:t>Apesar </a:t>
            </a:r>
            <a:r>
              <a:rPr lang="pt-BR" altLang="pt-BR" sz="2400" dirty="0" smtClean="0"/>
              <a:t>das mudanças internas, o Athlon 64 continuou sendo compatível com os programas de 32 bits, da mesma forma que os processadores atuais são capazes de rodar </a:t>
            </a:r>
            <a:r>
              <a:rPr lang="pt-BR" altLang="pt-BR" sz="2400" dirty="0" smtClean="0"/>
              <a:t>programas da </a:t>
            </a:r>
            <a:r>
              <a:rPr lang="pt-BR" altLang="pt-BR" sz="2400" dirty="0" smtClean="0"/>
              <a:t>época do 386, muito embora tenham incorporado diversos novos recursos.</a:t>
            </a:r>
          </a:p>
          <a:p>
            <a:pPr marL="342900" indent="-342900" algn="just"/>
            <a:endParaRPr lang="pt-BR" altLang="pt-BR" sz="2400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pt-BR" altLang="pt-BR" sz="2400" dirty="0" smtClean="0"/>
              <a:t>Na prática, o fato de ser um processador de 64 bits não tornou o Athlon 64 muito mais rápido, mesmo em aplicativos otimizados (os ganhos de desempenho surgem mais devido ao controlador de memória integrado e aos novos registradores).</a:t>
            </a:r>
          </a:p>
          <a:p>
            <a:pPr marL="342900" indent="-342900" algn="just"/>
            <a:endParaRPr lang="pt-BR" altLang="pt-BR" sz="2400" dirty="0" smtClean="0"/>
          </a:p>
          <a:p>
            <a:pPr marL="342900" indent="-342900" algn="just"/>
            <a:r>
              <a:rPr lang="pt-BR" altLang="pt-BR" sz="2400" dirty="0" smtClean="0"/>
              <a:t>A principal vantagem dos processadores de 64 bits foi derrubar uma limitação inerente a todos os processadores de 32 bits, que são capazes de acessar apenas 4 GB de memória RAM, um limite que está se tornando uma limitação grave em cada vez mais situações.</a:t>
            </a:r>
          </a:p>
          <a:p>
            <a:pPr marL="342900" indent="-342900" algn="just"/>
            <a:endParaRPr lang="pt-BR" altLang="pt-BR" sz="2400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O Athlon 64 deu origem ao Athlon X2, o primeiro processador </a:t>
            </a:r>
            <a:r>
              <a:rPr lang="pt-BR" altLang="pt-BR" sz="2400" i="1" dirty="0" smtClean="0"/>
              <a:t>dual-core</a:t>
            </a:r>
            <a:r>
              <a:rPr lang="pt-BR" altLang="pt-BR" sz="2400" dirty="0" smtClean="0"/>
              <a:t> da AMD, onde temos dois processadores Athlon 64 no mesmo encapsulamento (dividindo a carga de </a:t>
            </a:r>
            <a:r>
              <a:rPr lang="pt-BR" altLang="pt-BR" sz="2400" dirty="0" smtClean="0"/>
              <a:t>processamento).</a:t>
            </a:r>
            <a:endParaRPr lang="pt-BR" altLang="pt-BR" sz="2400" dirty="0" smtClean="0"/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altLang="pt-BR" sz="2400" dirty="0" smtClean="0"/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Com o avanço do </a:t>
            </a:r>
            <a:r>
              <a:rPr lang="pt-BR" altLang="pt-BR" sz="2400" dirty="0" smtClean="0"/>
              <a:t>Intel Core </a:t>
            </a:r>
            <a:r>
              <a:rPr lang="pt-BR" altLang="pt-BR" sz="2400" dirty="0" smtClean="0"/>
              <a:t>2 Duo, a AMD se apressou em atualizar a arquitetura do Athlon 64, incluindo algumas melhorias na arquitetura e (mais importante) suporte ao uso de 4 núcleos e cache L3 compartilhado. Surgiu então o </a:t>
            </a:r>
            <a:r>
              <a:rPr lang="pt-BR" altLang="pt-BR" sz="2400" dirty="0" err="1" smtClean="0"/>
              <a:t>Phenom</a:t>
            </a:r>
            <a:r>
              <a:rPr lang="pt-BR" altLang="pt-BR" sz="2400" dirty="0" smtClean="0"/>
              <a:t>, que foi o primeiro processador </a:t>
            </a:r>
            <a:r>
              <a:rPr lang="pt-BR" altLang="pt-BR" sz="2400" i="1" dirty="0" err="1" smtClean="0"/>
              <a:t>quad</a:t>
            </a:r>
            <a:r>
              <a:rPr lang="pt-BR" altLang="pt-BR" sz="2400" i="1" dirty="0" smtClean="0"/>
              <a:t>-core</a:t>
            </a:r>
            <a:r>
              <a:rPr lang="pt-BR" altLang="pt-BR" sz="2400" dirty="0" smtClean="0"/>
              <a:t> doméstico da AMD.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altLang="pt-BR" sz="2400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pt-BR" altLang="pt-BR" sz="2400" dirty="0" smtClean="0"/>
              <a:t>O </a:t>
            </a:r>
            <a:r>
              <a:rPr lang="pt-BR" altLang="pt-BR" sz="2400" dirty="0" err="1" smtClean="0"/>
              <a:t>Phenom</a:t>
            </a:r>
            <a:r>
              <a:rPr lang="pt-BR" altLang="pt-BR" sz="2400" dirty="0" smtClean="0"/>
              <a:t> foi produzido em diversas variações, incluindo versões com três núcleos (o </a:t>
            </a:r>
            <a:r>
              <a:rPr lang="pt-BR" altLang="pt-BR" sz="2400" dirty="0" err="1" smtClean="0"/>
              <a:t>Phenom</a:t>
            </a:r>
            <a:r>
              <a:rPr lang="pt-BR" altLang="pt-BR" sz="2400" dirty="0" smtClean="0"/>
              <a:t> X3) e também versões com parte do cache desativado. Elas surgiram da necessidade de maximizar o volume de produção, transformando os processadores com defeitos localizados em versões de baixo custo.</a:t>
            </a:r>
          </a:p>
          <a:p>
            <a:pPr marL="342900" indent="-342900" algn="just"/>
            <a:endParaRPr lang="pt-BR" altLang="pt-BR" sz="2400" dirty="0" smtClean="0"/>
          </a:p>
          <a:p>
            <a:pPr marL="342900" indent="-342900" algn="just"/>
            <a:r>
              <a:rPr lang="pt-BR" altLang="pt-BR" sz="2400" dirty="0" smtClean="0"/>
              <a:t>Essa mesma filosofia deu origem também à série Athlon X2 7xxx, que consistiu em versões </a:t>
            </a:r>
            <a:r>
              <a:rPr lang="pt-BR" altLang="pt-BR" sz="2400" dirty="0" smtClean="0"/>
              <a:t>baratas</a:t>
            </a:r>
            <a:r>
              <a:rPr lang="pt-BR" altLang="pt-BR" sz="2400" dirty="0" smtClean="0"/>
              <a:t>, porém com desempenho mais </a:t>
            </a:r>
            <a:r>
              <a:rPr lang="pt-BR" altLang="pt-BR" sz="2400" dirty="0" smtClean="0"/>
              <a:t>baixo </a:t>
            </a:r>
            <a:r>
              <a:rPr lang="pt-BR" altLang="pt-BR" sz="2400" dirty="0" smtClean="0"/>
              <a:t>do </a:t>
            </a:r>
            <a:r>
              <a:rPr lang="pt-BR" altLang="pt-BR" sz="2400" dirty="0" err="1" smtClean="0"/>
              <a:t>Phenom</a:t>
            </a:r>
            <a:r>
              <a:rPr lang="pt-BR" altLang="pt-BR" sz="2400" dirty="0" smtClean="0"/>
              <a:t>, com dois dos núcleos desativados.</a:t>
            </a:r>
          </a:p>
          <a:p>
            <a:pPr marL="342900" indent="-342900" algn="just"/>
            <a:endParaRPr lang="pt-BR" altLang="pt-BR" sz="2400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processador</a:t>
            </a:r>
            <a:r>
              <a:rPr lang="pt-BR" dirty="0"/>
              <a:t> tem 3 funções básicas:</a:t>
            </a:r>
          </a:p>
          <a:p>
            <a:pPr lvl="1"/>
            <a:r>
              <a:rPr lang="pt-BR" dirty="0" smtClean="0"/>
              <a:t>Realizar </a:t>
            </a:r>
            <a:r>
              <a:rPr lang="pt-BR" dirty="0"/>
              <a:t>cálculos de operações aritméticas e comparações </a:t>
            </a:r>
            <a:r>
              <a:rPr lang="pt-BR" dirty="0" smtClean="0"/>
              <a:t>lógicas</a:t>
            </a:r>
            <a:endParaRPr lang="pt-BR" dirty="0"/>
          </a:p>
          <a:p>
            <a:pPr lvl="1"/>
            <a:r>
              <a:rPr lang="pt-BR" dirty="0" smtClean="0"/>
              <a:t>Manter </a:t>
            </a:r>
            <a:r>
              <a:rPr lang="pt-BR" dirty="0"/>
              <a:t>o funcionamento de </a:t>
            </a:r>
            <a:r>
              <a:rPr lang="pt-BR" dirty="0" smtClean="0"/>
              <a:t>todo o equipamento, periféricos e </a:t>
            </a:r>
            <a:r>
              <a:rPr lang="pt-BR" dirty="0"/>
              <a:t>programas, pois a unidade de controle interpreta e gerencia a execução de cada </a:t>
            </a:r>
            <a:r>
              <a:rPr lang="pt-BR" dirty="0" smtClean="0"/>
              <a:t>instrução de um programa</a:t>
            </a:r>
            <a:endParaRPr lang="pt-BR" dirty="0"/>
          </a:p>
          <a:p>
            <a:pPr lvl="1"/>
            <a:r>
              <a:rPr lang="pt-BR" dirty="0" smtClean="0"/>
              <a:t>Gerenciar na memória principal, além </a:t>
            </a:r>
            <a:r>
              <a:rPr lang="pt-BR" dirty="0"/>
              <a:t>do programa submetido, os dados transferidos de um elemento ao outro da máquina, visando o seu </a:t>
            </a:r>
            <a:r>
              <a:rPr lang="pt-BR" dirty="0" smtClean="0"/>
              <a:t>processamento</a:t>
            </a:r>
            <a:r>
              <a:rPr lang="pt-BR" dirty="0"/>
              <a:t>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processador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/>
            <a:r>
              <a:rPr lang="pt-BR" altLang="pt-BR" sz="2400" dirty="0" smtClean="0"/>
              <a:t>Assim como no caso do </a:t>
            </a:r>
            <a:r>
              <a:rPr lang="pt-BR" altLang="pt-BR" sz="2400" dirty="0" err="1" smtClean="0"/>
              <a:t>Phenom</a:t>
            </a:r>
            <a:r>
              <a:rPr lang="pt-BR" altLang="pt-BR" sz="2400" dirty="0" smtClean="0"/>
              <a:t> original, o </a:t>
            </a:r>
            <a:r>
              <a:rPr lang="pt-BR" altLang="pt-BR" sz="2400" dirty="0" err="1" smtClean="0"/>
              <a:t>Phenom</a:t>
            </a:r>
            <a:r>
              <a:rPr lang="pt-BR" altLang="pt-BR" sz="2400" dirty="0" smtClean="0"/>
              <a:t> II é vendido em várias versões, com 4 núcleos, 3 núcleos e até mesmo dois núcleos ativos, com o objetivo de aproveitar as unidades com pequenos defeitos.</a:t>
            </a:r>
          </a:p>
          <a:p>
            <a:pPr marL="342900" indent="-342900" algn="just"/>
            <a:endParaRPr lang="pt-BR" altLang="pt-BR" sz="2400" dirty="0" smtClean="0"/>
          </a:p>
          <a:p>
            <a:pPr marL="342900" indent="-342900" algn="just"/>
            <a:r>
              <a:rPr lang="pt-BR" altLang="pt-BR" sz="2400" dirty="0" smtClean="0"/>
              <a:t>A nova técnica de fabricação deu origem também a duas novas séries de processadores de baixo custo, o Athlon II X2 e o Athlon II X4, destinadas a substituir os últimos modelos do Athlon X2. Como os nomes sugerem, o Athlon II X2 possui dois núcleos e o Athlon II X4 possui quatro. </a:t>
            </a:r>
            <a:endParaRPr lang="pt-BR" altLang="pt-BR" sz="2400" dirty="0" smtClean="0"/>
          </a:p>
          <a:p>
            <a:pPr marL="342900" indent="-342900" algn="just"/>
            <a:endParaRPr lang="pt-BR" altLang="pt-BR" sz="2400" dirty="0"/>
          </a:p>
          <a:p>
            <a:pPr marL="342900" indent="-342900" algn="just"/>
            <a:r>
              <a:rPr lang="pt-BR" altLang="pt-BR" sz="2400" dirty="0" smtClean="0"/>
              <a:t>A </a:t>
            </a:r>
            <a:r>
              <a:rPr lang="pt-BR" altLang="pt-BR" sz="2400" dirty="0" smtClean="0"/>
              <a:t>arquitetura continua sendo a mesma do </a:t>
            </a:r>
            <a:r>
              <a:rPr lang="pt-BR" altLang="pt-BR" sz="2400" dirty="0" err="1" smtClean="0"/>
              <a:t>Phenom</a:t>
            </a:r>
            <a:r>
              <a:rPr lang="pt-BR" altLang="pt-BR" sz="2400" dirty="0" smtClean="0"/>
              <a:t> II, mas eles excluem o cache L3, removido para cortar custos.</a:t>
            </a:r>
          </a:p>
          <a:p>
            <a:pPr marL="342900" indent="-342900" algn="just"/>
            <a:endParaRPr lang="pt-BR" altLang="pt-BR" sz="2400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A última </a:t>
            </a:r>
            <a:r>
              <a:rPr lang="pt-BR" altLang="pt-BR" sz="2400" dirty="0" smtClean="0"/>
              <a:t>rodada foi </a:t>
            </a:r>
            <a:r>
              <a:rPr lang="pt-BR" altLang="pt-BR" sz="2400" dirty="0" smtClean="0"/>
              <a:t>iniciada com o lançamento do Core i7 e do Core i5, que inauguraram a nova geração de processadores da Intel, realimentando o ciclo de lançamentos. 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Uma das mudanças introduzidas por eles foi o Turbo </a:t>
            </a:r>
            <a:r>
              <a:rPr lang="pt-BR" altLang="pt-BR" sz="2400" dirty="0" err="1" smtClean="0"/>
              <a:t>Boost</a:t>
            </a:r>
            <a:r>
              <a:rPr lang="pt-BR" altLang="pt-BR" sz="2400" dirty="0" smtClean="0"/>
              <a:t>, um sistema de gerenciamento de </a:t>
            </a:r>
            <a:r>
              <a:rPr lang="pt-BR" altLang="pt-BR" sz="2400" i="1" dirty="0" err="1" smtClean="0"/>
              <a:t>clock</a:t>
            </a:r>
            <a:r>
              <a:rPr lang="pt-BR" altLang="pt-BR" sz="2400" dirty="0" smtClean="0"/>
              <a:t> que aumenta a frequência do processador quando apenas alguns dos núcleos está sendo utilizado, funcionando como uma espécie de sistema de </a:t>
            </a:r>
            <a:r>
              <a:rPr lang="pt-BR" altLang="pt-BR" sz="2400" i="1" dirty="0" err="1" smtClean="0"/>
              <a:t>overclock</a:t>
            </a:r>
            <a:r>
              <a:rPr lang="pt-BR" altLang="pt-BR" sz="2400" dirty="0" smtClean="0"/>
              <a:t> automático. 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r>
              <a:rPr lang="pt-BR" altLang="pt-BR" sz="2400" dirty="0" smtClean="0"/>
              <a:t>O Turbo </a:t>
            </a:r>
            <a:r>
              <a:rPr lang="pt-BR" altLang="pt-BR" sz="2400" dirty="0" err="1" smtClean="0"/>
              <a:t>Boost</a:t>
            </a:r>
            <a:r>
              <a:rPr lang="pt-BR" altLang="pt-BR" sz="2400" dirty="0" smtClean="0"/>
              <a:t> tornou o desempenho dos processadores muito mais variável, já que passou a depender também da temperatura de operação do processador e outros fatores.</a:t>
            </a:r>
          </a:p>
          <a:p>
            <a:pPr marL="342900" indent="-342900" algn="just" fontAlgn="auto">
              <a:spcAft>
                <a:spcPts val="0"/>
              </a:spcAft>
              <a:defRPr/>
            </a:pPr>
            <a:endParaRPr lang="pt-BR" altLang="pt-BR" sz="2400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/>
              <a:t>Mercado atual de processadores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 smtClean="0"/>
              <a:t>Intel x AMD</a:t>
            </a:r>
            <a:endParaRPr lang="pt-BR" altLang="pt-BR" dirty="0" smtClean="0"/>
          </a:p>
        </p:txBody>
      </p:sp>
      <p:pic>
        <p:nvPicPr>
          <p:cNvPr id="6" name="Imagem 3" descr="10bc21d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86960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2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pt-BR" altLang="pt-BR" sz="2400" dirty="0" smtClean="0"/>
              <a:t>Longe do mercado de chips de alto desempenho, temos também o </a:t>
            </a:r>
            <a:r>
              <a:rPr lang="pt-BR" altLang="pt-BR" sz="2400" b="1" dirty="0" smtClean="0"/>
              <a:t>Intel </a:t>
            </a:r>
            <a:r>
              <a:rPr lang="pt-BR" altLang="pt-BR" sz="2400" b="1" dirty="0" err="1" smtClean="0"/>
              <a:t>Atom</a:t>
            </a:r>
            <a:r>
              <a:rPr lang="pt-BR" altLang="pt-BR" sz="2400" dirty="0" smtClean="0"/>
              <a:t>, que serve como uma opção de processador barato e de baixo consumo, destinado a </a:t>
            </a:r>
            <a:r>
              <a:rPr lang="pt-BR" altLang="pt-BR" sz="2400" i="1" dirty="0" err="1" smtClean="0"/>
              <a:t>netbooks</a:t>
            </a:r>
            <a:r>
              <a:rPr lang="pt-BR" altLang="pt-BR" sz="2400" dirty="0" smtClean="0"/>
              <a:t> e desktops </a:t>
            </a:r>
            <a:r>
              <a:rPr lang="pt-BR" altLang="pt-BR" sz="2400" dirty="0" err="1" smtClean="0"/>
              <a:t>ultra-compactos</a:t>
            </a:r>
            <a:r>
              <a:rPr lang="pt-BR" altLang="pt-BR" sz="2400" dirty="0" smtClean="0"/>
              <a:t>. </a:t>
            </a:r>
          </a:p>
          <a:p>
            <a:pPr marL="342900" indent="-342900" algn="just"/>
            <a:endParaRPr lang="pt-BR" altLang="pt-BR" sz="2400" dirty="0" smtClean="0"/>
          </a:p>
          <a:p>
            <a:pPr marL="342900" indent="-342900" algn="just"/>
            <a:r>
              <a:rPr lang="pt-BR" altLang="pt-BR" sz="2400" dirty="0" smtClean="0"/>
              <a:t>Diferente de outros processadores modernos, o </a:t>
            </a:r>
            <a:r>
              <a:rPr lang="pt-BR" altLang="pt-BR" sz="2400" dirty="0" err="1" smtClean="0"/>
              <a:t>Atom</a:t>
            </a:r>
            <a:r>
              <a:rPr lang="pt-BR" altLang="pt-BR" sz="2400" dirty="0" smtClean="0"/>
              <a:t> é um descendente do </a:t>
            </a:r>
            <a:r>
              <a:rPr lang="pt-BR" altLang="pt-BR" sz="2400" dirty="0" smtClean="0"/>
              <a:t>primeiro Pentium, </a:t>
            </a:r>
            <a:r>
              <a:rPr lang="pt-BR" altLang="pt-BR" sz="2400" dirty="0" smtClean="0"/>
              <a:t>que utiliza uma arquitetura muito mais simples, baseada no processamento sequencial de instruções.</a:t>
            </a:r>
          </a:p>
          <a:p>
            <a:pPr marL="342900" indent="-342900" algn="just"/>
            <a:endParaRPr lang="pt-BR" altLang="pt-BR" sz="2400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 smtClean="0"/>
              <a:t>Novas arquiteturas</a:t>
            </a:r>
            <a:endParaRPr lang="pt-BR" alt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Por fim, vemos processadores mais simples, como a arquitetura ARM, aparecerem na mídia como argumentos de venda para telefones e tabletes.</a:t>
            </a:r>
          </a:p>
          <a:p>
            <a:endParaRPr lang="pt-BR" dirty="0" smtClean="0"/>
          </a:p>
          <a:p>
            <a:r>
              <a:rPr lang="pt-BR" dirty="0" smtClean="0"/>
              <a:t>Antes utilizados somente em equipamentos de automação industrial, os processadores </a:t>
            </a:r>
            <a:r>
              <a:rPr lang="pt-BR" dirty="0"/>
              <a:t>ARM </a:t>
            </a:r>
            <a:r>
              <a:rPr lang="pt-BR" dirty="0" smtClean="0"/>
              <a:t>são bastante </a:t>
            </a:r>
            <a:r>
              <a:rPr lang="pt-BR" dirty="0"/>
              <a:t>simples se </a:t>
            </a:r>
            <a:r>
              <a:rPr lang="pt-BR" dirty="0" smtClean="0"/>
              <a:t>comparados aos </a:t>
            </a:r>
            <a:r>
              <a:rPr lang="pt-BR" dirty="0"/>
              <a:t>x86, o que por um lado faz com que o seu desempenho seja menor, mas faz também com que ele precise de uma quantidade ínfima de energia para operar, o que o torna ideal </a:t>
            </a:r>
            <a:r>
              <a:rPr lang="pt-BR" dirty="0" smtClean="0"/>
              <a:t>para </a:t>
            </a:r>
            <a:r>
              <a:rPr lang="pt-BR" dirty="0"/>
              <a:t>dispositivos que trazem uma bateria bastante </a:t>
            </a:r>
            <a:r>
              <a:rPr lang="pt-BR" dirty="0" smtClean="0"/>
              <a:t>reduzida.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 smtClean="0"/>
              <a:t>Novas arquiteturas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147248" cy="4525962"/>
          </a:xfrm>
        </p:spPr>
        <p:txBody>
          <a:bodyPr>
            <a:normAutofit fontScale="92500"/>
          </a:bodyPr>
          <a:lstStyle/>
          <a:p>
            <a:r>
              <a:rPr lang="pt-BR" dirty="0"/>
              <a:t>Se antigamente seria desastroso o desempenho destes processadores executando </a:t>
            </a:r>
            <a:r>
              <a:rPr lang="pt-BR" dirty="0" smtClean="0"/>
              <a:t>sistemas operacionais atuais, </a:t>
            </a:r>
            <a:r>
              <a:rPr lang="pt-BR" dirty="0"/>
              <a:t>os avanços tecnológicos dos últimos sugerem que processadores desta arquitetura possam ser utilizados cada vez mais.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 </a:t>
            </a:r>
            <a:r>
              <a:rPr lang="pt-BR" dirty="0"/>
              <a:t>exemplo foi o lançamento </a:t>
            </a:r>
            <a:r>
              <a:rPr lang="pt-BR" dirty="0" smtClean="0"/>
              <a:t>do Microsoft </a:t>
            </a:r>
            <a:r>
              <a:rPr lang="pt-BR" dirty="0" err="1" smtClean="0"/>
              <a:t>Surface</a:t>
            </a:r>
            <a:r>
              <a:rPr lang="pt-BR" dirty="0" smtClean="0"/>
              <a:t>, dotado de um processador ARM, que roda o Windows 8, ou o iPhone 5s, da Apple, o primeiro telefone com um processador de 64 bits.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 smtClean="0"/>
              <a:t>Novas arquiteturas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0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14"/>
          <a:stretch/>
        </p:blipFill>
        <p:spPr bwMode="auto">
          <a:xfrm>
            <a:off x="736311" y="801000"/>
            <a:ext cx="7566291" cy="51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9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cnet4.cbsistatic.com/hub/i/r/2013/09/12/61c8a38d-67c2-11e3-a665-14feb5ca9861/thumbnail/770x433/5b4b87f7a4fc4c5133d1329384940927/Septimius_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66837"/>
            <a:ext cx="7334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31CF72-A9EF-4B81-A8D2-FF348955DD90}" type="slidenum">
              <a:rPr lang="en-US" altLang="pt-BR" smtClean="0"/>
              <a:pPr eaLnBrk="1" hangingPunct="1"/>
              <a:t>8</a:t>
            </a:fld>
            <a:endParaRPr lang="en-US" alt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Onde está o processador?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8936" y="1449336"/>
            <a:ext cx="5504400" cy="5004000"/>
          </a:xfrm>
          <a:noFill/>
        </p:spPr>
      </p:pic>
      <p:sp>
        <p:nvSpPr>
          <p:cNvPr id="3" name="Retângulo 2"/>
          <p:cNvSpPr/>
          <p:nvPr/>
        </p:nvSpPr>
        <p:spPr>
          <a:xfrm>
            <a:off x="3851920" y="1916832"/>
            <a:ext cx="288032" cy="1584176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REGISTRADORES</a:t>
            </a:r>
            <a:endParaRPr lang="pt-BR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79712" y="1772816"/>
            <a:ext cx="2376264" cy="216024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5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Estrutura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O </a:t>
            </a:r>
            <a:r>
              <a:rPr lang="pt-BR" altLang="pt-BR" b="1" dirty="0" smtClean="0"/>
              <a:t>processador</a:t>
            </a:r>
            <a:r>
              <a:rPr lang="pt-BR" altLang="pt-BR" dirty="0"/>
              <a:t> </a:t>
            </a:r>
            <a:r>
              <a:rPr lang="pt-BR" altLang="pt-BR" dirty="0" smtClean="0"/>
              <a:t>é </a:t>
            </a:r>
            <a:r>
              <a:rPr lang="pt-BR" altLang="pt-BR" dirty="0" smtClean="0"/>
              <a:t>um conjunto de circuitos elétricos que manipulam os dados para obter informações, com base em programas introduzidos.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Tem uma memória </a:t>
            </a:r>
            <a:r>
              <a:rPr lang="pt-BR" altLang="pt-BR" dirty="0" smtClean="0"/>
              <a:t>associada (memória principal do computador), </a:t>
            </a:r>
            <a:r>
              <a:rPr lang="pt-BR" altLang="pt-BR" dirty="0" smtClean="0"/>
              <a:t>que serve de localização temporária para dados e </a:t>
            </a:r>
            <a:r>
              <a:rPr lang="pt-BR" altLang="pt-BR" dirty="0" smtClean="0"/>
              <a:t>instruções que </a:t>
            </a:r>
            <a:r>
              <a:rPr lang="pt-BR" altLang="pt-BR" dirty="0" smtClean="0"/>
              <a:t>estão sendo </a:t>
            </a:r>
            <a:r>
              <a:rPr lang="pt-BR" altLang="pt-BR" dirty="0" smtClean="0"/>
              <a:t>manipulados.</a:t>
            </a:r>
            <a:endParaRPr lang="pt-BR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s-Maxwell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Aulas-Maxwell</Template>
  <TotalTime>940</TotalTime>
  <Words>4692</Words>
  <Application>Microsoft Office PowerPoint</Application>
  <PresentationFormat>Apresentação na tela (4:3)</PresentationFormat>
  <Paragraphs>356</Paragraphs>
  <Slides>77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78" baseType="lpstr">
      <vt:lpstr>Aulas-Maxwell</vt:lpstr>
      <vt:lpstr>Arquitetura de Hardware aula 2</vt:lpstr>
      <vt:lpstr>Arquitetura de um computador</vt:lpstr>
      <vt:lpstr>Processadores</vt:lpstr>
      <vt:lpstr>Introdução</vt:lpstr>
      <vt:lpstr>Apresentação do PowerPoint</vt:lpstr>
      <vt:lpstr>Introdução</vt:lpstr>
      <vt:lpstr>Funções do processador</vt:lpstr>
      <vt:lpstr>Onde está o processador?</vt:lpstr>
      <vt:lpstr>Estrutura</vt:lpstr>
      <vt:lpstr>Componentes</vt:lpstr>
      <vt:lpstr>Componentes</vt:lpstr>
      <vt:lpstr>Componentes</vt:lpstr>
      <vt:lpstr>Componentes</vt:lpstr>
      <vt:lpstr>Componentes</vt:lpstr>
      <vt:lpstr>Componentes</vt:lpstr>
      <vt:lpstr>Componentes</vt:lpstr>
      <vt:lpstr>Componentes</vt:lpstr>
      <vt:lpstr>Componentes</vt:lpstr>
      <vt:lpstr>Apresentação do PowerPoint</vt:lpstr>
      <vt:lpstr>Evolução da fabricação</vt:lpstr>
      <vt:lpstr>Apresentação do PowerPoint</vt:lpstr>
      <vt:lpstr>Evolução da fabricação</vt:lpstr>
      <vt:lpstr>Evolução da fabricação</vt:lpstr>
      <vt:lpstr>Comparativo</vt:lpstr>
      <vt:lpstr>Evolução da fabricação</vt:lpstr>
      <vt:lpstr>Apresentação do PowerPoint</vt:lpstr>
      <vt:lpstr>Apresentação do PowerPoint</vt:lpstr>
      <vt:lpstr>Estrutura</vt:lpstr>
      <vt:lpstr>Onde está o processador?</vt:lpstr>
      <vt:lpstr>Estrutura</vt:lpstr>
      <vt:lpstr>Apresentação do PowerPoint</vt:lpstr>
      <vt:lpstr>Quantos bits tem o processador?</vt:lpstr>
      <vt:lpstr>Conjunto de instruções</vt:lpstr>
      <vt:lpstr>Famílias</vt:lpstr>
      <vt:lpstr>Categorias de instruções</vt:lpstr>
      <vt:lpstr>Tipos de conjuntos de instruções</vt:lpstr>
      <vt:lpstr>Tipos de conjuntos de instruções</vt:lpstr>
      <vt:lpstr>Funcionamento</vt:lpstr>
      <vt:lpstr>Funcionamento</vt:lpstr>
      <vt:lpstr>Exemplo de uma operação</vt:lpstr>
      <vt:lpstr>Memória principal</vt:lpstr>
      <vt:lpstr>Onde está o processador?</vt:lpstr>
      <vt:lpstr>Melhorias tecnológicas</vt:lpstr>
      <vt:lpstr>Paralelismo</vt:lpstr>
      <vt:lpstr>Pipeline</vt:lpstr>
      <vt:lpstr>Tecnologia superescalar</vt:lpstr>
      <vt:lpstr>Hyperthreading</vt:lpstr>
      <vt:lpstr>Processadores Multinúcleo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Apresentação do PowerPoint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Mercado atual de processadores</vt:lpstr>
      <vt:lpstr>Intel x AMD</vt:lpstr>
      <vt:lpstr>Novas arquiteturas</vt:lpstr>
      <vt:lpstr>Novas arquiteturas</vt:lpstr>
      <vt:lpstr>Novas arquiteturas</vt:lpstr>
      <vt:lpstr>Apresentação do PowerPoint</vt:lpstr>
      <vt:lpstr>Apresentação do PowerPoint</vt:lpstr>
    </vt:vector>
  </TitlesOfParts>
  <Company>Alfasys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Redes</dc:title>
  <dc:creator>Marta Vuelma</dc:creator>
  <cp:lastModifiedBy>marcoandrei</cp:lastModifiedBy>
  <cp:revision>134</cp:revision>
  <dcterms:created xsi:type="dcterms:W3CDTF">2005-06-30T02:26:03Z</dcterms:created>
  <dcterms:modified xsi:type="dcterms:W3CDTF">2014-07-08T04:24:26Z</dcterms:modified>
</cp:coreProperties>
</file>