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Exo" panose="020B0604020202020204" charset="0"/>
      <p:regular r:id="rId15"/>
      <p:bold r:id="rId16"/>
      <p:italic r:id="rId17"/>
      <p:boldItalic r:id="rId18"/>
    </p:embeddedFont>
    <p:embeddedFont>
      <p:font typeface="Glacial Indifference" panose="020B0604020202020204" charset="0"/>
      <p:regular r:id="rId19"/>
      <p:bold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 rot="5400000">
            <a:off x="14848085" y="2953945"/>
            <a:ext cx="4286649" cy="53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 i="0">
                <a:solidFill>
                  <a:srgbClr val="1C2143"/>
                </a:solidFill>
                <a:latin typeface="Glacial Indifference"/>
              </a:rPr>
              <a:t>Novenbro 25, 2019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6122772"/>
            <a:ext cx="15485001" cy="3178815"/>
            <a:chOff x="0" y="0"/>
            <a:chExt cx="20646668" cy="4238421"/>
          </a:xfrm>
        </p:grpSpPr>
        <p:sp>
          <p:nvSpPr>
            <p:cNvPr id="4" name="TextBox 4"/>
            <p:cNvSpPr txBox="1"/>
            <p:nvPr/>
          </p:nvSpPr>
          <p:spPr>
            <a:xfrm>
              <a:off x="0" y="219075"/>
              <a:ext cx="20646668" cy="22054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999"/>
                </a:lnSpc>
              </a:pPr>
              <a:r>
                <a:rPr lang="en-US" sz="11999" b="1" i="0" spc="1199">
                  <a:solidFill>
                    <a:srgbClr val="FF914D"/>
                  </a:solidFill>
                  <a:latin typeface="Glacial Indifference"/>
                </a:rPr>
                <a:t>CAÇA-PALAVRAS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605359"/>
              <a:ext cx="14739358" cy="16330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39"/>
                </a:lnSpc>
              </a:pPr>
              <a:r>
                <a:rPr lang="en-US" sz="3600" b="0" i="0">
                  <a:solidFill>
                    <a:srgbClr val="1C2143"/>
                  </a:solidFill>
                  <a:latin typeface="Glacial Indifference"/>
                </a:rPr>
                <a:t>Leandro Henrique Lima e Silva</a:t>
              </a:r>
            </a:p>
            <a:p>
              <a:pPr>
                <a:lnSpc>
                  <a:spcPts val="5040"/>
                </a:lnSpc>
              </a:pPr>
              <a:r>
                <a:rPr lang="en-US" sz="3600" b="0" i="0">
                  <a:solidFill>
                    <a:srgbClr val="1C2143"/>
                  </a:solidFill>
                  <a:latin typeface="Glacial Indifference"/>
                </a:rPr>
                <a:t>Millena Gomes da Costa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164061" y="-2286000"/>
            <a:ext cx="7014173" cy="6061673"/>
            <a:chOff x="0" y="0"/>
            <a:chExt cx="9352231" cy="8082231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 rot="-2700000">
              <a:off x="1183615" y="1183615"/>
              <a:ext cx="5715000" cy="5715000"/>
              <a:chOff x="0" y="0"/>
              <a:chExt cx="2653030" cy="265303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 rot="-2700000">
              <a:off x="2453615" y="1183615"/>
              <a:ext cx="5715000" cy="5715000"/>
              <a:chOff x="0" y="0"/>
              <a:chExt cx="1913890" cy="19138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</p:grpSp>
      <p:grpSp>
        <p:nvGrpSpPr>
          <p:cNvPr id="11" name="Group 11"/>
          <p:cNvGrpSpPr/>
          <p:nvPr/>
        </p:nvGrpSpPr>
        <p:grpSpPr>
          <a:xfrm>
            <a:off x="14857885" y="7477898"/>
            <a:ext cx="4573115" cy="3952102"/>
            <a:chOff x="0" y="0"/>
            <a:chExt cx="6097487" cy="5269470"/>
          </a:xfrm>
        </p:grpSpPr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 rot="-2700000">
              <a:off x="771696" y="771696"/>
              <a:ext cx="3726078" cy="3726078"/>
              <a:chOff x="0" y="0"/>
              <a:chExt cx="2653030" cy="265303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1599713" y="771696"/>
              <a:ext cx="3726078" cy="3726078"/>
              <a:chOff x="0" y="0"/>
              <a:chExt cx="1913890" cy="191389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</p:grpSp>
      <p:sp>
        <p:nvSpPr>
          <p:cNvPr id="16" name="TextBox 16"/>
          <p:cNvSpPr txBox="1"/>
          <p:nvPr/>
        </p:nvSpPr>
        <p:spPr>
          <a:xfrm>
            <a:off x="11648406" y="9743068"/>
            <a:ext cx="2701808" cy="543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b="0" i="0">
                <a:solidFill>
                  <a:srgbClr val="1C2143"/>
                </a:solidFill>
                <a:latin typeface="Glacial Indifference"/>
              </a:rPr>
              <a:t>Professor: Piteri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86495" y="-882258"/>
            <a:ext cx="8326610" cy="7403315"/>
            <a:chOff x="0" y="0"/>
            <a:chExt cx="11102146" cy="9871087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 rot="-2700000">
              <a:off x="1445587" y="1445587"/>
              <a:ext cx="6979912" cy="6979912"/>
              <a:chOff x="0" y="0"/>
              <a:chExt cx="2653030" cy="26530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2676647" y="1445587"/>
              <a:ext cx="6979912" cy="6979912"/>
              <a:chOff x="0" y="0"/>
              <a:chExt cx="1913890" cy="19138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-923621" y="7334462"/>
            <a:ext cx="4547940" cy="3930345"/>
            <a:chOff x="0" y="0"/>
            <a:chExt cx="6063920" cy="5240461"/>
          </a:xfrm>
        </p:grpSpPr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 rot="-2700000">
              <a:off x="767448" y="767448"/>
              <a:ext cx="3705565" cy="3705565"/>
              <a:chOff x="0" y="0"/>
              <a:chExt cx="2653030" cy="265303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1590907" y="767448"/>
              <a:ext cx="3705565" cy="3705565"/>
              <a:chOff x="0" y="0"/>
              <a:chExt cx="1913890" cy="191389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1392" b="1392"/>
          <a:stretch>
            <a:fillRect/>
          </a:stretch>
        </p:blipFill>
        <p:spPr>
          <a:xfrm>
            <a:off x="728097" y="583849"/>
            <a:ext cx="11882260" cy="7724973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7670430" y="8934004"/>
            <a:ext cx="9588870" cy="639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4200" b="0" i="0" spc="420">
                <a:solidFill>
                  <a:srgbClr val="2F5972"/>
                </a:solidFill>
                <a:latin typeface="Glacial Indifference"/>
              </a:rPr>
              <a:t>CRIANDO O CAÇA-PALAVRAS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82843" y="-1066350"/>
            <a:ext cx="6912218" cy="4695660"/>
            <a:chOff x="0" y="0"/>
            <a:chExt cx="9216291" cy="626087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1477706" y="0"/>
              <a:ext cx="6260879" cy="6260879"/>
              <a:chOff x="0" y="0"/>
              <a:chExt cx="2787650" cy="278765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l="l" t="t" r="r" b="b"/>
                <a:pathLst>
                  <a:path w="2787650" h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777186"/>
              <a:ext cx="9216291" cy="5483693"/>
            </a:xfrm>
            <a:prstGeom prst="rect">
              <a:avLst/>
            </a:prstGeom>
          </p:spPr>
        </p:pic>
      </p:grpSp>
      <p:sp>
        <p:nvSpPr>
          <p:cNvPr id="6" name="TextBox 6"/>
          <p:cNvSpPr txBox="1"/>
          <p:nvPr/>
        </p:nvSpPr>
        <p:spPr>
          <a:xfrm>
            <a:off x="556912" y="5133975"/>
            <a:ext cx="4223085" cy="1948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680"/>
              </a:lnSpc>
            </a:pPr>
            <a:r>
              <a:rPr lang="en-US" sz="6400" b="0" i="0">
                <a:solidFill>
                  <a:srgbClr val="2F5972"/>
                </a:solidFill>
                <a:latin typeface="Glacial Indifference"/>
              </a:rPr>
              <a:t>Distribuindo as Palavras </a:t>
            </a:r>
          </a:p>
        </p:txBody>
      </p:sp>
      <p:grpSp>
        <p:nvGrpSpPr>
          <p:cNvPr id="7" name="Group 7"/>
          <p:cNvGrpSpPr/>
          <p:nvPr/>
        </p:nvGrpSpPr>
        <p:grpSpPr>
          <a:xfrm rot="5400000">
            <a:off x="-1598571" y="-272954"/>
            <a:ext cx="5626292" cy="8229600"/>
            <a:chOff x="0" y="0"/>
            <a:chExt cx="4358640" cy="6375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358640" cy="6375400"/>
            </a:xfrm>
            <a:custGeom>
              <a:avLst/>
              <a:gdLst/>
              <a:ahLst/>
              <a:cxnLst/>
              <a:rect l="l" t="t" r="r" b="b"/>
              <a:pathLst>
                <a:path w="4358640" h="6375400">
                  <a:moveTo>
                    <a:pt x="133350" y="838200"/>
                  </a:moveTo>
                  <a:lnTo>
                    <a:pt x="133350" y="300990"/>
                  </a:lnTo>
                  <a:lnTo>
                    <a:pt x="146050" y="300990"/>
                  </a:lnTo>
                  <a:lnTo>
                    <a:pt x="146050" y="6082030"/>
                  </a:lnTo>
                  <a:lnTo>
                    <a:pt x="133350" y="6082030"/>
                  </a:lnTo>
                  <a:lnTo>
                    <a:pt x="133350" y="838200"/>
                  </a:lnTo>
                  <a:close/>
                  <a:moveTo>
                    <a:pt x="304800" y="137160"/>
                  </a:moveTo>
                  <a:lnTo>
                    <a:pt x="4056380" y="137160"/>
                  </a:lnTo>
                  <a:lnTo>
                    <a:pt x="4056380" y="124460"/>
                  </a:lnTo>
                  <a:lnTo>
                    <a:pt x="304800" y="124460"/>
                  </a:lnTo>
                  <a:lnTo>
                    <a:pt x="304800" y="137160"/>
                  </a:lnTo>
                  <a:close/>
                  <a:moveTo>
                    <a:pt x="25400" y="5695950"/>
                  </a:moveTo>
                  <a:lnTo>
                    <a:pt x="0" y="5695950"/>
                  </a:lnTo>
                  <a:lnTo>
                    <a:pt x="0" y="6375400"/>
                  </a:lnTo>
                  <a:lnTo>
                    <a:pt x="679450" y="6375400"/>
                  </a:lnTo>
                  <a:lnTo>
                    <a:pt x="679450" y="6350000"/>
                  </a:lnTo>
                  <a:lnTo>
                    <a:pt x="25400" y="6350000"/>
                  </a:lnTo>
                  <a:lnTo>
                    <a:pt x="25400" y="5695950"/>
                  </a:lnTo>
                  <a:close/>
                  <a:moveTo>
                    <a:pt x="25400" y="25400"/>
                  </a:moveTo>
                  <a:lnTo>
                    <a:pt x="679450" y="25400"/>
                  </a:lnTo>
                  <a:lnTo>
                    <a:pt x="679450" y="0"/>
                  </a:lnTo>
                  <a:lnTo>
                    <a:pt x="0" y="0"/>
                  </a:lnTo>
                  <a:lnTo>
                    <a:pt x="0" y="679450"/>
                  </a:lnTo>
                  <a:lnTo>
                    <a:pt x="25400" y="679450"/>
                  </a:lnTo>
                  <a:lnTo>
                    <a:pt x="25400" y="25400"/>
                  </a:lnTo>
                  <a:close/>
                  <a:moveTo>
                    <a:pt x="4226560" y="838200"/>
                  </a:moveTo>
                  <a:lnTo>
                    <a:pt x="4226560" y="295910"/>
                  </a:lnTo>
                  <a:lnTo>
                    <a:pt x="4213860" y="295910"/>
                  </a:lnTo>
                  <a:lnTo>
                    <a:pt x="4213860" y="6082030"/>
                  </a:lnTo>
                  <a:lnTo>
                    <a:pt x="4226560" y="6082030"/>
                  </a:lnTo>
                  <a:lnTo>
                    <a:pt x="4226560" y="838200"/>
                  </a:lnTo>
                  <a:close/>
                  <a:moveTo>
                    <a:pt x="4055110" y="6238240"/>
                  </a:moveTo>
                  <a:lnTo>
                    <a:pt x="299720" y="6238240"/>
                  </a:lnTo>
                  <a:lnTo>
                    <a:pt x="299720" y="6250940"/>
                  </a:lnTo>
                  <a:lnTo>
                    <a:pt x="4055110" y="6250940"/>
                  </a:lnTo>
                  <a:lnTo>
                    <a:pt x="4055110" y="6238240"/>
                  </a:lnTo>
                  <a:close/>
                  <a:moveTo>
                    <a:pt x="3679190" y="0"/>
                  </a:moveTo>
                  <a:lnTo>
                    <a:pt x="3679190" y="25400"/>
                  </a:lnTo>
                  <a:lnTo>
                    <a:pt x="4333240" y="25400"/>
                  </a:lnTo>
                  <a:lnTo>
                    <a:pt x="4333240" y="679450"/>
                  </a:lnTo>
                  <a:lnTo>
                    <a:pt x="4358640" y="679450"/>
                  </a:lnTo>
                  <a:lnTo>
                    <a:pt x="4358640" y="0"/>
                  </a:lnTo>
                  <a:lnTo>
                    <a:pt x="3679190" y="0"/>
                  </a:lnTo>
                  <a:close/>
                  <a:moveTo>
                    <a:pt x="4333240" y="6350000"/>
                  </a:moveTo>
                  <a:lnTo>
                    <a:pt x="3679190" y="6350000"/>
                  </a:lnTo>
                  <a:lnTo>
                    <a:pt x="3679190" y="6375400"/>
                  </a:lnTo>
                  <a:lnTo>
                    <a:pt x="4358640" y="6375400"/>
                  </a:lnTo>
                  <a:lnTo>
                    <a:pt x="4358640" y="5695950"/>
                  </a:lnTo>
                  <a:lnTo>
                    <a:pt x="4333240" y="5695950"/>
                  </a:lnTo>
                  <a:lnTo>
                    <a:pt x="4333240" y="6350000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95076" y="419100"/>
            <a:ext cx="12155648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82843" y="-1066350"/>
            <a:ext cx="6912218" cy="4695660"/>
            <a:chOff x="0" y="0"/>
            <a:chExt cx="9216291" cy="626087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1477706" y="0"/>
              <a:ext cx="6260879" cy="6260879"/>
              <a:chOff x="0" y="0"/>
              <a:chExt cx="2787650" cy="278765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l="l" t="t" r="r" b="b"/>
                <a:pathLst>
                  <a:path w="2787650" h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777186"/>
              <a:ext cx="9216291" cy="5483693"/>
            </a:xfrm>
            <a:prstGeom prst="rect">
              <a:avLst/>
            </a:prstGeom>
          </p:spPr>
        </p:pic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95076" y="571500"/>
            <a:ext cx="12155648" cy="8229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09325" y="5038427"/>
            <a:ext cx="4820050" cy="290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 b="0" i="0" dirty="0" err="1">
                <a:solidFill>
                  <a:srgbClr val="2F5972"/>
                </a:solidFill>
                <a:latin typeface="Glacial Indifference"/>
              </a:rPr>
              <a:t>Cruzamento</a:t>
            </a:r>
            <a:r>
              <a:rPr lang="en-US" sz="6399" b="0" i="0" dirty="0">
                <a:solidFill>
                  <a:srgbClr val="2F5972"/>
                </a:solidFill>
                <a:latin typeface="Glacial Indifference"/>
              </a:rPr>
              <a:t> </a:t>
            </a:r>
            <a:r>
              <a:rPr lang="en-US" sz="6399" b="0" i="0" dirty="0" err="1">
                <a:solidFill>
                  <a:srgbClr val="2F5972"/>
                </a:solidFill>
                <a:latin typeface="Glacial Indifference"/>
              </a:rPr>
              <a:t>na</a:t>
            </a:r>
            <a:r>
              <a:rPr lang="en-US" sz="6399" b="0" i="0" dirty="0">
                <a:solidFill>
                  <a:srgbClr val="2F5972"/>
                </a:solidFill>
                <a:latin typeface="Glacial Indifference"/>
              </a:rPr>
              <a:t> Horizontal e Vertical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6920556" y="571500"/>
            <a:ext cx="586179" cy="3057809"/>
            <a:chOff x="0" y="0"/>
            <a:chExt cx="695162" cy="36263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95162" cy="3626318"/>
            </a:xfrm>
            <a:custGeom>
              <a:avLst/>
              <a:gdLst/>
              <a:ahLst/>
              <a:cxnLst/>
              <a:rect l="l" t="t" r="r" b="b"/>
              <a:pathLst>
                <a:path w="695162" h="3626318">
                  <a:moveTo>
                    <a:pt x="0" y="0"/>
                  </a:moveTo>
                  <a:lnTo>
                    <a:pt x="0" y="3626318"/>
                  </a:lnTo>
                  <a:lnTo>
                    <a:pt x="695162" y="3626318"/>
                  </a:lnTo>
                  <a:lnTo>
                    <a:pt x="695162" y="0"/>
                  </a:lnTo>
                  <a:lnTo>
                    <a:pt x="0" y="0"/>
                  </a:lnTo>
                  <a:close/>
                  <a:moveTo>
                    <a:pt x="634202" y="3565358"/>
                  </a:moveTo>
                  <a:lnTo>
                    <a:pt x="59690" y="3565358"/>
                  </a:lnTo>
                  <a:lnTo>
                    <a:pt x="59690" y="59690"/>
                  </a:lnTo>
                  <a:lnTo>
                    <a:pt x="634202" y="59690"/>
                  </a:lnTo>
                  <a:lnTo>
                    <a:pt x="634202" y="3565358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-5400000">
            <a:off x="8797681" y="-581725"/>
            <a:ext cx="586179" cy="5364259"/>
            <a:chOff x="0" y="0"/>
            <a:chExt cx="695162" cy="636158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95162" cy="6361583"/>
            </a:xfrm>
            <a:custGeom>
              <a:avLst/>
              <a:gdLst/>
              <a:ahLst/>
              <a:cxnLst/>
              <a:rect l="l" t="t" r="r" b="b"/>
              <a:pathLst>
                <a:path w="695162" h="6361583">
                  <a:moveTo>
                    <a:pt x="0" y="0"/>
                  </a:moveTo>
                  <a:lnTo>
                    <a:pt x="0" y="6361583"/>
                  </a:lnTo>
                  <a:lnTo>
                    <a:pt x="695162" y="6361583"/>
                  </a:lnTo>
                  <a:lnTo>
                    <a:pt x="695162" y="0"/>
                  </a:lnTo>
                  <a:lnTo>
                    <a:pt x="0" y="0"/>
                  </a:lnTo>
                  <a:close/>
                  <a:moveTo>
                    <a:pt x="634202" y="6300623"/>
                  </a:moveTo>
                  <a:lnTo>
                    <a:pt x="59690" y="6300623"/>
                  </a:lnTo>
                  <a:lnTo>
                    <a:pt x="59690" y="59690"/>
                  </a:lnTo>
                  <a:lnTo>
                    <a:pt x="634202" y="59690"/>
                  </a:lnTo>
                  <a:lnTo>
                    <a:pt x="634202" y="6300623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82843" y="-1066350"/>
            <a:ext cx="6912218" cy="4695660"/>
            <a:chOff x="0" y="0"/>
            <a:chExt cx="9216291" cy="626087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1477706" y="0"/>
              <a:ext cx="6260879" cy="6260879"/>
              <a:chOff x="0" y="0"/>
              <a:chExt cx="2787650" cy="278765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l="l" t="t" r="r" b="b"/>
                <a:pathLst>
                  <a:path w="2787650" h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777186"/>
              <a:ext cx="9216291" cy="5483693"/>
            </a:xfrm>
            <a:prstGeom prst="rect">
              <a:avLst/>
            </a:prstGeom>
          </p:spPr>
        </p:pic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95076" y="571500"/>
            <a:ext cx="12155648" cy="8229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09325" y="4074021"/>
            <a:ext cx="4820050" cy="3867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 b="0" i="0" dirty="0" err="1">
                <a:solidFill>
                  <a:srgbClr val="2F5972"/>
                </a:solidFill>
                <a:latin typeface="Glacial Indifference"/>
              </a:rPr>
              <a:t>Cruzamento</a:t>
            </a:r>
            <a:r>
              <a:rPr lang="en-US" sz="6399" b="0" i="0" dirty="0">
                <a:solidFill>
                  <a:srgbClr val="2F5972"/>
                </a:solidFill>
                <a:latin typeface="Glacial Indifference"/>
              </a:rPr>
              <a:t> </a:t>
            </a:r>
            <a:r>
              <a:rPr lang="en-US" sz="6399" b="0" i="0" dirty="0" err="1">
                <a:solidFill>
                  <a:srgbClr val="2F5972"/>
                </a:solidFill>
                <a:latin typeface="Glacial Indifference"/>
              </a:rPr>
              <a:t>na</a:t>
            </a:r>
            <a:r>
              <a:rPr lang="en-US" sz="6399" b="0" i="0" dirty="0">
                <a:solidFill>
                  <a:srgbClr val="2F5972"/>
                </a:solidFill>
                <a:latin typeface="Glacial Indifference"/>
              </a:rPr>
              <a:t> Diagonal Principal e </a:t>
            </a:r>
            <a:r>
              <a:rPr lang="en-US" sz="6399" b="0" i="0" dirty="0" err="1">
                <a:solidFill>
                  <a:srgbClr val="2F5972"/>
                </a:solidFill>
                <a:latin typeface="Glacial Indifference"/>
              </a:rPr>
              <a:t>na</a:t>
            </a:r>
            <a:r>
              <a:rPr lang="en-US" sz="6399" b="0" i="0" dirty="0">
                <a:solidFill>
                  <a:srgbClr val="2F5972"/>
                </a:solidFill>
                <a:latin typeface="Glacial Indifference"/>
              </a:rPr>
              <a:t> Horizontal </a:t>
            </a:r>
          </a:p>
        </p:txBody>
      </p:sp>
      <p:grpSp>
        <p:nvGrpSpPr>
          <p:cNvPr id="8" name="Group 8"/>
          <p:cNvGrpSpPr/>
          <p:nvPr/>
        </p:nvGrpSpPr>
        <p:grpSpPr>
          <a:xfrm rot="-3385116">
            <a:off x="13922697" y="1771941"/>
            <a:ext cx="476241" cy="7517300"/>
            <a:chOff x="0" y="0"/>
            <a:chExt cx="564784" cy="89149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64784" cy="8914918"/>
            </a:xfrm>
            <a:custGeom>
              <a:avLst/>
              <a:gdLst/>
              <a:ahLst/>
              <a:cxnLst/>
              <a:rect l="l" t="t" r="r" b="b"/>
              <a:pathLst>
                <a:path w="564784" h="8914918">
                  <a:moveTo>
                    <a:pt x="0" y="0"/>
                  </a:moveTo>
                  <a:lnTo>
                    <a:pt x="0" y="8914918"/>
                  </a:lnTo>
                  <a:lnTo>
                    <a:pt x="564784" y="8914918"/>
                  </a:lnTo>
                  <a:lnTo>
                    <a:pt x="564784" y="0"/>
                  </a:lnTo>
                  <a:lnTo>
                    <a:pt x="0" y="0"/>
                  </a:lnTo>
                  <a:close/>
                  <a:moveTo>
                    <a:pt x="503824" y="8853958"/>
                  </a:moveTo>
                  <a:lnTo>
                    <a:pt x="59690" y="8853958"/>
                  </a:lnTo>
                  <a:lnTo>
                    <a:pt x="59690" y="59690"/>
                  </a:lnTo>
                  <a:lnTo>
                    <a:pt x="503824" y="59690"/>
                  </a:lnTo>
                  <a:lnTo>
                    <a:pt x="503824" y="8853958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-5400000">
            <a:off x="9779566" y="1120531"/>
            <a:ext cx="586179" cy="6088159"/>
            <a:chOff x="0" y="0"/>
            <a:chExt cx="695162" cy="72200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95162" cy="7220070"/>
            </a:xfrm>
            <a:custGeom>
              <a:avLst/>
              <a:gdLst/>
              <a:ahLst/>
              <a:cxnLst/>
              <a:rect l="l" t="t" r="r" b="b"/>
              <a:pathLst>
                <a:path w="695162" h="7220070">
                  <a:moveTo>
                    <a:pt x="0" y="0"/>
                  </a:moveTo>
                  <a:lnTo>
                    <a:pt x="0" y="7220070"/>
                  </a:lnTo>
                  <a:lnTo>
                    <a:pt x="695162" y="7220070"/>
                  </a:lnTo>
                  <a:lnTo>
                    <a:pt x="695162" y="0"/>
                  </a:lnTo>
                  <a:lnTo>
                    <a:pt x="0" y="0"/>
                  </a:lnTo>
                  <a:close/>
                  <a:moveTo>
                    <a:pt x="634202" y="7159110"/>
                  </a:moveTo>
                  <a:lnTo>
                    <a:pt x="59690" y="7159110"/>
                  </a:lnTo>
                  <a:lnTo>
                    <a:pt x="59690" y="59690"/>
                  </a:lnTo>
                  <a:lnTo>
                    <a:pt x="634202" y="59690"/>
                  </a:lnTo>
                  <a:lnTo>
                    <a:pt x="634202" y="7159110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82843" y="-1066350"/>
            <a:ext cx="6912218" cy="4695660"/>
            <a:chOff x="0" y="0"/>
            <a:chExt cx="9216291" cy="626087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1477706" y="0"/>
              <a:ext cx="6260879" cy="6260879"/>
              <a:chOff x="0" y="0"/>
              <a:chExt cx="2787650" cy="278765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l="l" t="t" r="r" b="b"/>
                <a:pathLst>
                  <a:path w="2787650" h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777186"/>
              <a:ext cx="9216291" cy="5483693"/>
            </a:xfrm>
            <a:prstGeom prst="rect">
              <a:avLst/>
            </a:prstGeom>
          </p:spPr>
        </p:pic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95076" y="571500"/>
            <a:ext cx="12155648" cy="8229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09325" y="4074021"/>
            <a:ext cx="4820050" cy="3908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 b="0" i="0" dirty="0" err="1">
                <a:solidFill>
                  <a:srgbClr val="2F5972"/>
                </a:solidFill>
                <a:latin typeface="Glacial Indifference"/>
              </a:rPr>
              <a:t>Cruzamento</a:t>
            </a:r>
            <a:r>
              <a:rPr lang="en-US" sz="6399" b="0" i="0" dirty="0">
                <a:solidFill>
                  <a:srgbClr val="2F5972"/>
                </a:solidFill>
                <a:latin typeface="Glacial Indifference"/>
              </a:rPr>
              <a:t> </a:t>
            </a:r>
            <a:r>
              <a:rPr lang="en-US" sz="6399" b="0" i="0" dirty="0" err="1">
                <a:solidFill>
                  <a:srgbClr val="2F5972"/>
                </a:solidFill>
                <a:latin typeface="Glacial Indifference"/>
              </a:rPr>
              <a:t>na</a:t>
            </a:r>
            <a:r>
              <a:rPr lang="en-US" sz="6399" b="0" i="0" dirty="0">
                <a:solidFill>
                  <a:srgbClr val="2F5972"/>
                </a:solidFill>
                <a:latin typeface="Glacial Indifference"/>
              </a:rPr>
              <a:t> Diagonal </a:t>
            </a:r>
            <a:r>
              <a:rPr lang="en-US" sz="6399" b="0" i="0" dirty="0" err="1">
                <a:solidFill>
                  <a:srgbClr val="2F5972"/>
                </a:solidFill>
                <a:latin typeface="Glacial Indifference"/>
              </a:rPr>
              <a:t>Secundaria</a:t>
            </a:r>
            <a:r>
              <a:rPr lang="en-US" sz="6399" b="0" i="0" dirty="0">
                <a:solidFill>
                  <a:srgbClr val="2F5972"/>
                </a:solidFill>
                <a:latin typeface="Glacial Indifference"/>
              </a:rPr>
              <a:t> e </a:t>
            </a:r>
            <a:r>
              <a:rPr lang="en-US" sz="6399" b="0" i="0" dirty="0" err="1">
                <a:solidFill>
                  <a:srgbClr val="2F5972"/>
                </a:solidFill>
                <a:latin typeface="Glacial Indifference"/>
              </a:rPr>
              <a:t>na</a:t>
            </a:r>
            <a:r>
              <a:rPr lang="en-US" sz="6399" b="0" i="0" dirty="0">
                <a:solidFill>
                  <a:srgbClr val="2F5972"/>
                </a:solidFill>
                <a:latin typeface="Glacial Indifference"/>
              </a:rPr>
              <a:t> Vertical</a:t>
            </a:r>
          </a:p>
        </p:txBody>
      </p:sp>
      <p:grpSp>
        <p:nvGrpSpPr>
          <p:cNvPr id="8" name="Group 8"/>
          <p:cNvGrpSpPr/>
          <p:nvPr/>
        </p:nvGrpSpPr>
        <p:grpSpPr>
          <a:xfrm rot="-7424054">
            <a:off x="14448363" y="-149058"/>
            <a:ext cx="462422" cy="7299166"/>
            <a:chOff x="0" y="0"/>
            <a:chExt cx="564784" cy="89149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64784" cy="8914918"/>
            </a:xfrm>
            <a:custGeom>
              <a:avLst/>
              <a:gdLst/>
              <a:ahLst/>
              <a:cxnLst/>
              <a:rect l="l" t="t" r="r" b="b"/>
              <a:pathLst>
                <a:path w="564784" h="8914918">
                  <a:moveTo>
                    <a:pt x="0" y="0"/>
                  </a:moveTo>
                  <a:lnTo>
                    <a:pt x="0" y="8914918"/>
                  </a:lnTo>
                  <a:lnTo>
                    <a:pt x="564784" y="8914918"/>
                  </a:lnTo>
                  <a:lnTo>
                    <a:pt x="564784" y="0"/>
                  </a:lnTo>
                  <a:lnTo>
                    <a:pt x="0" y="0"/>
                  </a:lnTo>
                  <a:close/>
                  <a:moveTo>
                    <a:pt x="503824" y="8853958"/>
                  </a:moveTo>
                  <a:lnTo>
                    <a:pt x="59690" y="8853958"/>
                  </a:lnTo>
                  <a:lnTo>
                    <a:pt x="59690" y="59690"/>
                  </a:lnTo>
                  <a:lnTo>
                    <a:pt x="503824" y="59690"/>
                  </a:lnTo>
                  <a:lnTo>
                    <a:pt x="503824" y="8853958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5484231" y="571500"/>
            <a:ext cx="434134" cy="4114800"/>
            <a:chOff x="0" y="0"/>
            <a:chExt cx="695162" cy="658886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95162" cy="6588869"/>
            </a:xfrm>
            <a:custGeom>
              <a:avLst/>
              <a:gdLst/>
              <a:ahLst/>
              <a:cxnLst/>
              <a:rect l="l" t="t" r="r" b="b"/>
              <a:pathLst>
                <a:path w="695162" h="6588869">
                  <a:moveTo>
                    <a:pt x="0" y="0"/>
                  </a:moveTo>
                  <a:lnTo>
                    <a:pt x="0" y="6588869"/>
                  </a:lnTo>
                  <a:lnTo>
                    <a:pt x="695162" y="6588869"/>
                  </a:lnTo>
                  <a:lnTo>
                    <a:pt x="695162" y="0"/>
                  </a:lnTo>
                  <a:lnTo>
                    <a:pt x="0" y="0"/>
                  </a:lnTo>
                  <a:close/>
                  <a:moveTo>
                    <a:pt x="634202" y="6527909"/>
                  </a:moveTo>
                  <a:lnTo>
                    <a:pt x="59690" y="6527909"/>
                  </a:lnTo>
                  <a:lnTo>
                    <a:pt x="59690" y="59690"/>
                  </a:lnTo>
                  <a:lnTo>
                    <a:pt x="634202" y="59690"/>
                  </a:lnTo>
                  <a:lnTo>
                    <a:pt x="634202" y="6527909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82843" y="-1066350"/>
            <a:ext cx="6912218" cy="4695660"/>
            <a:chOff x="0" y="0"/>
            <a:chExt cx="9216291" cy="626087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1477706" y="0"/>
              <a:ext cx="6260879" cy="6260879"/>
              <a:chOff x="0" y="0"/>
              <a:chExt cx="2787650" cy="278765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l="l" t="t" r="r" b="b"/>
                <a:pathLst>
                  <a:path w="2787650" h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777186"/>
              <a:ext cx="9216291" cy="5483693"/>
            </a:xfrm>
            <a:prstGeom prst="rect">
              <a:avLst/>
            </a:prstGeom>
          </p:spPr>
        </p:pic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23027" y="571500"/>
            <a:ext cx="12155648" cy="8229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09325" y="6002834"/>
            <a:ext cx="4820050" cy="1938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 b="0" i="0">
                <a:solidFill>
                  <a:srgbClr val="2F5972"/>
                </a:solidFill>
                <a:latin typeface="Glacial Indifference"/>
              </a:rPr>
              <a:t>Palavras não Cruzadas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3973347" y="4324363"/>
            <a:ext cx="1999902" cy="380999"/>
            <a:chOff x="2766466" y="11107211"/>
            <a:chExt cx="3397212" cy="647199"/>
          </a:xfrm>
        </p:grpSpPr>
        <p:sp>
          <p:nvSpPr>
            <p:cNvPr id="9" name="Freeform 9"/>
            <p:cNvSpPr/>
            <p:nvPr/>
          </p:nvSpPr>
          <p:spPr>
            <a:xfrm rot="5400000">
              <a:off x="4141472" y="9732205"/>
              <a:ext cx="647199" cy="3397212"/>
            </a:xfrm>
            <a:custGeom>
              <a:avLst/>
              <a:gdLst/>
              <a:ahLst/>
              <a:cxnLst/>
              <a:rect l="l" t="t" r="r" b="b"/>
              <a:pathLst>
                <a:path w="675888" h="8914918">
                  <a:moveTo>
                    <a:pt x="0" y="0"/>
                  </a:moveTo>
                  <a:lnTo>
                    <a:pt x="0" y="8914918"/>
                  </a:lnTo>
                  <a:lnTo>
                    <a:pt x="675888" y="8914918"/>
                  </a:lnTo>
                  <a:lnTo>
                    <a:pt x="675888" y="0"/>
                  </a:lnTo>
                  <a:lnTo>
                    <a:pt x="0" y="0"/>
                  </a:lnTo>
                  <a:close/>
                  <a:moveTo>
                    <a:pt x="614928" y="8853958"/>
                  </a:moveTo>
                  <a:lnTo>
                    <a:pt x="59690" y="8853958"/>
                  </a:lnTo>
                  <a:lnTo>
                    <a:pt x="59690" y="59690"/>
                  </a:lnTo>
                  <a:lnTo>
                    <a:pt x="614928" y="59690"/>
                  </a:lnTo>
                  <a:lnTo>
                    <a:pt x="614928" y="8853958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5695076" y="5143500"/>
            <a:ext cx="564011" cy="1999902"/>
            <a:chOff x="0" y="0"/>
            <a:chExt cx="1564115" cy="554612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64115" cy="5546126"/>
            </a:xfrm>
            <a:custGeom>
              <a:avLst/>
              <a:gdLst/>
              <a:ahLst/>
              <a:cxnLst/>
              <a:rect l="l" t="t" r="r" b="b"/>
              <a:pathLst>
                <a:path w="1564115" h="5546126">
                  <a:moveTo>
                    <a:pt x="0" y="0"/>
                  </a:moveTo>
                  <a:lnTo>
                    <a:pt x="0" y="5546126"/>
                  </a:lnTo>
                  <a:lnTo>
                    <a:pt x="1564115" y="5546126"/>
                  </a:lnTo>
                  <a:lnTo>
                    <a:pt x="1564115" y="0"/>
                  </a:lnTo>
                  <a:lnTo>
                    <a:pt x="0" y="0"/>
                  </a:lnTo>
                  <a:close/>
                  <a:moveTo>
                    <a:pt x="1503155" y="5485166"/>
                  </a:moveTo>
                  <a:lnTo>
                    <a:pt x="59690" y="5485166"/>
                  </a:lnTo>
                  <a:lnTo>
                    <a:pt x="59690" y="59690"/>
                  </a:lnTo>
                  <a:lnTo>
                    <a:pt x="1503155" y="59690"/>
                  </a:lnTo>
                  <a:lnTo>
                    <a:pt x="1503155" y="5485166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  <p:sp>
        <p:nvSpPr>
          <p:cNvPr id="12" name="Freeform 9">
            <a:extLst>
              <a:ext uri="{FF2B5EF4-FFF2-40B4-BE49-F238E27FC236}">
                <a16:creationId xmlns:a16="http://schemas.microsoft.com/office/drawing/2014/main" id="{F7B12DED-1DE0-46F5-BF93-7A803D5BA5C3}"/>
              </a:ext>
            </a:extLst>
          </p:cNvPr>
          <p:cNvSpPr/>
          <p:nvPr/>
        </p:nvSpPr>
        <p:spPr>
          <a:xfrm>
            <a:off x="17221200" y="3086100"/>
            <a:ext cx="380999" cy="3200400"/>
          </a:xfrm>
          <a:custGeom>
            <a:avLst/>
            <a:gdLst/>
            <a:ahLst/>
            <a:cxnLst/>
            <a:rect l="l" t="t" r="r" b="b"/>
            <a:pathLst>
              <a:path w="675888" h="8914918">
                <a:moveTo>
                  <a:pt x="0" y="0"/>
                </a:moveTo>
                <a:lnTo>
                  <a:pt x="0" y="8914918"/>
                </a:lnTo>
                <a:lnTo>
                  <a:pt x="675888" y="8914918"/>
                </a:lnTo>
                <a:lnTo>
                  <a:pt x="675888" y="0"/>
                </a:lnTo>
                <a:lnTo>
                  <a:pt x="0" y="0"/>
                </a:lnTo>
                <a:close/>
                <a:moveTo>
                  <a:pt x="614928" y="8853958"/>
                </a:moveTo>
                <a:lnTo>
                  <a:pt x="59690" y="8853958"/>
                </a:lnTo>
                <a:lnTo>
                  <a:pt x="59690" y="59690"/>
                </a:lnTo>
                <a:lnTo>
                  <a:pt x="614928" y="59690"/>
                </a:lnTo>
                <a:lnTo>
                  <a:pt x="614928" y="8853958"/>
                </a:lnTo>
                <a:close/>
              </a:path>
            </a:pathLst>
          </a:custGeom>
          <a:solidFill>
            <a:srgbClr val="FF914D"/>
          </a:solid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2700000">
            <a:off x="2627526" y="3520633"/>
            <a:ext cx="21052998" cy="10465684"/>
          </a:xfrm>
          <a:prstGeom prst="rect">
            <a:avLst/>
          </a:prstGeom>
          <a:solidFill>
            <a:srgbClr val="737373"/>
          </a:solidFill>
        </p:spPr>
      </p:sp>
      <p:grpSp>
        <p:nvGrpSpPr>
          <p:cNvPr id="3" name="Group 3"/>
          <p:cNvGrpSpPr/>
          <p:nvPr/>
        </p:nvGrpSpPr>
        <p:grpSpPr>
          <a:xfrm>
            <a:off x="2582745" y="5757543"/>
            <a:ext cx="8441197" cy="7298197"/>
            <a:chOff x="0" y="0"/>
            <a:chExt cx="11254929" cy="9730929"/>
          </a:xfrm>
        </p:grpSpPr>
        <p:grpSp>
          <p:nvGrpSpPr>
            <p:cNvPr id="4" name="Group 4"/>
            <p:cNvGrpSpPr/>
            <p:nvPr/>
          </p:nvGrpSpPr>
          <p:grpSpPr>
            <a:xfrm rot="-2700000">
              <a:off x="1425062" y="1425062"/>
              <a:ext cx="6880806" cy="6880806"/>
              <a:chOff x="0" y="0"/>
              <a:chExt cx="1913890" cy="191389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-2700000">
              <a:off x="2949062" y="1425062"/>
              <a:ext cx="6880806" cy="6880806"/>
              <a:chOff x="0" y="0"/>
              <a:chExt cx="2653030" cy="265303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</p:grpSp>
      <p:grpSp>
        <p:nvGrpSpPr>
          <p:cNvPr id="8" name="Group 8"/>
          <p:cNvGrpSpPr/>
          <p:nvPr/>
        </p:nvGrpSpPr>
        <p:grpSpPr>
          <a:xfrm>
            <a:off x="9041411" y="-3649760"/>
            <a:ext cx="8250697" cy="7298197"/>
            <a:chOff x="0" y="0"/>
            <a:chExt cx="11000929" cy="9730929"/>
          </a:xfrm>
        </p:grpSpPr>
        <p:grpSp>
          <p:nvGrpSpPr>
            <p:cNvPr id="9" name="Group 9"/>
            <p:cNvGrpSpPr/>
            <p:nvPr/>
          </p:nvGrpSpPr>
          <p:grpSpPr>
            <a:xfrm rot="-2700000">
              <a:off x="2695062" y="1425062"/>
              <a:ext cx="6880806" cy="6880806"/>
              <a:chOff x="0" y="0"/>
              <a:chExt cx="1913890" cy="19138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1C2143"/>
              </a:solidFill>
            </p:spPr>
          </p:sp>
        </p:grpSp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 rot="-2700000">
              <a:off x="1425062" y="1425062"/>
              <a:ext cx="6880806" cy="6880806"/>
              <a:chOff x="0" y="0"/>
              <a:chExt cx="2653030" cy="265303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1C2143"/>
              </a:solidFill>
            </p:spPr>
          </p:sp>
        </p:grp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19633" y="481812"/>
            <a:ext cx="11573782" cy="9346192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506127" y="3638912"/>
            <a:ext cx="4968759" cy="34368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 i="0" spc="560" dirty="0" err="1">
                <a:solidFill>
                  <a:srgbClr val="2F5972"/>
                </a:solidFill>
                <a:latin typeface="Glacial Indifference"/>
              </a:rPr>
              <a:t>Adicionando</a:t>
            </a:r>
            <a:r>
              <a:rPr lang="en-US" sz="5600" i="0" spc="560" dirty="0">
                <a:solidFill>
                  <a:srgbClr val="2F5972"/>
                </a:solidFill>
                <a:latin typeface="Glacial Indifference"/>
              </a:rPr>
              <a:t> </a:t>
            </a:r>
            <a:r>
              <a:rPr lang="en-US" sz="5600" i="0" spc="560" dirty="0" err="1">
                <a:solidFill>
                  <a:srgbClr val="2F5972"/>
                </a:solidFill>
                <a:latin typeface="Glacial Indifference"/>
              </a:rPr>
              <a:t>letras</a:t>
            </a:r>
            <a:r>
              <a:rPr lang="en-US" sz="5600" i="0" spc="560" dirty="0">
                <a:solidFill>
                  <a:srgbClr val="2F5972"/>
                </a:solidFill>
                <a:latin typeface="Glacial Indifference"/>
              </a:rPr>
              <a:t> </a:t>
            </a:r>
            <a:r>
              <a:rPr lang="en-US" sz="5600" i="0" spc="560" dirty="0" err="1">
                <a:solidFill>
                  <a:srgbClr val="2F5972"/>
                </a:solidFill>
                <a:latin typeface="Glacial Indifference"/>
              </a:rPr>
              <a:t>nos</a:t>
            </a:r>
            <a:r>
              <a:rPr lang="en-US" sz="5600" i="0" spc="560" dirty="0">
                <a:solidFill>
                  <a:srgbClr val="2F5972"/>
                </a:solidFill>
                <a:latin typeface="Glacial Indifference"/>
              </a:rPr>
              <a:t> </a:t>
            </a:r>
            <a:r>
              <a:rPr lang="en-US" sz="5600" i="0" spc="560" dirty="0" err="1">
                <a:solidFill>
                  <a:srgbClr val="2F5972"/>
                </a:solidFill>
                <a:latin typeface="Glacial Indifference"/>
              </a:rPr>
              <a:t>espaços</a:t>
            </a:r>
            <a:r>
              <a:rPr lang="en-US" sz="5600" i="0" spc="560" dirty="0">
                <a:solidFill>
                  <a:srgbClr val="2F5972"/>
                </a:solidFill>
                <a:latin typeface="Glacial Indifference"/>
              </a:rPr>
              <a:t> </a:t>
            </a:r>
            <a:r>
              <a:rPr lang="en-US" sz="5600" i="0" spc="560" dirty="0" err="1">
                <a:solidFill>
                  <a:srgbClr val="2F5972"/>
                </a:solidFill>
                <a:latin typeface="Glacial Indifference"/>
              </a:rPr>
              <a:t>vazios</a:t>
            </a:r>
            <a:r>
              <a:rPr lang="en-US" sz="5600" i="0" spc="560" dirty="0">
                <a:solidFill>
                  <a:srgbClr val="2F5972"/>
                </a:solidFill>
                <a:latin typeface="Glacial Indifference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14014" y="-1421741"/>
            <a:ext cx="4774340" cy="4202840"/>
            <a:chOff x="0" y="0"/>
            <a:chExt cx="6365787" cy="5603787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 rot="-2700000">
              <a:off x="820656" y="820656"/>
              <a:ext cx="3962476" cy="3962476"/>
              <a:chOff x="0" y="0"/>
              <a:chExt cx="2653030" cy="26530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1582656" y="820656"/>
              <a:ext cx="3962476" cy="3962476"/>
              <a:chOff x="0" y="0"/>
              <a:chExt cx="1913890" cy="19138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3237057" y="-1302384"/>
            <a:ext cx="10147705" cy="11481205"/>
            <a:chOff x="0" y="0"/>
            <a:chExt cx="13530274" cy="15308274"/>
          </a:xfrm>
        </p:grpSpPr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 rot="-2700000">
              <a:off x="1981463" y="1981463"/>
              <a:ext cx="9567348" cy="9567348"/>
              <a:chOff x="0" y="0"/>
              <a:chExt cx="2653030" cy="265303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1981463" y="3759463"/>
              <a:ext cx="9567348" cy="9567348"/>
              <a:chOff x="0" y="0"/>
              <a:chExt cx="1913890" cy="191389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1075" b="1075"/>
          <a:stretch>
            <a:fillRect/>
          </a:stretch>
        </p:blipFill>
        <p:spPr>
          <a:xfrm>
            <a:off x="5312288" y="318650"/>
            <a:ext cx="12404212" cy="9649699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0" y="4619193"/>
            <a:ext cx="5153928" cy="1751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24"/>
              </a:lnSpc>
            </a:pPr>
            <a:r>
              <a:rPr lang="en-US" sz="7200" spc="72">
                <a:solidFill>
                  <a:srgbClr val="1C2143"/>
                </a:solidFill>
                <a:latin typeface="Exo"/>
              </a:rPr>
              <a:t>BUSCA DE PALAVRAS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53</Words>
  <Application>Microsoft Office PowerPoint</Application>
  <PresentationFormat>Personalizar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Exo</vt:lpstr>
      <vt:lpstr>Calibri</vt:lpstr>
      <vt:lpstr>Glacial Indifference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CAça-palavras</dc:title>
  <cp:lastModifiedBy>Leandro Henrique</cp:lastModifiedBy>
  <cp:revision>4</cp:revision>
  <dcterms:created xsi:type="dcterms:W3CDTF">2006-08-16T00:00:00Z</dcterms:created>
  <dcterms:modified xsi:type="dcterms:W3CDTF">2019-11-25T16:38:13Z</dcterms:modified>
  <dc:identifier>DADsKiuP0Q0</dc:identifier>
</cp:coreProperties>
</file>