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81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DA"/>
    <a:srgbClr val="009999"/>
    <a:srgbClr val="383E42"/>
    <a:srgbClr val="525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1752-EF16-49B1-B36E-563EA767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CDCFA-0035-422F-9915-F448A541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D4CC-C7BF-4183-B752-923B20B1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E90C-F922-4904-9D0D-DFDB3362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887C-FD97-43E7-A25D-2D34ADE3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2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8670-F2F5-482F-A172-2E3132C7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C02BC-1A95-4C67-9867-47D43E440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9BC0-46EF-47FA-B1C2-7A9D3ED7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29C6-D054-47B5-8121-69424B74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DB25-81F1-47D8-8154-4670342D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4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04123-CCCC-4C14-BC2F-40263B229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3B186-193E-4F90-8BA3-07C58A25E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B8E30-D065-4578-9CD0-3EB1B77B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1641A-DA5F-458F-AD7C-10B71DE5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B99D-0F42-41EA-83BB-07C100C7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9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FA71-C61F-46E1-B431-E18EB4C0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7FB5-5B40-4837-AD42-23FC0FAA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91C1-316C-41B3-A914-B2186498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C6C3-C4B3-46BB-9ED2-D9E73307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B67D7-B906-4FFC-9F17-68A58FFA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8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0FFA-FD4E-4A43-9F72-95B5F6AA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E4F6A-951C-4EF2-9ED9-89FBC40A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7155-67F7-49F1-A3DA-FFC39E3A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81EDD-35FA-45E0-8446-D6131475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E212-4A73-42BE-9E7C-3E7E22E7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69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22A6-D3C0-45A1-BA4D-472A9D47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AF28-2E6A-4C64-B7E1-5155136C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78B85-0D15-4CDF-A0E3-5A44D32D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AD9FF-4C03-4C18-9111-25B5F3E1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61580-FA0D-43E9-B3A1-4DA9D75C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19966-6316-4B61-B094-4B9592B0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0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D577-F5AB-46F2-9C4C-45B02BC6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8834C-233F-460A-9B61-BA21A379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3F28E-384F-4E25-8828-EE97B871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725D5-C64D-46E9-8EBF-C79DB50A1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D026C-22B0-4A21-B406-6258F297D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FE9A5-EA7B-4EF1-96CD-2E644249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E02DE-8070-46A8-90F3-65A8638F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E1357-ED44-4531-A368-D0D79AFF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22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BD4F-6D30-49A2-BE81-DC03C872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A9616-6BDD-469C-B5B1-FDB8BC2B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C02DA-FB88-458C-8C8C-989528BB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3F871-42B6-4691-823B-50D9ADA9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19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E22CD-6E02-4E09-B987-FAA35F74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B7987-8721-4334-888F-8D969783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83707-7615-419D-84A5-590A0E93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8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A840-A430-4DA3-BA2C-7AC7C92E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7421-76C4-4B45-892C-10145DC3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BEB87-5577-46DB-B5D2-6DBFE7117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140FB-2A8F-4A44-8834-28EBCCF9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38F3E-CD88-4ECE-9405-D295F33F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C3588-86A1-4003-AD4C-5D77C239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0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A90D-859A-4B55-BA16-A8249944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BB7C1-A96D-4AD7-8EEB-E3F862423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C14F3-AF00-4E35-B8A4-4688AF42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8419-A95E-44D6-984E-55AEC72B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92C1-3929-4E30-A870-4AFC8189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28C53-DEA6-4902-8AF5-0F853F27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89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80C3E-F53D-46EB-AA09-5FD51E00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0015-2E6E-4F8F-96E9-A70AAF61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220E-08E0-4494-9DD9-BDCE21D6F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D668-CC4D-4AB7-BB13-7292CFC7EA4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B5B2-878E-4340-864B-5AED55AB2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1A50-7305-437B-BE89-DBEB376D7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BAD1E-31CE-441D-BE9D-2DDDC0DCD5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0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DATA STRUCTURES OVERVIEW </a:t>
            </a:r>
            <a:br>
              <a:rPr lang="en-US" sz="4000" b="1" dirty="0">
                <a:solidFill>
                  <a:srgbClr val="00DFDA"/>
                </a:solidFill>
                <a:latin typeface="Abadi Extra Light" panose="020B0604020202020204" pitchFamily="34" charset="0"/>
              </a:rPr>
            </a:br>
            <a:r>
              <a:rPr lang="en-US" sz="4000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FOR C#</a:t>
            </a:r>
            <a:endParaRPr lang="pt-BR" sz="4000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8865-EA40-46F7-91A3-03682A2B7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Leandro Yukio Haraoka</a:t>
            </a:r>
            <a:endParaRPr lang="pt-BR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3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Single Dimensional Array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53F53FB-26FC-4D47-84A1-267469FF3599}"/>
              </a:ext>
            </a:extLst>
          </p:cNvPr>
          <p:cNvSpPr txBox="1">
            <a:spLocks/>
          </p:cNvSpPr>
          <p:nvPr/>
        </p:nvSpPr>
        <p:spPr>
          <a:xfrm>
            <a:off x="1254370" y="2119314"/>
            <a:ext cx="9835662" cy="42199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Examples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new int[] {1, 2, 3, 4, 5}</a:t>
            </a:r>
          </a:p>
          <a:p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new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string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[] {“Pedro”, “Maria”, “Ana”, “Felipe”}</a:t>
            </a:r>
          </a:p>
          <a:p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new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DateTime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[] {new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DateTime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(2019, 01, 01), new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DateTime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(2018, 01, 01)}</a:t>
            </a:r>
          </a:p>
        </p:txBody>
      </p:sp>
    </p:spTree>
    <p:extLst>
      <p:ext uri="{BB962C8B-B14F-4D97-AF65-F5344CB8AC3E}">
        <p14:creationId xmlns:p14="http://schemas.microsoft.com/office/powerpoint/2010/main" val="302002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DFDA"/>
                </a:solidFill>
                <a:latin typeface="Abadi Extra Light" panose="020B0604020202020204" pitchFamily="34" charset="0"/>
              </a:rPr>
              <a:t>ArrayList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53F53FB-26FC-4D47-84A1-267469FF3599}"/>
              </a:ext>
            </a:extLst>
          </p:cNvPr>
          <p:cNvSpPr txBox="1">
            <a:spLocks/>
          </p:cNvSpPr>
          <p:nvPr/>
        </p:nvSpPr>
        <p:spPr>
          <a:xfrm>
            <a:off x="1254370" y="2119314"/>
            <a:ext cx="9835662" cy="42199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Implements the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IList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interface using an array whose size is dynamically increased as required.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Allows grouping different types in the same structure.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Some useful methods: Add, Insert, Remove,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RemoveAt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Sort, Reverse, Contains.</a:t>
            </a: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9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LinkedList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53F53FB-26FC-4D47-84A1-267469FF3599}"/>
              </a:ext>
            </a:extLst>
          </p:cNvPr>
          <p:cNvSpPr txBox="1">
            <a:spLocks/>
          </p:cNvSpPr>
          <p:nvPr/>
        </p:nvSpPr>
        <p:spPr>
          <a:xfrm>
            <a:off x="1254370" y="2119314"/>
            <a:ext cx="6799384" cy="42199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Unlike arrays, linked list elements are linked using pointers.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Fast elements insertion and deletion. Does require elements shift, just changes node pointers.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Does not allow random access. Must access sequentially starting from the first node.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Some useful methods: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AddLast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AddBefore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AddAfter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RemoveFirst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RemoveLast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4EFF55A-6047-409E-A839-826FEB640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58936"/>
              </p:ext>
            </p:extLst>
          </p:nvPr>
        </p:nvGraphicFramePr>
        <p:xfrm>
          <a:off x="8819662" y="2501900"/>
          <a:ext cx="2117968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92033">
                  <a:extLst>
                    <a:ext uri="{9D8B030D-6E8A-4147-A177-3AD203B41FA5}">
                      <a16:colId xmlns:a16="http://schemas.microsoft.com/office/drawing/2014/main" val="2762898805"/>
                    </a:ext>
                  </a:extLst>
                </a:gridCol>
                <a:gridCol w="825935">
                  <a:extLst>
                    <a:ext uri="{9D8B030D-6E8A-4147-A177-3AD203B41FA5}">
                      <a16:colId xmlns:a16="http://schemas.microsoft.com/office/drawing/2014/main" val="13371991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FDA"/>
                          </a:solidFill>
                        </a:rPr>
                        <a:t>Complexity</a:t>
                      </a:r>
                      <a:endParaRPr lang="pt-BR" dirty="0">
                        <a:solidFill>
                          <a:srgbClr val="00DFDA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9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9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7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LinkedList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41C40-571D-42D6-B4C8-28CB9EEA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9582"/>
            <a:ext cx="10515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DFDA"/>
                </a:solidFill>
                <a:latin typeface="Abadi Extra Light" panose="020B0604020202020204" pitchFamily="34" charset="0"/>
              </a:rPr>
              <a:t>SortedList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53F53FB-26FC-4D47-84A1-267469FF3599}"/>
              </a:ext>
            </a:extLst>
          </p:cNvPr>
          <p:cNvSpPr txBox="1">
            <a:spLocks/>
          </p:cNvSpPr>
          <p:nvPr/>
        </p:nvSpPr>
        <p:spPr>
          <a:xfrm>
            <a:off x="1254370" y="2119314"/>
            <a:ext cx="5682761" cy="42199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Represents a collection of key/value pairs that are sorted by the keys and are accessible by key or by index.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Some useful methods: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ContainsKey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ContainsValue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TryAdd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TryGetValue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7C891E5-366F-42BE-97F9-2ABCBD006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5655"/>
              </p:ext>
            </p:extLst>
          </p:nvPr>
        </p:nvGraphicFramePr>
        <p:xfrm>
          <a:off x="8362462" y="2119314"/>
          <a:ext cx="2117968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92033">
                  <a:extLst>
                    <a:ext uri="{9D8B030D-6E8A-4147-A177-3AD203B41FA5}">
                      <a16:colId xmlns:a16="http://schemas.microsoft.com/office/drawing/2014/main" val="2762898805"/>
                    </a:ext>
                  </a:extLst>
                </a:gridCol>
                <a:gridCol w="825935">
                  <a:extLst>
                    <a:ext uri="{9D8B030D-6E8A-4147-A177-3AD203B41FA5}">
                      <a16:colId xmlns:a16="http://schemas.microsoft.com/office/drawing/2014/main" val="13371991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FDA"/>
                          </a:solidFill>
                        </a:rPr>
                        <a:t>Complexity</a:t>
                      </a:r>
                      <a:endParaRPr lang="pt-BR" dirty="0">
                        <a:solidFill>
                          <a:srgbClr val="00DFDA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9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9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99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Dictionary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53F53FB-26FC-4D47-84A1-267469FF3599}"/>
              </a:ext>
            </a:extLst>
          </p:cNvPr>
          <p:cNvSpPr txBox="1">
            <a:spLocks/>
          </p:cNvSpPr>
          <p:nvPr/>
        </p:nvSpPr>
        <p:spPr>
          <a:xfrm>
            <a:off x="1254370" y="2119314"/>
            <a:ext cx="9835662" cy="42199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Dictionary is a key-value-pair collection.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In Dictionary, you store key value pairs of same type. You must specify the type of a key and value.</a:t>
            </a: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DFDA"/>
                </a:solidFill>
                <a:latin typeface="Abadi Extra Light" panose="020B0604020202020204" pitchFamily="34" charset="0"/>
              </a:rPr>
              <a:t>HashTable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53F53FB-26FC-4D47-84A1-267469FF3599}"/>
              </a:ext>
            </a:extLst>
          </p:cNvPr>
          <p:cNvSpPr txBox="1">
            <a:spLocks/>
          </p:cNvSpPr>
          <p:nvPr/>
        </p:nvSpPr>
        <p:spPr>
          <a:xfrm>
            <a:off x="1254370" y="2119314"/>
            <a:ext cx="9835662" cy="42199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HashTable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is essentially a key-value-pair collection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Key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cannot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be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duplicated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and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cannot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be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null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In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hashtable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you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can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store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key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/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value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pairs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of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diferente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types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It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doesn’t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maintain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order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of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stored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values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6AD0F3B-B14B-43A9-A935-2A78100E2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97999"/>
              </p:ext>
            </p:extLst>
          </p:nvPr>
        </p:nvGraphicFramePr>
        <p:xfrm>
          <a:off x="8467970" y="2375084"/>
          <a:ext cx="2117968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92033">
                  <a:extLst>
                    <a:ext uri="{9D8B030D-6E8A-4147-A177-3AD203B41FA5}">
                      <a16:colId xmlns:a16="http://schemas.microsoft.com/office/drawing/2014/main" val="2762898805"/>
                    </a:ext>
                  </a:extLst>
                </a:gridCol>
                <a:gridCol w="825935">
                  <a:extLst>
                    <a:ext uri="{9D8B030D-6E8A-4147-A177-3AD203B41FA5}">
                      <a16:colId xmlns:a16="http://schemas.microsoft.com/office/drawing/2014/main" val="13371991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FDA"/>
                          </a:solidFill>
                        </a:rPr>
                        <a:t>Complexity</a:t>
                      </a:r>
                      <a:endParaRPr lang="pt-BR" dirty="0">
                        <a:solidFill>
                          <a:srgbClr val="00DFDA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9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9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21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DFDA"/>
                </a:solidFill>
                <a:latin typeface="Abadi Extra Light" panose="020B0604020202020204" pitchFamily="34" charset="0"/>
              </a:rPr>
              <a:t>HashTable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BC533-886B-402E-8618-2B694026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2409825"/>
            <a:ext cx="76485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9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HashSet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53F53FB-26FC-4D47-84A1-267469FF3599}"/>
              </a:ext>
            </a:extLst>
          </p:cNvPr>
          <p:cNvSpPr txBox="1">
            <a:spLocks/>
          </p:cNvSpPr>
          <p:nvPr/>
        </p:nvSpPr>
        <p:spPr>
          <a:xfrm>
            <a:off x="1254370" y="2119314"/>
            <a:ext cx="9835662" cy="42199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A HashSet collection is not sorted and cannot contain duplicate elements.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HashSet allows you to add a unique value and you do not define keys.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HashSet provides mathematical set operations, such as union and intersection.</a:t>
            </a:r>
          </a:p>
        </p:txBody>
      </p:sp>
    </p:spTree>
    <p:extLst>
      <p:ext uri="{BB962C8B-B14F-4D97-AF65-F5344CB8AC3E}">
        <p14:creationId xmlns:p14="http://schemas.microsoft.com/office/powerpoint/2010/main" val="399299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HashSet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71CBC-800E-40C4-9B44-BB815548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74" y="2042177"/>
            <a:ext cx="9702852" cy="39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What is data structure?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8865-EA40-46F7-91A3-03682A2B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525" y="1746250"/>
            <a:ext cx="8362950" cy="38227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en-US" dirty="0">
                <a:solidFill>
                  <a:srgbClr val="00DFDA"/>
                </a:solidFill>
              </a:rPr>
              <a:t>data structure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is a way of organizing data so that it can be used efficiently.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6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Stack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02E35-AD91-4E48-AA09-E8C44E24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430706"/>
            <a:ext cx="6515100" cy="3905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19FBC2-AAD7-4B87-BCDD-ADB02E14F709}"/>
              </a:ext>
            </a:extLst>
          </p:cNvPr>
          <p:cNvSpPr/>
          <p:nvPr/>
        </p:nvSpPr>
        <p:spPr>
          <a:xfrm>
            <a:off x="942975" y="17822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Represents a last-in-first-out (LIFO) collection of objects.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43B1F4-860B-41D1-8330-9462DC078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4052"/>
              </p:ext>
            </p:extLst>
          </p:nvPr>
        </p:nvGraphicFramePr>
        <p:xfrm>
          <a:off x="8863623" y="3036888"/>
          <a:ext cx="2117968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92033">
                  <a:extLst>
                    <a:ext uri="{9D8B030D-6E8A-4147-A177-3AD203B41FA5}">
                      <a16:colId xmlns:a16="http://schemas.microsoft.com/office/drawing/2014/main" val="2762898805"/>
                    </a:ext>
                  </a:extLst>
                </a:gridCol>
                <a:gridCol w="825935">
                  <a:extLst>
                    <a:ext uri="{9D8B030D-6E8A-4147-A177-3AD203B41FA5}">
                      <a16:colId xmlns:a16="http://schemas.microsoft.com/office/drawing/2014/main" val="13371991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FDA"/>
                          </a:solidFill>
                        </a:rPr>
                        <a:t>Complexity</a:t>
                      </a:r>
                      <a:endParaRPr lang="pt-BR" dirty="0">
                        <a:solidFill>
                          <a:srgbClr val="00DFDA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9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Pushing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Popping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9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26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Queue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9FBC2-AAD7-4B87-BCDD-ADB02E14F709}"/>
              </a:ext>
            </a:extLst>
          </p:cNvPr>
          <p:cNvSpPr/>
          <p:nvPr/>
        </p:nvSpPr>
        <p:spPr>
          <a:xfrm>
            <a:off x="942975" y="17822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Represents a first-in-first-out (FIFO) collection of objects.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AB9C0-CA5A-49DC-8B0E-9878F2C1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439499"/>
            <a:ext cx="6924675" cy="389572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BA2C59-49D4-4C61-9306-CC136B6D7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29059"/>
              </p:ext>
            </p:extLst>
          </p:nvPr>
        </p:nvGraphicFramePr>
        <p:xfrm>
          <a:off x="8951547" y="3036888"/>
          <a:ext cx="2117968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92033">
                  <a:extLst>
                    <a:ext uri="{9D8B030D-6E8A-4147-A177-3AD203B41FA5}">
                      <a16:colId xmlns:a16="http://schemas.microsoft.com/office/drawing/2014/main" val="2762898805"/>
                    </a:ext>
                  </a:extLst>
                </a:gridCol>
                <a:gridCol w="825935">
                  <a:extLst>
                    <a:ext uri="{9D8B030D-6E8A-4147-A177-3AD203B41FA5}">
                      <a16:colId xmlns:a16="http://schemas.microsoft.com/office/drawing/2014/main" val="13371991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FDA"/>
                          </a:solidFill>
                        </a:rPr>
                        <a:t>Complexity</a:t>
                      </a:r>
                      <a:endParaRPr lang="pt-BR" dirty="0">
                        <a:solidFill>
                          <a:srgbClr val="00DFDA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9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Enqueue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Dequeue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9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773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Binary tree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9FBC2-AAD7-4B87-BCDD-ADB02E14F709}"/>
              </a:ext>
            </a:extLst>
          </p:cNvPr>
          <p:cNvSpPr/>
          <p:nvPr/>
        </p:nvSpPr>
        <p:spPr>
          <a:xfrm>
            <a:off x="942974" y="1782247"/>
            <a:ext cx="9739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A tree whose elements have at most 2 children is called a binary tree.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705205-710B-4FCE-84BC-2C57D8C0A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71" y="2585120"/>
            <a:ext cx="5342083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6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Binary search tree (BST)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9FBC2-AAD7-4B87-BCDD-ADB02E14F709}"/>
              </a:ext>
            </a:extLst>
          </p:cNvPr>
          <p:cNvSpPr/>
          <p:nvPr/>
        </p:nvSpPr>
        <p:spPr>
          <a:xfrm>
            <a:off x="942974" y="1782247"/>
            <a:ext cx="97396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The left subtree of a node contains only nodes with keys lesser than the node’s key.</a:t>
            </a:r>
          </a:p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The right subtree of a node contains only nodes with keys greater than the node’s key.</a:t>
            </a:r>
          </a:p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The left and right subtree each must also be a binary search tree.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70A14DF-DF52-4565-A73F-85BCF92CB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14" y="3107810"/>
            <a:ext cx="3627434" cy="3292125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7F96061-22D1-4B8C-9043-DC5FE47E6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38295"/>
              </p:ext>
            </p:extLst>
          </p:nvPr>
        </p:nvGraphicFramePr>
        <p:xfrm>
          <a:off x="8116278" y="3107810"/>
          <a:ext cx="2117968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92033">
                  <a:extLst>
                    <a:ext uri="{9D8B030D-6E8A-4147-A177-3AD203B41FA5}">
                      <a16:colId xmlns:a16="http://schemas.microsoft.com/office/drawing/2014/main" val="2762898805"/>
                    </a:ext>
                  </a:extLst>
                </a:gridCol>
                <a:gridCol w="825935">
                  <a:extLst>
                    <a:ext uri="{9D8B030D-6E8A-4147-A177-3AD203B41FA5}">
                      <a16:colId xmlns:a16="http://schemas.microsoft.com/office/drawing/2014/main" val="13371991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FDA"/>
                          </a:solidFill>
                        </a:rPr>
                        <a:t>Complexity</a:t>
                      </a:r>
                      <a:endParaRPr lang="pt-BR" dirty="0">
                        <a:solidFill>
                          <a:srgbClr val="00DFDA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9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Enqueue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Dequeue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9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1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587" y="2766218"/>
            <a:ext cx="4314825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Thanks!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4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Create and manage groups of related objects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8865-EA40-46F7-91A3-03682A2B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07" y="2813537"/>
            <a:ext cx="11090031" cy="37543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IEnumerator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GetEnumerator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();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Returns an </a:t>
            </a:r>
            <a:r>
              <a:rPr lang="en-US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enumerator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that iterates over a collection.</a:t>
            </a:r>
            <a:endParaRPr lang="pt-BR" sz="2000" dirty="0">
              <a:solidFill>
                <a:schemeClr val="bg1">
                  <a:lumMod val="9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2BAD36-9FB9-46FA-9B01-1EE53AA34E75}"/>
              </a:ext>
            </a:extLst>
          </p:cNvPr>
          <p:cNvSpPr txBox="1">
            <a:spLocks/>
          </p:cNvSpPr>
          <p:nvPr/>
        </p:nvSpPr>
        <p:spPr>
          <a:xfrm>
            <a:off x="937846" y="1966913"/>
            <a:ext cx="5550877" cy="670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>
                <a:solidFill>
                  <a:srgbClr val="00DFDA"/>
                </a:solidFill>
                <a:latin typeface="Abadi Extra Light" panose="020B0604020202020204" pitchFamily="34" charset="0"/>
              </a:rPr>
              <a:t>IEnumerable</a:t>
            </a:r>
            <a:endParaRPr lang="pt-BR" sz="3000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6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Create and manage groups of related objects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8865-EA40-46F7-91A3-03682A2B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07" y="2813537"/>
            <a:ext cx="11090031" cy="37543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object</a:t>
            </a:r>
            <a:r>
              <a:rPr lang="en-US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 Current 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{ get; } //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The element in the collection at the </a:t>
            </a:r>
            <a:r>
              <a:rPr lang="en-US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current position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of the </a:t>
            </a:r>
            <a:r>
              <a:rPr lang="en-US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enumerator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  <a:endParaRPr lang="en-US" sz="2000" dirty="0">
              <a:solidFill>
                <a:srgbClr val="00DFDA"/>
              </a:solidFill>
              <a:latin typeface="Abadi Extra Light" panose="020B0204020104020204" pitchFamily="34" charset="0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bool </a:t>
            </a:r>
            <a:r>
              <a:rPr lang="en-US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MoveNext</a:t>
            </a:r>
            <a:r>
              <a:rPr lang="en-US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() 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// </a:t>
            </a:r>
            <a:r>
              <a:rPr lang="pt-BR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True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if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the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enumerator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was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succesfully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advanced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to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the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next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element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; </a:t>
            </a:r>
            <a:r>
              <a:rPr lang="pt-BR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False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if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the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enumerator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has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passed</a:t>
            </a:r>
            <a:r>
              <a:rPr lang="pt-BR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the</a:t>
            </a:r>
            <a:r>
              <a:rPr lang="pt-BR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end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of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the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collection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.</a:t>
            </a:r>
          </a:p>
          <a:p>
            <a:endParaRPr lang="pt-BR" sz="2000" dirty="0">
              <a:solidFill>
                <a:schemeClr val="bg1">
                  <a:lumMod val="95000"/>
                </a:schemeClr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void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Reset() 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// Sets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enumerator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to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its </a:t>
            </a:r>
            <a:r>
              <a:rPr lang="pt-BR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initial</a:t>
            </a:r>
            <a:r>
              <a:rPr lang="pt-BR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 position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which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is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before</a:t>
            </a:r>
            <a:r>
              <a:rPr lang="pt-BR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the</a:t>
            </a:r>
            <a:r>
              <a:rPr lang="pt-BR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rgbClr val="00DFDA"/>
                </a:solidFill>
                <a:latin typeface="Abadi Extra Light" panose="020B0204020104020204" pitchFamily="34" charset="0"/>
              </a:rPr>
              <a:t>first</a:t>
            </a:r>
            <a:r>
              <a:rPr lang="pt-BR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element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in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collection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2BAD36-9FB9-46FA-9B01-1EE53AA34E75}"/>
              </a:ext>
            </a:extLst>
          </p:cNvPr>
          <p:cNvSpPr txBox="1">
            <a:spLocks/>
          </p:cNvSpPr>
          <p:nvPr/>
        </p:nvSpPr>
        <p:spPr>
          <a:xfrm>
            <a:off x="937846" y="1966913"/>
            <a:ext cx="5550877" cy="670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>
                <a:solidFill>
                  <a:srgbClr val="00DFDA"/>
                </a:solidFill>
                <a:latin typeface="Abadi Extra Light" panose="020B0604020202020204" pitchFamily="34" charset="0"/>
              </a:rPr>
              <a:t>IEnumerator</a:t>
            </a:r>
            <a:endParaRPr lang="pt-BR" sz="3000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4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DFDA"/>
                </a:solidFill>
                <a:latin typeface="Abadi Extra Light" panose="020B0604020202020204" pitchFamily="34" charset="0"/>
              </a:rPr>
              <a:t>IEnumerable</a:t>
            </a:r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 + </a:t>
            </a:r>
            <a:r>
              <a:rPr lang="en-US" b="1" dirty="0" err="1">
                <a:solidFill>
                  <a:srgbClr val="00DFDA"/>
                </a:solidFill>
                <a:latin typeface="Abadi Extra Light" panose="020B0604020202020204" pitchFamily="34" charset="0"/>
              </a:rPr>
              <a:t>IEnumerator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8865-EA40-46F7-91A3-03682A2B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592" y="3820259"/>
            <a:ext cx="3282462" cy="4000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is functionally equivalent to…</a:t>
            </a: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2BAD36-9FB9-46FA-9B01-1EE53AA34E75}"/>
              </a:ext>
            </a:extLst>
          </p:cNvPr>
          <p:cNvSpPr txBox="1">
            <a:spLocks/>
          </p:cNvSpPr>
          <p:nvPr/>
        </p:nvSpPr>
        <p:spPr>
          <a:xfrm>
            <a:off x="1075592" y="1729521"/>
            <a:ext cx="2174631" cy="679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badi Extra Light" panose="020B0604020202020204" pitchFamily="34" charset="0"/>
              </a:rPr>
              <a:t>This code snippet:</a:t>
            </a:r>
            <a:endParaRPr lang="pt-BR" sz="2000" dirty="0">
              <a:solidFill>
                <a:schemeClr val="bg1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9D08D-09E8-4345-A9E6-E263D510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92" y="2521684"/>
            <a:ext cx="371475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25268-A31E-49BC-B057-8F1C19D2E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92" y="4452083"/>
            <a:ext cx="5172075" cy="16097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A95289-4DA4-4A8E-ABC6-76E14838DE5E}"/>
              </a:ext>
            </a:extLst>
          </p:cNvPr>
          <p:cNvSpPr txBox="1">
            <a:spLocks/>
          </p:cNvSpPr>
          <p:nvPr/>
        </p:nvSpPr>
        <p:spPr>
          <a:xfrm>
            <a:off x="6635261" y="1722254"/>
            <a:ext cx="4484077" cy="2098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Abadi Extra Light" panose="020B0604020202020204" pitchFamily="34" charset="0"/>
              </a:rPr>
              <a:t>You can’t use </a:t>
            </a:r>
            <a:r>
              <a:rPr lang="en-US" sz="2000" dirty="0">
                <a:solidFill>
                  <a:srgbClr val="00DFDA"/>
                </a:solidFill>
                <a:latin typeface="Abadi Extra Light" panose="020B0604020202020204" pitchFamily="34" charset="0"/>
              </a:rPr>
              <a:t>foreach</a:t>
            </a:r>
            <a:r>
              <a:rPr lang="en-US" sz="2000" dirty="0">
                <a:solidFill>
                  <a:schemeClr val="bg1"/>
                </a:solidFill>
                <a:latin typeface="Abadi Extra Light" panose="020B0604020202020204" pitchFamily="34" charset="0"/>
              </a:rPr>
              <a:t> on “</a:t>
            </a:r>
            <a:r>
              <a:rPr lang="en-US" sz="2000" dirty="0" err="1">
                <a:solidFill>
                  <a:schemeClr val="bg1"/>
                </a:solidFill>
                <a:latin typeface="Abadi Extra Light" panose="020B0604020202020204" pitchFamily="34" charset="0"/>
              </a:rPr>
              <a:t>stringList</a:t>
            </a:r>
            <a:r>
              <a:rPr lang="en-US" sz="2000" dirty="0">
                <a:solidFill>
                  <a:schemeClr val="bg1"/>
                </a:solidFill>
                <a:latin typeface="Abadi Extra Light" panose="020B0604020202020204" pitchFamily="34" charset="0"/>
              </a:rPr>
              <a:t>”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badi Extra Light" panose="020B0604020202020204" pitchFamily="34" charset="0"/>
              </a:rPr>
              <a:t>unless it implements </a:t>
            </a:r>
            <a:r>
              <a:rPr lang="en-US" sz="2000" dirty="0" err="1">
                <a:solidFill>
                  <a:srgbClr val="00DFDA"/>
                </a:solidFill>
                <a:latin typeface="Abadi Extra Light" panose="020B0604020202020204" pitchFamily="34" charset="0"/>
              </a:rPr>
              <a:t>IEnumerable</a:t>
            </a:r>
            <a:r>
              <a:rPr lang="en-US" sz="2000" dirty="0">
                <a:solidFill>
                  <a:schemeClr val="bg1"/>
                </a:solidFill>
                <a:latin typeface="Abadi Extra Light" panose="020B0604020202020204" pitchFamily="34" charset="0"/>
              </a:rPr>
              <a:t>!</a:t>
            </a:r>
            <a:endParaRPr lang="pt-BR" sz="2000" dirty="0">
              <a:solidFill>
                <a:schemeClr val="bg1"/>
              </a:solidFill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3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C# Collections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8865-EA40-46F7-91A3-03682A2B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69" y="1966914"/>
            <a:ext cx="11090031" cy="4548186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Queues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: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Queue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</a:t>
            </a:r>
          </a:p>
          <a:p>
            <a:pPr lvl="1"/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ConcurrentQueue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Stacks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: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Stack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ConcurrentStack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IList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&lt;T&gt;: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LinkedList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</a:t>
            </a:r>
          </a:p>
          <a:p>
            <a:pPr lvl="1"/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List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HashTable</a:t>
            </a: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Array</a:t>
            </a: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ArrayList</a:t>
            </a: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BlockingCollection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ConcurrentBag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ISet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&lt;T&gt;: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HashSet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SortedSet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&lt;T&gt;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IDictionary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TKey,TValue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&gt;: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Dictionary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</a:t>
            </a:r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TKey,TValue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&gt;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ConcurrentDictionary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</a:t>
            </a:r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TKey,TValue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&gt;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SortedDictionary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</a:t>
            </a:r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TKey,TValue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&gt;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SortedList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&lt;</a:t>
            </a:r>
            <a:r>
              <a:rPr lang="pt-BR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TKey,TValue</a:t>
            </a:r>
            <a:r>
              <a:rPr lang="pt-BR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&gt;</a:t>
            </a:r>
          </a:p>
          <a:p>
            <a:pPr lvl="1"/>
            <a:endParaRPr lang="pt-BR" sz="1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Big-O Notation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8865-EA40-46F7-91A3-03682A2B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32" y="3449712"/>
            <a:ext cx="3076087" cy="469509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n – The size of the input</a:t>
            </a: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D5BA248-7FA4-4810-BCEA-BDB43AAC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97883"/>
              </p:ext>
            </p:extLst>
          </p:nvPr>
        </p:nvGraphicFramePr>
        <p:xfrm>
          <a:off x="4295287" y="3091181"/>
          <a:ext cx="3378688" cy="3332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9344">
                  <a:extLst>
                    <a:ext uri="{9D8B030D-6E8A-4147-A177-3AD203B41FA5}">
                      <a16:colId xmlns:a16="http://schemas.microsoft.com/office/drawing/2014/main" val="1126861768"/>
                    </a:ext>
                  </a:extLst>
                </a:gridCol>
                <a:gridCol w="1689344">
                  <a:extLst>
                    <a:ext uri="{9D8B030D-6E8A-4147-A177-3AD203B41FA5}">
                      <a16:colId xmlns:a16="http://schemas.microsoft.com/office/drawing/2014/main" val="2124837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Complexity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3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7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logarithmic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O(log(n))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6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linearithmic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nlog</a:t>
                      </a:r>
                      <a:r>
                        <a:rPr lang="en-US" dirty="0"/>
                        <a:t>(n))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1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quadratic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O(n²)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cubic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O(n³)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2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b^n</a:t>
                      </a:r>
                      <a:r>
                        <a:rPr lang="en-US" dirty="0"/>
                        <a:t>), b&gt;1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8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O(n!)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79433"/>
                  </a:ext>
                </a:extLst>
              </a:tr>
            </a:tbl>
          </a:graphicData>
        </a:graphic>
      </p:graphicFrame>
      <p:sp>
        <p:nvSpPr>
          <p:cNvPr id="11" name="Subtitle 2">
            <a:extLst>
              <a:ext uri="{FF2B5EF4-FFF2-40B4-BE49-F238E27FC236}">
                <a16:creationId xmlns:a16="http://schemas.microsoft.com/office/drawing/2014/main" id="{953F53FB-26FC-4D47-84A1-267469FF3599}"/>
              </a:ext>
            </a:extLst>
          </p:cNvPr>
          <p:cNvSpPr txBox="1">
            <a:spLocks/>
          </p:cNvSpPr>
          <p:nvPr/>
        </p:nvSpPr>
        <p:spPr>
          <a:xfrm>
            <a:off x="1254370" y="2119314"/>
            <a:ext cx="9835662" cy="81946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Big-O Notation defines level of complexity, considering the worst case, helping to quantify performance as the input size becomes arbitrarily large.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2D152-6F48-48BD-8C0F-8D7CF991DEF8}"/>
              </a:ext>
            </a:extLst>
          </p:cNvPr>
          <p:cNvCxnSpPr/>
          <p:nvPr/>
        </p:nvCxnSpPr>
        <p:spPr>
          <a:xfrm>
            <a:off x="3974123" y="3516923"/>
            <a:ext cx="0" cy="2725615"/>
          </a:xfrm>
          <a:prstGeom prst="straightConnector1">
            <a:avLst/>
          </a:prstGeom>
          <a:ln>
            <a:solidFill>
              <a:srgbClr val="00DF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4D7E3837-757D-4A9C-B525-4A3F1ED4D910}"/>
              </a:ext>
            </a:extLst>
          </p:cNvPr>
          <p:cNvSpPr txBox="1">
            <a:spLocks/>
          </p:cNvSpPr>
          <p:nvPr/>
        </p:nvSpPr>
        <p:spPr>
          <a:xfrm rot="16200000">
            <a:off x="3098236" y="4366742"/>
            <a:ext cx="1594338" cy="47860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DFDA"/>
                </a:solidFill>
                <a:latin typeface="Abadi Extra Light" panose="020B0204020104020204" pitchFamily="34" charset="0"/>
              </a:rPr>
              <a:t>complexity</a:t>
            </a:r>
            <a:endParaRPr lang="pt-BR" sz="2000" dirty="0">
              <a:solidFill>
                <a:srgbClr val="00DFDA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3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Big-O Notation - Examples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53F53FB-26FC-4D47-84A1-267469FF3599}"/>
              </a:ext>
            </a:extLst>
          </p:cNvPr>
          <p:cNvSpPr txBox="1">
            <a:spLocks/>
          </p:cNvSpPr>
          <p:nvPr/>
        </p:nvSpPr>
        <p:spPr>
          <a:xfrm>
            <a:off x="1254370" y="2119314"/>
            <a:ext cx="9835662" cy="81946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Big-O Notation defines level of complexity, considering the worst case, helping to quantify performance as the input size becomes arbitrarily large.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22C-1BE0-46C0-A0FE-66AFFB9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DFDA"/>
                </a:solidFill>
                <a:latin typeface="Abadi Extra Light" panose="020B0604020202020204" pitchFamily="34" charset="0"/>
              </a:rPr>
              <a:t>Array</a:t>
            </a:r>
            <a:endParaRPr lang="pt-BR" b="1" dirty="0">
              <a:solidFill>
                <a:srgbClr val="00DFDA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53F53FB-26FC-4D47-84A1-267469FF3599}"/>
              </a:ext>
            </a:extLst>
          </p:cNvPr>
          <p:cNvSpPr txBox="1">
            <a:spLocks/>
          </p:cNvSpPr>
          <p:nvPr/>
        </p:nvSpPr>
        <p:spPr>
          <a:xfrm>
            <a:off x="1254370" y="2119314"/>
            <a:ext cx="5981699" cy="42199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Stores multiple variables of the same type.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The number of dimensions and the length of each array dimension can’t be changed during the lifetime of the instance.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You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declare na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array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by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specifying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type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of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its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elements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followed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by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[].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Some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useful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methods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: Clone,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Copy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GetLength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GetLongLength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GetLowerBound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GetUpperBound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GetValue</a:t>
            </a:r>
            <a:r>
              <a:rPr lang="pt-BR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37387A-D838-475A-A500-19874254F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00029"/>
              </p:ext>
            </p:extLst>
          </p:nvPr>
        </p:nvGraphicFramePr>
        <p:xfrm>
          <a:off x="8450386" y="2745924"/>
          <a:ext cx="2117968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92033">
                  <a:extLst>
                    <a:ext uri="{9D8B030D-6E8A-4147-A177-3AD203B41FA5}">
                      <a16:colId xmlns:a16="http://schemas.microsoft.com/office/drawing/2014/main" val="2762898805"/>
                    </a:ext>
                  </a:extLst>
                </a:gridCol>
                <a:gridCol w="825935">
                  <a:extLst>
                    <a:ext uri="{9D8B030D-6E8A-4147-A177-3AD203B41FA5}">
                      <a16:colId xmlns:a16="http://schemas.microsoft.com/office/drawing/2014/main" val="13371991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FDA"/>
                          </a:solidFill>
                        </a:rPr>
                        <a:t>Complexity</a:t>
                      </a:r>
                      <a:endParaRPr lang="pt-BR" dirty="0">
                        <a:solidFill>
                          <a:srgbClr val="00DFDA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9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9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24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966</Words>
  <Application>Microsoft Office PowerPoint</Application>
  <PresentationFormat>Widescreen</PresentationFormat>
  <Paragraphs>196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Abadi Extra Light</vt:lpstr>
      <vt:lpstr>Arial</vt:lpstr>
      <vt:lpstr>Calibri</vt:lpstr>
      <vt:lpstr>Calibri Light</vt:lpstr>
      <vt:lpstr>Office Theme</vt:lpstr>
      <vt:lpstr>DATA STRUCTURES OVERVIEW  FOR C#</vt:lpstr>
      <vt:lpstr>What is data structure?</vt:lpstr>
      <vt:lpstr>Create and manage groups of related objects</vt:lpstr>
      <vt:lpstr>Create and manage groups of related objects</vt:lpstr>
      <vt:lpstr>IEnumerable + IEnumerator</vt:lpstr>
      <vt:lpstr>C# Collections</vt:lpstr>
      <vt:lpstr>Big-O Notation</vt:lpstr>
      <vt:lpstr>Big-O Notation - Examples</vt:lpstr>
      <vt:lpstr>Array</vt:lpstr>
      <vt:lpstr>Single Dimensional Array</vt:lpstr>
      <vt:lpstr>ArrayList</vt:lpstr>
      <vt:lpstr>LinkedList</vt:lpstr>
      <vt:lpstr>LinkedList</vt:lpstr>
      <vt:lpstr>SortedList</vt:lpstr>
      <vt:lpstr>Dictionary</vt:lpstr>
      <vt:lpstr>HashTable</vt:lpstr>
      <vt:lpstr>HashTable</vt:lpstr>
      <vt:lpstr>HashSet</vt:lpstr>
      <vt:lpstr>HashSet</vt:lpstr>
      <vt:lpstr>Stack</vt:lpstr>
      <vt:lpstr>Queue</vt:lpstr>
      <vt:lpstr>Binary tree</vt:lpstr>
      <vt:lpstr>Binary search tree (BST)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 em C#</dc:title>
  <dc:creator>Leandro Haraoka | Stone</dc:creator>
  <cp:lastModifiedBy>Leandro Haraoka | Stone</cp:lastModifiedBy>
  <cp:revision>21</cp:revision>
  <dcterms:created xsi:type="dcterms:W3CDTF">2020-10-06T14:54:10Z</dcterms:created>
  <dcterms:modified xsi:type="dcterms:W3CDTF">2020-10-12T20:17:31Z</dcterms:modified>
</cp:coreProperties>
</file>