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Roboto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Ligh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italic.fntdata"/><Relationship Id="rId25" Type="http://schemas.openxmlformats.org/officeDocument/2006/relationships/font" Target="fonts/RobotoLight-bold.fntdata"/><Relationship Id="rId27" Type="http://schemas.openxmlformats.org/officeDocument/2006/relationships/font" Target="fonts/Robo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2c720ce0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2c720ce0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2c720ce0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2c720ce0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2c720ce0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2c720ce0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2c720ce0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2c720ce0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2c720ce0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2c720ce0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be7ca3d7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be7ca3d7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be7ca3d7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be7ca3d7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Esta agencia cuenta con alrededor de 2000 clientes, de los cuales tiene cierto conjunto de datos básicos recopilados. En 2019 la agencia ofreció por primera vez un seguro de viaje para sus clientes. Se registró quienes fueron los que adquirieron ese seguro.</a:t>
            </a:r>
            <a:endParaRPr/>
          </a:p>
          <a:p>
            <a:pPr indent="0" lvl="0" marL="0" rtl="0" algn="l">
              <a:spcBef>
                <a:spcPts val="0"/>
              </a:spcBef>
              <a:spcAft>
                <a:spcPts val="0"/>
              </a:spcAft>
              <a:buNone/>
            </a:pPr>
            <a:r>
              <a:rPr lang="es"/>
              <a:t>Ahora lo que le interesa a a empresa es ver en qué se diferencian quienes adquirieron el seguro vs quienes no lo hicieron, con el fin de orientar su estrategia de marketing para este producto. Además, dado el contexto de la pandemia, la agencia está interesada en saber si, a partir de los datos que se cuenta, es posible inferir si los clientes estarían interesados en este tipo de seguro con covertura covid-19.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be7ca3d7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be7ca3d7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dataset se compone de los datos indicados, recopilados para algo más de 2000 clientes. La mayoría de las variables son del tipo booleano, salvo la edad, el nùmero de familiares y el ingreso anual.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be7ca3d7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be7ca3d7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be7ca3d7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be7ca3d7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be7ca3d7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be7ca3d7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2c720ce0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2c720ce0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2c720ce0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2c720ce0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cliente es una agencia de viajes ubicada en la india.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4.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4704031" cy="4838702"/>
          </a:xfrm>
          <a:prstGeom prst="rect">
            <a:avLst/>
          </a:prstGeom>
          <a:noFill/>
          <a:ln>
            <a:noFill/>
          </a:ln>
        </p:spPr>
      </p:pic>
      <p:sp>
        <p:nvSpPr>
          <p:cNvPr id="55" name="Google Shape;55;p13"/>
          <p:cNvSpPr txBox="1"/>
          <p:nvPr/>
        </p:nvSpPr>
        <p:spPr>
          <a:xfrm>
            <a:off x="5143575" y="957075"/>
            <a:ext cx="3408000" cy="1723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5000">
                <a:solidFill>
                  <a:schemeClr val="dk2"/>
                </a:solidFill>
                <a:latin typeface="Roboto"/>
                <a:ea typeface="Roboto"/>
                <a:cs typeface="Roboto"/>
                <a:sym typeface="Roboto"/>
              </a:rPr>
              <a:t>Travel Insurance</a:t>
            </a:r>
            <a:endParaRPr sz="5000">
              <a:solidFill>
                <a:schemeClr val="dk2"/>
              </a:solidFill>
              <a:latin typeface="Roboto"/>
              <a:ea typeface="Roboto"/>
              <a:cs typeface="Roboto"/>
              <a:sym typeface="Roboto"/>
            </a:endParaRPr>
          </a:p>
        </p:txBody>
      </p:sp>
      <p:sp>
        <p:nvSpPr>
          <p:cNvPr id="56" name="Google Shape;56;p13"/>
          <p:cNvSpPr txBox="1"/>
          <p:nvPr/>
        </p:nvSpPr>
        <p:spPr>
          <a:xfrm>
            <a:off x="5522175" y="4017525"/>
            <a:ext cx="30294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600">
                <a:solidFill>
                  <a:srgbClr val="666666"/>
                </a:solidFill>
              </a:rPr>
              <a:t>Autor: Leandro Hornos</a:t>
            </a:r>
            <a:endParaRPr sz="16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Modelos alternativos</a:t>
            </a:r>
            <a:endParaRPr>
              <a:solidFill>
                <a:schemeClr val="lt1"/>
              </a:solidFill>
              <a:latin typeface="Roboto Light"/>
              <a:ea typeface="Roboto Light"/>
              <a:cs typeface="Roboto Light"/>
              <a:sym typeface="Roboto Light"/>
            </a:endParaRPr>
          </a:p>
        </p:txBody>
      </p:sp>
      <p:pic>
        <p:nvPicPr>
          <p:cNvPr id="199" name="Google Shape;199;p22"/>
          <p:cNvPicPr preferRelativeResize="0"/>
          <p:nvPr/>
        </p:nvPicPr>
        <p:blipFill>
          <a:blip r:embed="rId3">
            <a:alphaModFix/>
          </a:blip>
          <a:stretch>
            <a:fillRect/>
          </a:stretch>
        </p:blipFill>
        <p:spPr>
          <a:xfrm>
            <a:off x="1549525" y="1831825"/>
            <a:ext cx="6296600" cy="3071675"/>
          </a:xfrm>
          <a:prstGeom prst="rect">
            <a:avLst/>
          </a:prstGeom>
          <a:noFill/>
          <a:ln>
            <a:noFill/>
          </a:ln>
        </p:spPr>
      </p:pic>
      <p:sp>
        <p:nvSpPr>
          <p:cNvPr id="200" name="Google Shape;200;p22"/>
          <p:cNvSpPr txBox="1"/>
          <p:nvPr/>
        </p:nvSpPr>
        <p:spPr>
          <a:xfrm>
            <a:off x="1187750" y="1185313"/>
            <a:ext cx="7290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500">
                <a:solidFill>
                  <a:srgbClr val="434343"/>
                </a:solidFill>
                <a:latin typeface="Roboto"/>
                <a:ea typeface="Roboto"/>
                <a:cs typeface="Roboto"/>
                <a:sym typeface="Roboto"/>
              </a:rPr>
              <a:t>Se elige el modelo de Random Forest ya que muestra el mejor recall, y es una buena mejora respecto al árbol de decisiones con un modelo relativamente simple</a:t>
            </a:r>
            <a:endParaRPr sz="1500">
              <a:solidFill>
                <a:srgbClr val="434343"/>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Modelo 2: Random Forest</a:t>
            </a:r>
            <a:endParaRPr>
              <a:solidFill>
                <a:schemeClr val="lt1"/>
              </a:solidFill>
              <a:latin typeface="Roboto Light"/>
              <a:ea typeface="Roboto Light"/>
              <a:cs typeface="Roboto Light"/>
              <a:sym typeface="Roboto Light"/>
            </a:endParaRPr>
          </a:p>
        </p:txBody>
      </p:sp>
      <p:pic>
        <p:nvPicPr>
          <p:cNvPr id="206" name="Google Shape;206;p23"/>
          <p:cNvPicPr preferRelativeResize="0"/>
          <p:nvPr/>
        </p:nvPicPr>
        <p:blipFill>
          <a:blip r:embed="rId3">
            <a:alphaModFix/>
          </a:blip>
          <a:stretch>
            <a:fillRect/>
          </a:stretch>
        </p:blipFill>
        <p:spPr>
          <a:xfrm>
            <a:off x="3661751" y="1321275"/>
            <a:ext cx="5055876" cy="3543975"/>
          </a:xfrm>
          <a:prstGeom prst="rect">
            <a:avLst/>
          </a:prstGeom>
          <a:noFill/>
          <a:ln>
            <a:noFill/>
          </a:ln>
        </p:spPr>
      </p:pic>
      <p:sp>
        <p:nvSpPr>
          <p:cNvPr id="207" name="Google Shape;207;p23"/>
          <p:cNvSpPr txBox="1"/>
          <p:nvPr/>
        </p:nvSpPr>
        <p:spPr>
          <a:xfrm>
            <a:off x="391775" y="1555800"/>
            <a:ext cx="2549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2"/>
                </a:solidFill>
                <a:latin typeface="Roboto"/>
                <a:ea typeface="Roboto"/>
                <a:cs typeface="Roboto"/>
                <a:sym typeface="Roboto"/>
              </a:rPr>
              <a:t>El modelo de random forest sigue dándole importancia al hecho de que el cliente haya viajado alguna vez al exterior, pero da más peso a la edad y la composición familiar que el árbol de decisiones sencillo</a:t>
            </a:r>
            <a:endParaRPr b="1" sz="15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Conveniencia económica del modelo</a:t>
            </a:r>
            <a:endParaRPr>
              <a:solidFill>
                <a:schemeClr val="lt1"/>
              </a:solidFill>
              <a:latin typeface="Roboto Light"/>
              <a:ea typeface="Roboto Light"/>
              <a:cs typeface="Roboto Light"/>
              <a:sym typeface="Roboto Light"/>
            </a:endParaRPr>
          </a:p>
        </p:txBody>
      </p:sp>
      <p:pic>
        <p:nvPicPr>
          <p:cNvPr id="213" name="Google Shape;213;p24"/>
          <p:cNvPicPr preferRelativeResize="0"/>
          <p:nvPr/>
        </p:nvPicPr>
        <p:blipFill>
          <a:blip r:embed="rId3">
            <a:alphaModFix/>
          </a:blip>
          <a:stretch>
            <a:fillRect/>
          </a:stretch>
        </p:blipFill>
        <p:spPr>
          <a:xfrm>
            <a:off x="199638" y="2117210"/>
            <a:ext cx="4246575" cy="909090"/>
          </a:xfrm>
          <a:prstGeom prst="rect">
            <a:avLst/>
          </a:prstGeom>
          <a:noFill/>
          <a:ln>
            <a:noFill/>
          </a:ln>
        </p:spPr>
      </p:pic>
      <p:sp>
        <p:nvSpPr>
          <p:cNvPr id="214" name="Google Shape;214;p24"/>
          <p:cNvSpPr txBox="1"/>
          <p:nvPr/>
        </p:nvSpPr>
        <p:spPr>
          <a:xfrm>
            <a:off x="288550" y="1348175"/>
            <a:ext cx="432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434343"/>
                </a:solidFill>
                <a:latin typeface="Roboto"/>
                <a:ea typeface="Roboto"/>
                <a:cs typeface="Roboto"/>
                <a:sym typeface="Roboto"/>
              </a:rPr>
              <a:t>La ganancia obtenida aplicando el modelo es mayor a la de no aplicarlo si se cumple que</a:t>
            </a:r>
            <a:endParaRPr b="1" sz="1500">
              <a:solidFill>
                <a:srgbClr val="434343"/>
              </a:solidFill>
              <a:latin typeface="Roboto"/>
              <a:ea typeface="Roboto"/>
              <a:cs typeface="Roboto"/>
              <a:sym typeface="Roboto"/>
            </a:endParaRPr>
          </a:p>
        </p:txBody>
      </p:sp>
      <p:sp>
        <p:nvSpPr>
          <p:cNvPr id="215" name="Google Shape;215;p24"/>
          <p:cNvSpPr txBox="1"/>
          <p:nvPr/>
        </p:nvSpPr>
        <p:spPr>
          <a:xfrm>
            <a:off x="288550" y="2888025"/>
            <a:ext cx="4603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434343"/>
                </a:solidFill>
                <a:latin typeface="Roboto"/>
                <a:ea typeface="Roboto"/>
                <a:cs typeface="Roboto"/>
                <a:sym typeface="Roboto"/>
              </a:rPr>
              <a:t>P</a:t>
            </a:r>
            <a:r>
              <a:rPr lang="es" sz="1500">
                <a:solidFill>
                  <a:srgbClr val="434343"/>
                </a:solidFill>
                <a:latin typeface="Roboto"/>
                <a:ea typeface="Roboto"/>
                <a:cs typeface="Roboto"/>
                <a:sym typeface="Roboto"/>
              </a:rPr>
              <a:t> es la proporción de personas que adquirieron el seguro</a:t>
            </a:r>
            <a:endParaRPr sz="1500">
              <a:solidFill>
                <a:srgbClr val="434343"/>
              </a:solidFill>
              <a:latin typeface="Roboto"/>
              <a:ea typeface="Roboto"/>
              <a:cs typeface="Roboto"/>
              <a:sym typeface="Roboto"/>
            </a:endParaRPr>
          </a:p>
          <a:p>
            <a:pPr indent="0" lvl="0" marL="0" rtl="0" algn="l">
              <a:spcBef>
                <a:spcPts val="0"/>
              </a:spcBef>
              <a:spcAft>
                <a:spcPts val="0"/>
              </a:spcAft>
              <a:buNone/>
            </a:pPr>
            <a:r>
              <a:rPr b="1" lang="es" sz="1500">
                <a:solidFill>
                  <a:srgbClr val="434343"/>
                </a:solidFill>
                <a:latin typeface="Roboto"/>
                <a:ea typeface="Roboto"/>
                <a:cs typeface="Roboto"/>
                <a:sym typeface="Roboto"/>
              </a:rPr>
              <a:t>X</a:t>
            </a:r>
            <a:r>
              <a:rPr lang="es" sz="1500">
                <a:solidFill>
                  <a:srgbClr val="434343"/>
                </a:solidFill>
                <a:latin typeface="Roboto"/>
                <a:ea typeface="Roboto"/>
                <a:cs typeface="Roboto"/>
                <a:sym typeface="Roboto"/>
              </a:rPr>
              <a:t> es la fracción de la ganancia de la venta de un seguro que se pierde como costo de promoción</a:t>
            </a:r>
            <a:endParaRPr sz="1500">
              <a:solidFill>
                <a:srgbClr val="434343"/>
              </a:solidFill>
              <a:latin typeface="Roboto"/>
              <a:ea typeface="Roboto"/>
              <a:cs typeface="Roboto"/>
              <a:sym typeface="Roboto"/>
            </a:endParaRPr>
          </a:p>
        </p:txBody>
      </p:sp>
      <p:pic>
        <p:nvPicPr>
          <p:cNvPr id="216" name="Google Shape;216;p24"/>
          <p:cNvPicPr preferRelativeResize="0"/>
          <p:nvPr/>
        </p:nvPicPr>
        <p:blipFill>
          <a:blip r:embed="rId4">
            <a:alphaModFix/>
          </a:blip>
          <a:stretch>
            <a:fillRect/>
          </a:stretch>
        </p:blipFill>
        <p:spPr>
          <a:xfrm>
            <a:off x="5209402" y="1301526"/>
            <a:ext cx="3105847" cy="2458775"/>
          </a:xfrm>
          <a:prstGeom prst="rect">
            <a:avLst/>
          </a:prstGeom>
          <a:noFill/>
          <a:ln>
            <a:noFill/>
          </a:ln>
        </p:spPr>
      </p:pic>
      <p:sp>
        <p:nvSpPr>
          <p:cNvPr id="217" name="Google Shape;217;p24"/>
          <p:cNvSpPr txBox="1"/>
          <p:nvPr/>
        </p:nvSpPr>
        <p:spPr>
          <a:xfrm>
            <a:off x="288550" y="4125600"/>
            <a:ext cx="4509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rgbClr val="434343"/>
                </a:solidFill>
                <a:latin typeface="Roboto"/>
                <a:ea typeface="Roboto"/>
                <a:cs typeface="Roboto"/>
                <a:sym typeface="Roboto"/>
              </a:rPr>
              <a:t>El modelo comienza a ser conveniente cuando la recta pasa por 0</a:t>
            </a:r>
            <a:endParaRPr sz="1500">
              <a:solidFill>
                <a:srgbClr val="434343"/>
              </a:solidFill>
              <a:latin typeface="Roboto"/>
              <a:ea typeface="Roboto"/>
              <a:cs typeface="Roboto"/>
              <a:sym typeface="Roboto"/>
            </a:endParaRPr>
          </a:p>
        </p:txBody>
      </p:sp>
      <p:sp>
        <p:nvSpPr>
          <p:cNvPr id="218" name="Google Shape;218;p24"/>
          <p:cNvSpPr txBox="1"/>
          <p:nvPr/>
        </p:nvSpPr>
        <p:spPr>
          <a:xfrm>
            <a:off x="4891750" y="3760300"/>
            <a:ext cx="4152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1155CC"/>
                </a:solidFill>
                <a:latin typeface="Roboto"/>
                <a:ea typeface="Roboto"/>
                <a:cs typeface="Roboto"/>
                <a:sym typeface="Roboto"/>
              </a:rPr>
              <a:t>Conviene ofrecer el seguro sólo a aquellos clientes identificados por el modelo cuando el costo de promoción del seguro supera el 20% de la ganancia por venta</a:t>
            </a:r>
            <a:endParaRPr b="1" sz="1500">
              <a:solidFill>
                <a:srgbClr val="1155CC"/>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Conclusiones</a:t>
            </a:r>
            <a:endParaRPr>
              <a:solidFill>
                <a:schemeClr val="lt1"/>
              </a:solidFill>
              <a:latin typeface="Roboto Light"/>
              <a:ea typeface="Roboto Light"/>
              <a:cs typeface="Roboto Light"/>
              <a:sym typeface="Roboto Light"/>
            </a:endParaRPr>
          </a:p>
        </p:txBody>
      </p:sp>
      <p:sp>
        <p:nvSpPr>
          <p:cNvPr id="224" name="Google Shape;224;p25"/>
          <p:cNvSpPr txBox="1"/>
          <p:nvPr/>
        </p:nvSpPr>
        <p:spPr>
          <a:xfrm>
            <a:off x="285750" y="1134650"/>
            <a:ext cx="8572500" cy="3867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Roboto"/>
              <a:buChar char="●"/>
            </a:pPr>
            <a:r>
              <a:rPr lang="es" sz="1500">
                <a:solidFill>
                  <a:schemeClr val="dk1"/>
                </a:solidFill>
                <a:highlight>
                  <a:srgbClr val="FFFFFF"/>
                </a:highlight>
                <a:latin typeface="Roboto"/>
                <a:ea typeface="Roboto"/>
                <a:cs typeface="Roboto"/>
                <a:sym typeface="Roboto"/>
              </a:rPr>
              <a:t>Se estudiaron las características de los clientes que adquieren el seguro y se detectó que aquellas personas que </a:t>
            </a:r>
            <a:r>
              <a:rPr b="1" lang="es" sz="1500">
                <a:solidFill>
                  <a:srgbClr val="1155CC"/>
                </a:solidFill>
                <a:highlight>
                  <a:srgbClr val="FFFFFF"/>
                </a:highlight>
                <a:latin typeface="Roboto"/>
                <a:ea typeface="Roboto"/>
                <a:cs typeface="Roboto"/>
                <a:sym typeface="Roboto"/>
              </a:rPr>
              <a:t>han viajado antes al exterior</a:t>
            </a:r>
            <a:r>
              <a:rPr lang="es" sz="1500">
                <a:solidFill>
                  <a:schemeClr val="dk1"/>
                </a:solidFill>
                <a:highlight>
                  <a:srgbClr val="FFFFFF"/>
                </a:highlight>
                <a:latin typeface="Roboto"/>
                <a:ea typeface="Roboto"/>
                <a:cs typeface="Roboto"/>
                <a:sym typeface="Roboto"/>
              </a:rPr>
              <a:t> son las que muestran mayor interés en seguros de viaje</a:t>
            </a:r>
            <a:endParaRPr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s" sz="1500">
                <a:solidFill>
                  <a:schemeClr val="dk1"/>
                </a:solidFill>
                <a:highlight>
                  <a:srgbClr val="FFFFFF"/>
                </a:highlight>
                <a:latin typeface="Roboto"/>
                <a:ea typeface="Roboto"/>
                <a:cs typeface="Roboto"/>
                <a:sym typeface="Roboto"/>
              </a:rPr>
              <a:t>Se desarrolló un </a:t>
            </a:r>
            <a:r>
              <a:rPr b="1" lang="es" sz="1500">
                <a:solidFill>
                  <a:srgbClr val="1155CC"/>
                </a:solidFill>
                <a:highlight>
                  <a:srgbClr val="FFFFFF"/>
                </a:highlight>
                <a:latin typeface="Roboto"/>
                <a:ea typeface="Roboto"/>
                <a:cs typeface="Roboto"/>
                <a:sym typeface="Roboto"/>
              </a:rPr>
              <a:t>modelo de machine learning</a:t>
            </a:r>
            <a:r>
              <a:rPr lang="es" sz="1500">
                <a:solidFill>
                  <a:srgbClr val="1155CC"/>
                </a:solidFill>
                <a:highlight>
                  <a:srgbClr val="FFFFFF"/>
                </a:highlight>
                <a:latin typeface="Roboto"/>
                <a:ea typeface="Roboto"/>
                <a:cs typeface="Roboto"/>
                <a:sym typeface="Roboto"/>
              </a:rPr>
              <a:t> </a:t>
            </a:r>
            <a:r>
              <a:rPr lang="es" sz="1500">
                <a:solidFill>
                  <a:schemeClr val="dk1"/>
                </a:solidFill>
                <a:highlight>
                  <a:srgbClr val="FFFFFF"/>
                </a:highlight>
                <a:latin typeface="Roboto"/>
                <a:ea typeface="Roboto"/>
                <a:cs typeface="Roboto"/>
                <a:sym typeface="Roboto"/>
              </a:rPr>
              <a:t>(Random Forest) capaz de clasificar a los clientes e identificar aquellos con alto potencial de adquirir el seguro</a:t>
            </a:r>
            <a:endParaRPr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s" sz="1500">
                <a:solidFill>
                  <a:schemeClr val="dk1"/>
                </a:solidFill>
                <a:highlight>
                  <a:srgbClr val="FFFFFF"/>
                </a:highlight>
                <a:latin typeface="Roboto"/>
                <a:ea typeface="Roboto"/>
                <a:cs typeface="Roboto"/>
                <a:sym typeface="Roboto"/>
              </a:rPr>
              <a:t>El modelo desarrollado es mucho más eficiente </a:t>
            </a:r>
            <a:r>
              <a:rPr b="1" lang="es" sz="1500">
                <a:solidFill>
                  <a:srgbClr val="1155CC"/>
                </a:solidFill>
                <a:highlight>
                  <a:srgbClr val="FFFFFF"/>
                </a:highlight>
                <a:latin typeface="Roboto"/>
                <a:ea typeface="Roboto"/>
                <a:cs typeface="Roboto"/>
                <a:sym typeface="Roboto"/>
              </a:rPr>
              <a:t>minimizando las pérdidas</a:t>
            </a:r>
            <a:r>
              <a:rPr lang="es" sz="1500">
                <a:solidFill>
                  <a:schemeClr val="dk1"/>
                </a:solidFill>
                <a:highlight>
                  <a:srgbClr val="FFFFFF"/>
                </a:highlight>
                <a:latin typeface="Roboto"/>
                <a:ea typeface="Roboto"/>
                <a:cs typeface="Roboto"/>
                <a:sym typeface="Roboto"/>
              </a:rPr>
              <a:t> que maximizando las ventas, ya que genera pocos falsos positivos pero pasa por alto una gran proporción de los potenciales compradores</a:t>
            </a:r>
            <a:endParaRPr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s" sz="1500">
                <a:solidFill>
                  <a:schemeClr val="dk1"/>
                </a:solidFill>
                <a:highlight>
                  <a:srgbClr val="FFFFFF"/>
                </a:highlight>
                <a:latin typeface="Roboto"/>
                <a:ea typeface="Roboto"/>
                <a:cs typeface="Roboto"/>
                <a:sym typeface="Roboto"/>
              </a:rPr>
              <a:t>Se mostró que </a:t>
            </a:r>
            <a:r>
              <a:rPr b="1" lang="es" sz="1500">
                <a:solidFill>
                  <a:srgbClr val="1155CC"/>
                </a:solidFill>
                <a:highlight>
                  <a:srgbClr val="FFFFFF"/>
                </a:highlight>
                <a:latin typeface="Roboto"/>
                <a:ea typeface="Roboto"/>
                <a:cs typeface="Roboto"/>
                <a:sym typeface="Roboto"/>
              </a:rPr>
              <a:t>el modelo es económicamente ventajoso cuando el costo de promoción del seguro es una fracción elevada de la ganancia obtenida por la venta</a:t>
            </a:r>
            <a:r>
              <a:rPr lang="es" sz="1500">
                <a:solidFill>
                  <a:srgbClr val="1155CC"/>
                </a:solidFill>
                <a:highlight>
                  <a:srgbClr val="FFFFFF"/>
                </a:highlight>
                <a:latin typeface="Roboto"/>
                <a:ea typeface="Roboto"/>
                <a:cs typeface="Roboto"/>
                <a:sym typeface="Roboto"/>
              </a:rPr>
              <a:t>,</a:t>
            </a:r>
            <a:r>
              <a:rPr lang="es" sz="1500">
                <a:solidFill>
                  <a:schemeClr val="dk1"/>
                </a:solidFill>
                <a:highlight>
                  <a:srgbClr val="FFFFFF"/>
                </a:highlight>
                <a:latin typeface="Roboto"/>
                <a:ea typeface="Roboto"/>
                <a:cs typeface="Roboto"/>
                <a:sym typeface="Roboto"/>
              </a:rPr>
              <a:t> y se estimó que cuando dicho costo supera el 20% es conveniente aplicar el modelo</a:t>
            </a:r>
            <a:endParaRPr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s" sz="1500">
                <a:solidFill>
                  <a:schemeClr val="dk1"/>
                </a:solidFill>
                <a:highlight>
                  <a:srgbClr val="FFFFFF"/>
                </a:highlight>
                <a:latin typeface="Roboto"/>
                <a:ea typeface="Roboto"/>
                <a:cs typeface="Roboto"/>
                <a:sym typeface="Roboto"/>
              </a:rPr>
              <a:t>Respecto a un potencial interés frente a un seguro de cobertura por COVID-19, vemos que el dataset no cuenta con información relevante al respecto como para poder hacer alguna clase de predicción. </a:t>
            </a:r>
            <a:endParaRPr sz="15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t/>
            </a:r>
            <a:endParaRPr>
              <a:solidFill>
                <a:schemeClr val="lt1"/>
              </a:solidFill>
              <a:latin typeface="Roboto Light"/>
              <a:ea typeface="Roboto Light"/>
              <a:cs typeface="Roboto Light"/>
              <a:sym typeface="Roboto Light"/>
            </a:endParaRPr>
          </a:p>
        </p:txBody>
      </p:sp>
      <p:sp>
        <p:nvSpPr>
          <p:cNvPr id="230" name="Google Shape;230;p26"/>
          <p:cNvSpPr txBox="1"/>
          <p:nvPr/>
        </p:nvSpPr>
        <p:spPr>
          <a:xfrm>
            <a:off x="2063100" y="2438050"/>
            <a:ext cx="5017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700">
                <a:solidFill>
                  <a:srgbClr val="666666"/>
                </a:solidFill>
                <a:latin typeface="Roboto"/>
                <a:ea typeface="Roboto"/>
                <a:cs typeface="Roboto"/>
                <a:sym typeface="Roboto"/>
              </a:rPr>
              <a:t>MUCHAS GRACIAS!</a:t>
            </a:r>
            <a:endParaRPr sz="3700">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857238" y="1554163"/>
            <a:ext cx="2035200" cy="2035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6409338" y="1636988"/>
            <a:ext cx="2035200" cy="203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801900" y="3795188"/>
            <a:ext cx="21459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600">
                <a:solidFill>
                  <a:schemeClr val="dk2"/>
                </a:solidFill>
                <a:latin typeface="Roboto"/>
                <a:ea typeface="Roboto"/>
                <a:cs typeface="Roboto"/>
                <a:sym typeface="Roboto"/>
              </a:rPr>
              <a:t>AGENCIA </a:t>
            </a:r>
            <a:endParaRPr sz="2600">
              <a:solidFill>
                <a:schemeClr val="dk2"/>
              </a:solidFill>
              <a:latin typeface="Roboto"/>
              <a:ea typeface="Roboto"/>
              <a:cs typeface="Roboto"/>
              <a:sym typeface="Roboto"/>
            </a:endParaRPr>
          </a:p>
          <a:p>
            <a:pPr indent="0" lvl="0" marL="0" rtl="0" algn="ctr">
              <a:spcBef>
                <a:spcPts val="0"/>
              </a:spcBef>
              <a:spcAft>
                <a:spcPts val="0"/>
              </a:spcAft>
              <a:buNone/>
            </a:pPr>
            <a:r>
              <a:rPr lang="es" sz="2600">
                <a:solidFill>
                  <a:schemeClr val="dk2"/>
                </a:solidFill>
                <a:latin typeface="Roboto"/>
                <a:ea typeface="Roboto"/>
                <a:cs typeface="Roboto"/>
                <a:sym typeface="Roboto"/>
              </a:rPr>
              <a:t>DE VIAJES</a:t>
            </a:r>
            <a:endParaRPr sz="2600">
              <a:solidFill>
                <a:schemeClr val="dk2"/>
              </a:solidFill>
              <a:latin typeface="Roboto"/>
              <a:ea typeface="Roboto"/>
              <a:cs typeface="Roboto"/>
              <a:sym typeface="Roboto"/>
            </a:endParaRPr>
          </a:p>
        </p:txBody>
      </p:sp>
      <p:sp>
        <p:nvSpPr>
          <p:cNvPr id="64" name="Google Shape;64;p14"/>
          <p:cNvSpPr txBox="1"/>
          <p:nvPr/>
        </p:nvSpPr>
        <p:spPr>
          <a:xfrm>
            <a:off x="3550263" y="3795188"/>
            <a:ext cx="21459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s" sz="2600">
                <a:solidFill>
                  <a:schemeClr val="dk2"/>
                </a:solidFill>
                <a:latin typeface="Roboto"/>
                <a:ea typeface="Roboto"/>
                <a:cs typeface="Roboto"/>
                <a:sym typeface="Roboto"/>
              </a:rPr>
              <a:t>IND</a:t>
            </a:r>
            <a:r>
              <a:rPr lang="es" sz="2600">
                <a:solidFill>
                  <a:schemeClr val="dk2"/>
                </a:solidFill>
                <a:latin typeface="Roboto"/>
                <a:ea typeface="Roboto"/>
                <a:cs typeface="Roboto"/>
                <a:sym typeface="Roboto"/>
              </a:rPr>
              <a:t>I</a:t>
            </a:r>
            <a:r>
              <a:rPr lang="es" sz="2600">
                <a:solidFill>
                  <a:schemeClr val="dk2"/>
                </a:solidFill>
                <a:latin typeface="Roboto"/>
                <a:ea typeface="Roboto"/>
                <a:cs typeface="Roboto"/>
                <a:sym typeface="Roboto"/>
              </a:rPr>
              <a:t>A</a:t>
            </a:r>
            <a:endParaRPr sz="1600">
              <a:solidFill>
                <a:schemeClr val="dk2"/>
              </a:solidFill>
              <a:latin typeface="Roboto"/>
              <a:ea typeface="Roboto"/>
              <a:cs typeface="Roboto"/>
              <a:sym typeface="Roboto"/>
            </a:endParaRPr>
          </a:p>
        </p:txBody>
      </p:sp>
      <p:sp>
        <p:nvSpPr>
          <p:cNvPr id="65" name="Google Shape;65;p14"/>
          <p:cNvSpPr txBox="1"/>
          <p:nvPr/>
        </p:nvSpPr>
        <p:spPr>
          <a:xfrm>
            <a:off x="6353988" y="3795188"/>
            <a:ext cx="21459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600">
                <a:solidFill>
                  <a:schemeClr val="dk2"/>
                </a:solidFill>
                <a:latin typeface="Roboto"/>
                <a:ea typeface="Roboto"/>
                <a:cs typeface="Roboto"/>
                <a:sym typeface="Roboto"/>
              </a:rPr>
              <a:t>2000 CLIENTES</a:t>
            </a:r>
            <a:endParaRPr sz="2600">
              <a:solidFill>
                <a:schemeClr val="dk2"/>
              </a:solidFill>
              <a:latin typeface="Roboto"/>
              <a:ea typeface="Roboto"/>
              <a:cs typeface="Roboto"/>
              <a:sym typeface="Roboto"/>
            </a:endParaRPr>
          </a:p>
        </p:txBody>
      </p:sp>
      <p:sp>
        <p:nvSpPr>
          <p:cNvPr id="66" name="Google Shape;66;p14"/>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Nuestro c</a:t>
            </a:r>
            <a:r>
              <a:rPr lang="es">
                <a:solidFill>
                  <a:schemeClr val="lt1"/>
                </a:solidFill>
                <a:latin typeface="Roboto Light"/>
                <a:ea typeface="Roboto Light"/>
                <a:cs typeface="Roboto Light"/>
                <a:sym typeface="Roboto Light"/>
              </a:rPr>
              <a:t>liente</a:t>
            </a:r>
            <a:endParaRPr>
              <a:solidFill>
                <a:schemeClr val="lt1"/>
              </a:solidFill>
              <a:latin typeface="Roboto Light"/>
              <a:ea typeface="Roboto Light"/>
              <a:cs typeface="Roboto Light"/>
              <a:sym typeface="Roboto Light"/>
            </a:endParaRPr>
          </a:p>
        </p:txBody>
      </p:sp>
      <p:pic>
        <p:nvPicPr>
          <p:cNvPr id="67" name="Google Shape;67;p14"/>
          <p:cNvPicPr preferRelativeResize="0"/>
          <p:nvPr/>
        </p:nvPicPr>
        <p:blipFill>
          <a:blip r:embed="rId3">
            <a:alphaModFix/>
          </a:blip>
          <a:stretch>
            <a:fillRect/>
          </a:stretch>
        </p:blipFill>
        <p:spPr>
          <a:xfrm>
            <a:off x="3691878" y="1687774"/>
            <a:ext cx="1836000" cy="2035200"/>
          </a:xfrm>
          <a:prstGeom prst="ellipse">
            <a:avLst/>
          </a:prstGeom>
          <a:noFill/>
          <a:ln>
            <a:noFill/>
          </a:ln>
        </p:spPr>
      </p:pic>
      <p:sp>
        <p:nvSpPr>
          <p:cNvPr id="68" name="Google Shape;68;p14"/>
          <p:cNvSpPr/>
          <p:nvPr/>
        </p:nvSpPr>
        <p:spPr>
          <a:xfrm>
            <a:off x="3605613" y="1636988"/>
            <a:ext cx="2035200" cy="2035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4"/>
          <p:cNvPicPr preferRelativeResize="0"/>
          <p:nvPr/>
        </p:nvPicPr>
        <p:blipFill rotWithShape="1">
          <a:blip r:embed="rId4">
            <a:alphaModFix/>
          </a:blip>
          <a:srcRect b="-1051" l="0" r="19839" t="-1051"/>
          <a:stretch/>
        </p:blipFill>
        <p:spPr>
          <a:xfrm>
            <a:off x="801900" y="1546975"/>
            <a:ext cx="2145900" cy="2049600"/>
          </a:xfrm>
          <a:prstGeom prst="ellipse">
            <a:avLst/>
          </a:prstGeom>
          <a:noFill/>
          <a:ln>
            <a:noFill/>
          </a:ln>
        </p:spPr>
      </p:pic>
      <p:pic>
        <p:nvPicPr>
          <p:cNvPr id="70" name="Google Shape;70;p14"/>
          <p:cNvPicPr preferRelativeResize="0"/>
          <p:nvPr/>
        </p:nvPicPr>
        <p:blipFill rotWithShape="1">
          <a:blip r:embed="rId5">
            <a:alphaModFix/>
          </a:blip>
          <a:srcRect b="0" l="34093" r="0" t="0"/>
          <a:stretch/>
        </p:blipFill>
        <p:spPr>
          <a:xfrm>
            <a:off x="6409350" y="1625600"/>
            <a:ext cx="2035200" cy="20580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El Proyecto</a:t>
            </a:r>
            <a:endParaRPr>
              <a:solidFill>
                <a:schemeClr val="lt1"/>
              </a:solidFill>
              <a:latin typeface="Roboto Light"/>
              <a:ea typeface="Roboto Light"/>
              <a:cs typeface="Roboto Light"/>
              <a:sym typeface="Roboto Light"/>
            </a:endParaRPr>
          </a:p>
        </p:txBody>
      </p:sp>
      <p:pic>
        <p:nvPicPr>
          <p:cNvPr id="76" name="Google Shape;76;p15"/>
          <p:cNvPicPr preferRelativeResize="0"/>
          <p:nvPr/>
        </p:nvPicPr>
        <p:blipFill rotWithShape="1">
          <a:blip r:embed="rId3">
            <a:alphaModFix/>
          </a:blip>
          <a:srcRect b="5820" l="0" r="-3616" t="0"/>
          <a:stretch/>
        </p:blipFill>
        <p:spPr>
          <a:xfrm>
            <a:off x="0" y="1017900"/>
            <a:ext cx="6052224" cy="4125600"/>
          </a:xfrm>
          <a:prstGeom prst="rect">
            <a:avLst/>
          </a:prstGeom>
          <a:noFill/>
          <a:ln>
            <a:noFill/>
          </a:ln>
        </p:spPr>
      </p:pic>
      <p:sp>
        <p:nvSpPr>
          <p:cNvPr id="77" name="Google Shape;77;p15"/>
          <p:cNvSpPr txBox="1"/>
          <p:nvPr/>
        </p:nvSpPr>
        <p:spPr>
          <a:xfrm>
            <a:off x="6052225" y="1234700"/>
            <a:ext cx="2887800" cy="3468300"/>
          </a:xfrm>
          <a:prstGeom prst="rect">
            <a:avLst/>
          </a:prstGeom>
          <a:noFill/>
          <a:ln>
            <a:noFill/>
          </a:ln>
        </p:spPr>
        <p:txBody>
          <a:bodyPr anchorCtr="0" anchor="t" bIns="91425" lIns="91425" spcFirstLastPara="1" rIns="91425" wrap="square" tIns="91425">
            <a:spAutoFit/>
          </a:bodyPr>
          <a:lstStyle/>
          <a:p>
            <a:pPr indent="0" lvl="0" marL="0" rtl="0" algn="r">
              <a:spcBef>
                <a:spcPts val="1000"/>
              </a:spcBef>
              <a:spcAft>
                <a:spcPts val="0"/>
              </a:spcAft>
              <a:buNone/>
            </a:pPr>
            <a:r>
              <a:rPr lang="es" sz="1500">
                <a:solidFill>
                  <a:schemeClr val="dk2"/>
                </a:solidFill>
                <a:latin typeface="Roboto"/>
                <a:ea typeface="Roboto"/>
                <a:cs typeface="Roboto"/>
                <a:sym typeface="Roboto"/>
              </a:rPr>
              <a:t>En 2019 la empresa ofreció un </a:t>
            </a:r>
            <a:r>
              <a:rPr b="1" lang="es" sz="1500">
                <a:solidFill>
                  <a:schemeClr val="dk2"/>
                </a:solidFill>
                <a:latin typeface="Roboto"/>
                <a:ea typeface="Roboto"/>
                <a:cs typeface="Roboto"/>
                <a:sym typeface="Roboto"/>
              </a:rPr>
              <a:t>seguro de viajes</a:t>
            </a:r>
            <a:r>
              <a:rPr lang="es" sz="1500">
                <a:solidFill>
                  <a:schemeClr val="dk2"/>
                </a:solidFill>
                <a:latin typeface="Roboto"/>
                <a:ea typeface="Roboto"/>
                <a:cs typeface="Roboto"/>
                <a:sym typeface="Roboto"/>
              </a:rPr>
              <a:t> a sus clientes</a:t>
            </a:r>
            <a:endParaRPr sz="1500">
              <a:solidFill>
                <a:schemeClr val="dk2"/>
              </a:solidFill>
              <a:latin typeface="Roboto"/>
              <a:ea typeface="Roboto"/>
              <a:cs typeface="Roboto"/>
              <a:sym typeface="Roboto"/>
            </a:endParaRPr>
          </a:p>
          <a:p>
            <a:pPr indent="0" lvl="0" marL="0" rtl="0" algn="r">
              <a:spcBef>
                <a:spcPts val="1000"/>
              </a:spcBef>
              <a:spcAft>
                <a:spcPts val="0"/>
              </a:spcAft>
              <a:buNone/>
            </a:pPr>
            <a:r>
              <a:t/>
            </a:r>
            <a:endParaRPr sz="1500">
              <a:solidFill>
                <a:schemeClr val="dk2"/>
              </a:solidFill>
              <a:latin typeface="Roboto"/>
              <a:ea typeface="Roboto"/>
              <a:cs typeface="Roboto"/>
              <a:sym typeface="Roboto"/>
            </a:endParaRPr>
          </a:p>
          <a:p>
            <a:pPr indent="0" lvl="0" marL="0" rtl="0" algn="r">
              <a:spcBef>
                <a:spcPts val="1000"/>
              </a:spcBef>
              <a:spcAft>
                <a:spcPts val="0"/>
              </a:spcAft>
              <a:buNone/>
            </a:pPr>
            <a:r>
              <a:rPr lang="es" sz="1500">
                <a:solidFill>
                  <a:schemeClr val="dk2"/>
                </a:solidFill>
                <a:latin typeface="Roboto"/>
                <a:ea typeface="Roboto"/>
                <a:cs typeface="Roboto"/>
                <a:sym typeface="Roboto"/>
              </a:rPr>
              <a:t>La empresa quiere conocer el </a:t>
            </a:r>
            <a:r>
              <a:rPr b="1" lang="es" sz="1500">
                <a:solidFill>
                  <a:schemeClr val="dk2"/>
                </a:solidFill>
                <a:latin typeface="Roboto"/>
                <a:ea typeface="Roboto"/>
                <a:cs typeface="Roboto"/>
                <a:sym typeface="Roboto"/>
              </a:rPr>
              <a:t>perfil</a:t>
            </a:r>
            <a:r>
              <a:rPr lang="es" sz="1500">
                <a:solidFill>
                  <a:schemeClr val="dk2"/>
                </a:solidFill>
                <a:latin typeface="Roboto"/>
                <a:ea typeface="Roboto"/>
                <a:cs typeface="Roboto"/>
                <a:sym typeface="Roboto"/>
              </a:rPr>
              <a:t> </a:t>
            </a:r>
            <a:r>
              <a:rPr b="1" lang="es" sz="1500">
                <a:solidFill>
                  <a:schemeClr val="dk2"/>
                </a:solidFill>
                <a:latin typeface="Roboto"/>
                <a:ea typeface="Roboto"/>
                <a:cs typeface="Roboto"/>
                <a:sym typeface="Roboto"/>
              </a:rPr>
              <a:t>de los clientes</a:t>
            </a:r>
            <a:r>
              <a:rPr lang="es" sz="1500">
                <a:solidFill>
                  <a:schemeClr val="dk2"/>
                </a:solidFill>
                <a:latin typeface="Roboto"/>
                <a:ea typeface="Roboto"/>
                <a:cs typeface="Roboto"/>
                <a:sym typeface="Roboto"/>
              </a:rPr>
              <a:t> que se interesan por seguros de viaje</a:t>
            </a:r>
            <a:endParaRPr sz="1500">
              <a:solidFill>
                <a:schemeClr val="dk2"/>
              </a:solidFill>
              <a:latin typeface="Roboto"/>
              <a:ea typeface="Roboto"/>
              <a:cs typeface="Roboto"/>
              <a:sym typeface="Roboto"/>
            </a:endParaRPr>
          </a:p>
          <a:p>
            <a:pPr indent="0" lvl="0" marL="0" rtl="0" algn="r">
              <a:spcBef>
                <a:spcPts val="1000"/>
              </a:spcBef>
              <a:spcAft>
                <a:spcPts val="0"/>
              </a:spcAft>
              <a:buNone/>
            </a:pPr>
            <a:r>
              <a:t/>
            </a:r>
            <a:endParaRPr sz="1500">
              <a:solidFill>
                <a:schemeClr val="dk2"/>
              </a:solidFill>
              <a:latin typeface="Roboto"/>
              <a:ea typeface="Roboto"/>
              <a:cs typeface="Roboto"/>
              <a:sym typeface="Roboto"/>
            </a:endParaRPr>
          </a:p>
          <a:p>
            <a:pPr indent="0" lvl="0" marL="0" rtl="0" algn="r">
              <a:spcBef>
                <a:spcPts val="1000"/>
              </a:spcBef>
              <a:spcAft>
                <a:spcPts val="1000"/>
              </a:spcAft>
              <a:buNone/>
            </a:pPr>
            <a:r>
              <a:rPr lang="es" sz="1500">
                <a:solidFill>
                  <a:schemeClr val="dk2"/>
                </a:solidFill>
                <a:latin typeface="Roboto"/>
                <a:ea typeface="Roboto"/>
                <a:cs typeface="Roboto"/>
                <a:sym typeface="Roboto"/>
              </a:rPr>
              <a:t>Se desea construir un </a:t>
            </a:r>
            <a:r>
              <a:rPr b="1" lang="es" sz="1500">
                <a:solidFill>
                  <a:schemeClr val="dk2"/>
                </a:solidFill>
                <a:latin typeface="Roboto"/>
                <a:ea typeface="Roboto"/>
                <a:cs typeface="Roboto"/>
                <a:sym typeface="Roboto"/>
              </a:rPr>
              <a:t>modelo</a:t>
            </a:r>
            <a:r>
              <a:rPr lang="es" sz="1500">
                <a:solidFill>
                  <a:schemeClr val="dk2"/>
                </a:solidFill>
                <a:latin typeface="Roboto"/>
                <a:ea typeface="Roboto"/>
                <a:cs typeface="Roboto"/>
                <a:sym typeface="Roboto"/>
              </a:rPr>
              <a:t> de machine learning capaz de identificar aquellos clientes con mayor potencial de </a:t>
            </a:r>
            <a:r>
              <a:rPr b="1" lang="es" sz="1500">
                <a:solidFill>
                  <a:schemeClr val="dk2"/>
                </a:solidFill>
                <a:latin typeface="Roboto"/>
                <a:ea typeface="Roboto"/>
                <a:cs typeface="Roboto"/>
                <a:sym typeface="Roboto"/>
              </a:rPr>
              <a:t>adquirir el seguro</a:t>
            </a:r>
            <a:r>
              <a:rPr lang="es" sz="1500">
                <a:solidFill>
                  <a:schemeClr val="dk2"/>
                </a:solidFill>
                <a:latin typeface="Roboto"/>
                <a:ea typeface="Roboto"/>
                <a:cs typeface="Roboto"/>
                <a:sym typeface="Roboto"/>
              </a:rPr>
              <a:t>.</a:t>
            </a:r>
            <a:endParaRPr sz="15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Datos de los clientes</a:t>
            </a:r>
            <a:endParaRPr>
              <a:solidFill>
                <a:schemeClr val="lt1"/>
              </a:solidFill>
              <a:latin typeface="Roboto Light"/>
              <a:ea typeface="Roboto Light"/>
              <a:cs typeface="Roboto Light"/>
              <a:sym typeface="Roboto Light"/>
            </a:endParaRPr>
          </a:p>
        </p:txBody>
      </p:sp>
      <p:sp>
        <p:nvSpPr>
          <p:cNvPr id="83" name="Google Shape;83;p16"/>
          <p:cNvSpPr/>
          <p:nvPr/>
        </p:nvSpPr>
        <p:spPr>
          <a:xfrm>
            <a:off x="253275" y="1335175"/>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300"/>
              <a:t>A</a:t>
            </a:r>
            <a:endParaRPr sz="2300"/>
          </a:p>
        </p:txBody>
      </p:sp>
      <p:sp>
        <p:nvSpPr>
          <p:cNvPr id="84" name="Google Shape;84;p16"/>
          <p:cNvSpPr txBox="1"/>
          <p:nvPr/>
        </p:nvSpPr>
        <p:spPr>
          <a:xfrm>
            <a:off x="1115175" y="1227488"/>
            <a:ext cx="186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AÑOS</a:t>
            </a:r>
            <a:endParaRPr b="1" sz="1500">
              <a:solidFill>
                <a:schemeClr val="dk2"/>
              </a:solidFill>
            </a:endParaRPr>
          </a:p>
          <a:p>
            <a:pPr indent="0" lvl="0" marL="0" rtl="0" algn="l">
              <a:spcBef>
                <a:spcPts val="0"/>
              </a:spcBef>
              <a:spcAft>
                <a:spcPts val="0"/>
              </a:spcAft>
              <a:buNone/>
            </a:pPr>
            <a:r>
              <a:rPr lang="es" sz="1300">
                <a:solidFill>
                  <a:schemeClr val="dk2"/>
                </a:solidFill>
              </a:rPr>
              <a:t>Edad del cliente</a:t>
            </a:r>
            <a:endParaRPr sz="1300">
              <a:solidFill>
                <a:schemeClr val="dk2"/>
              </a:solidFill>
            </a:endParaRPr>
          </a:p>
        </p:txBody>
      </p:sp>
      <p:sp>
        <p:nvSpPr>
          <p:cNvPr id="85" name="Google Shape;85;p16"/>
          <p:cNvSpPr/>
          <p:nvPr/>
        </p:nvSpPr>
        <p:spPr>
          <a:xfrm>
            <a:off x="253275" y="2560563"/>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T</a:t>
            </a:r>
            <a:endParaRPr sz="3500"/>
          </a:p>
        </p:txBody>
      </p:sp>
      <p:sp>
        <p:nvSpPr>
          <p:cNvPr id="86" name="Google Shape;86;p16"/>
          <p:cNvSpPr txBox="1"/>
          <p:nvPr/>
        </p:nvSpPr>
        <p:spPr>
          <a:xfrm>
            <a:off x="1115175" y="2452875"/>
            <a:ext cx="186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TIPO DE EMPLEO</a:t>
            </a:r>
            <a:endParaRPr b="1" sz="1500">
              <a:solidFill>
                <a:schemeClr val="dk2"/>
              </a:solidFill>
            </a:endParaRPr>
          </a:p>
          <a:p>
            <a:pPr indent="0" lvl="0" marL="0" rtl="0" algn="l">
              <a:spcBef>
                <a:spcPts val="0"/>
              </a:spcBef>
              <a:spcAft>
                <a:spcPts val="0"/>
              </a:spcAft>
              <a:buNone/>
            </a:pPr>
            <a:r>
              <a:rPr lang="es" sz="1300">
                <a:solidFill>
                  <a:schemeClr val="dk2"/>
                </a:solidFill>
              </a:rPr>
              <a:t>Público o privado</a:t>
            </a:r>
            <a:endParaRPr sz="1300">
              <a:solidFill>
                <a:schemeClr val="dk2"/>
              </a:solidFill>
            </a:endParaRPr>
          </a:p>
        </p:txBody>
      </p:sp>
      <p:sp>
        <p:nvSpPr>
          <p:cNvPr id="87" name="Google Shape;87;p16"/>
          <p:cNvSpPr/>
          <p:nvPr/>
        </p:nvSpPr>
        <p:spPr>
          <a:xfrm>
            <a:off x="253275" y="3816875"/>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300"/>
              <a:t>V</a:t>
            </a:r>
            <a:endParaRPr sz="2300"/>
          </a:p>
        </p:txBody>
      </p:sp>
      <p:sp>
        <p:nvSpPr>
          <p:cNvPr id="88" name="Google Shape;88;p16"/>
          <p:cNvSpPr txBox="1"/>
          <p:nvPr/>
        </p:nvSpPr>
        <p:spPr>
          <a:xfrm>
            <a:off x="1115175" y="3709188"/>
            <a:ext cx="186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VIAJERO FRECUENTE</a:t>
            </a:r>
            <a:endParaRPr b="1" sz="1500">
              <a:solidFill>
                <a:schemeClr val="dk2"/>
              </a:solidFill>
            </a:endParaRPr>
          </a:p>
          <a:p>
            <a:pPr indent="0" lvl="0" marL="0" rtl="0" algn="l">
              <a:spcBef>
                <a:spcPts val="0"/>
              </a:spcBef>
              <a:spcAft>
                <a:spcPts val="0"/>
              </a:spcAft>
              <a:buNone/>
            </a:pPr>
            <a:r>
              <a:rPr lang="es" sz="1300">
                <a:solidFill>
                  <a:schemeClr val="dk2"/>
                </a:solidFill>
              </a:rPr>
              <a:t>Más de 4 reservas en los últimos 2 años</a:t>
            </a:r>
            <a:endParaRPr sz="1300">
              <a:solidFill>
                <a:schemeClr val="dk2"/>
              </a:solidFill>
            </a:endParaRPr>
          </a:p>
        </p:txBody>
      </p:sp>
      <p:sp>
        <p:nvSpPr>
          <p:cNvPr id="89" name="Google Shape;89;p16"/>
          <p:cNvSpPr/>
          <p:nvPr/>
        </p:nvSpPr>
        <p:spPr>
          <a:xfrm>
            <a:off x="3207750" y="1335175"/>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G</a:t>
            </a:r>
            <a:endParaRPr sz="3500"/>
          </a:p>
        </p:txBody>
      </p:sp>
      <p:sp>
        <p:nvSpPr>
          <p:cNvPr id="90" name="Google Shape;90;p16"/>
          <p:cNvSpPr txBox="1"/>
          <p:nvPr/>
        </p:nvSpPr>
        <p:spPr>
          <a:xfrm>
            <a:off x="4069650" y="1227488"/>
            <a:ext cx="1866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GRADUACIÓN</a:t>
            </a:r>
            <a:endParaRPr b="1" sz="1500">
              <a:solidFill>
                <a:schemeClr val="dk2"/>
              </a:solidFill>
            </a:endParaRPr>
          </a:p>
          <a:p>
            <a:pPr indent="0" lvl="0" marL="0" rtl="0" algn="l">
              <a:spcBef>
                <a:spcPts val="0"/>
              </a:spcBef>
              <a:spcAft>
                <a:spcPts val="0"/>
              </a:spcAft>
              <a:buNone/>
            </a:pPr>
            <a:r>
              <a:rPr lang="es" sz="1300">
                <a:solidFill>
                  <a:schemeClr val="dk2"/>
                </a:solidFill>
              </a:rPr>
              <a:t>Si el cliente es graduado universitario o no</a:t>
            </a:r>
            <a:endParaRPr sz="1300">
              <a:solidFill>
                <a:schemeClr val="dk2"/>
              </a:solidFill>
            </a:endParaRPr>
          </a:p>
        </p:txBody>
      </p:sp>
      <p:sp>
        <p:nvSpPr>
          <p:cNvPr id="91" name="Google Shape;91;p16"/>
          <p:cNvSpPr/>
          <p:nvPr/>
        </p:nvSpPr>
        <p:spPr>
          <a:xfrm>
            <a:off x="3207750" y="2560563"/>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F</a:t>
            </a:r>
            <a:endParaRPr sz="2300"/>
          </a:p>
        </p:txBody>
      </p:sp>
      <p:sp>
        <p:nvSpPr>
          <p:cNvPr id="92" name="Google Shape;92;p16"/>
          <p:cNvSpPr txBox="1"/>
          <p:nvPr/>
        </p:nvSpPr>
        <p:spPr>
          <a:xfrm>
            <a:off x="4069650" y="2452875"/>
            <a:ext cx="1866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FAMILIARES</a:t>
            </a:r>
            <a:endParaRPr b="1" sz="1500">
              <a:solidFill>
                <a:schemeClr val="dk2"/>
              </a:solidFill>
            </a:endParaRPr>
          </a:p>
          <a:p>
            <a:pPr indent="0" lvl="0" marL="0" rtl="0" algn="l">
              <a:spcBef>
                <a:spcPts val="0"/>
              </a:spcBef>
              <a:spcAft>
                <a:spcPts val="0"/>
              </a:spcAft>
              <a:buNone/>
            </a:pPr>
            <a:r>
              <a:rPr lang="es" sz="1300">
                <a:solidFill>
                  <a:schemeClr val="dk2"/>
                </a:solidFill>
              </a:rPr>
              <a:t>Cuántas personas componen el grupo familiar del cliente</a:t>
            </a:r>
            <a:endParaRPr sz="1300">
              <a:solidFill>
                <a:schemeClr val="dk2"/>
              </a:solidFill>
            </a:endParaRPr>
          </a:p>
        </p:txBody>
      </p:sp>
      <p:sp>
        <p:nvSpPr>
          <p:cNvPr id="93" name="Google Shape;93;p16"/>
          <p:cNvSpPr/>
          <p:nvPr/>
        </p:nvSpPr>
        <p:spPr>
          <a:xfrm>
            <a:off x="3207750" y="3816875"/>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E</a:t>
            </a:r>
            <a:endParaRPr sz="3500"/>
          </a:p>
        </p:txBody>
      </p:sp>
      <p:sp>
        <p:nvSpPr>
          <p:cNvPr id="94" name="Google Shape;94;p16"/>
          <p:cNvSpPr txBox="1"/>
          <p:nvPr/>
        </p:nvSpPr>
        <p:spPr>
          <a:xfrm>
            <a:off x="4069650" y="3709188"/>
            <a:ext cx="186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VIAJÓ AL EXTERIOR</a:t>
            </a:r>
            <a:endParaRPr b="1" sz="1500">
              <a:solidFill>
                <a:schemeClr val="dk2"/>
              </a:solidFill>
            </a:endParaRPr>
          </a:p>
          <a:p>
            <a:pPr indent="0" lvl="0" marL="0" rtl="0" algn="l">
              <a:spcBef>
                <a:spcPts val="0"/>
              </a:spcBef>
              <a:spcAft>
                <a:spcPts val="0"/>
              </a:spcAft>
              <a:buNone/>
            </a:pPr>
            <a:r>
              <a:rPr lang="es" sz="1300">
                <a:solidFill>
                  <a:schemeClr val="dk2"/>
                </a:solidFill>
              </a:rPr>
              <a:t>Ya sea con esta empresa u otra. </a:t>
            </a:r>
            <a:endParaRPr sz="1300">
              <a:solidFill>
                <a:schemeClr val="dk2"/>
              </a:solidFill>
            </a:endParaRPr>
          </a:p>
        </p:txBody>
      </p:sp>
      <p:sp>
        <p:nvSpPr>
          <p:cNvPr id="95" name="Google Shape;95;p16"/>
          <p:cNvSpPr/>
          <p:nvPr/>
        </p:nvSpPr>
        <p:spPr>
          <a:xfrm>
            <a:off x="6162225" y="1335163"/>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I</a:t>
            </a:r>
            <a:endParaRPr sz="2300"/>
          </a:p>
        </p:txBody>
      </p:sp>
      <p:sp>
        <p:nvSpPr>
          <p:cNvPr id="96" name="Google Shape;96;p16"/>
          <p:cNvSpPr txBox="1"/>
          <p:nvPr/>
        </p:nvSpPr>
        <p:spPr>
          <a:xfrm>
            <a:off x="7024125" y="1227475"/>
            <a:ext cx="1866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INGRESO ANUAL</a:t>
            </a:r>
            <a:endParaRPr b="1" sz="1500">
              <a:solidFill>
                <a:schemeClr val="dk2"/>
              </a:solidFill>
            </a:endParaRPr>
          </a:p>
          <a:p>
            <a:pPr indent="0" lvl="0" marL="0" rtl="0" algn="l">
              <a:spcBef>
                <a:spcPts val="0"/>
              </a:spcBef>
              <a:spcAft>
                <a:spcPts val="0"/>
              </a:spcAft>
              <a:buNone/>
            </a:pPr>
            <a:r>
              <a:rPr lang="es" sz="1300">
                <a:solidFill>
                  <a:schemeClr val="dk2"/>
                </a:solidFill>
              </a:rPr>
              <a:t>Cantidad de rupias anuales que percibe el cliente</a:t>
            </a:r>
            <a:endParaRPr sz="1300">
              <a:solidFill>
                <a:schemeClr val="dk2"/>
              </a:solidFill>
            </a:endParaRPr>
          </a:p>
        </p:txBody>
      </p:sp>
      <p:sp>
        <p:nvSpPr>
          <p:cNvPr id="97" name="Google Shape;97;p16"/>
          <p:cNvSpPr/>
          <p:nvPr/>
        </p:nvSpPr>
        <p:spPr>
          <a:xfrm>
            <a:off x="6162225" y="2560550"/>
            <a:ext cx="8619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2300"/>
              <a:t>C</a:t>
            </a:r>
            <a:endParaRPr sz="1300"/>
          </a:p>
        </p:txBody>
      </p:sp>
      <p:sp>
        <p:nvSpPr>
          <p:cNvPr id="98" name="Google Shape;98;p16"/>
          <p:cNvSpPr txBox="1"/>
          <p:nvPr/>
        </p:nvSpPr>
        <p:spPr>
          <a:xfrm>
            <a:off x="7024125" y="2452863"/>
            <a:ext cx="186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ENFERMEDAD CRÓNICA</a:t>
            </a:r>
            <a:endParaRPr b="1" sz="1500">
              <a:solidFill>
                <a:schemeClr val="dk2"/>
              </a:solidFill>
            </a:endParaRPr>
          </a:p>
          <a:p>
            <a:pPr indent="0" lvl="0" marL="0" rtl="0" algn="l">
              <a:spcBef>
                <a:spcPts val="0"/>
              </a:spcBef>
              <a:spcAft>
                <a:spcPts val="0"/>
              </a:spcAft>
              <a:buNone/>
            </a:pPr>
            <a:r>
              <a:rPr lang="es" sz="1300">
                <a:solidFill>
                  <a:schemeClr val="dk2"/>
                </a:solidFill>
              </a:rPr>
              <a:t>Presenta o no una condición crónica</a:t>
            </a:r>
            <a:endParaRPr sz="1300">
              <a:solidFill>
                <a:schemeClr val="dk2"/>
              </a:solidFill>
            </a:endParaRPr>
          </a:p>
        </p:txBody>
      </p:sp>
      <p:sp>
        <p:nvSpPr>
          <p:cNvPr id="99" name="Google Shape;99;p16"/>
          <p:cNvSpPr/>
          <p:nvPr/>
        </p:nvSpPr>
        <p:spPr>
          <a:xfrm>
            <a:off x="6162225" y="3847788"/>
            <a:ext cx="861900" cy="8619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3500">
                <a:solidFill>
                  <a:schemeClr val="lt1"/>
                </a:solidFill>
              </a:rPr>
              <a:t>S</a:t>
            </a:r>
            <a:endParaRPr sz="3500">
              <a:solidFill>
                <a:schemeClr val="lt1"/>
              </a:solidFill>
            </a:endParaRPr>
          </a:p>
        </p:txBody>
      </p:sp>
      <p:sp>
        <p:nvSpPr>
          <p:cNvPr id="100" name="Google Shape;100;p16"/>
          <p:cNvSpPr txBox="1"/>
          <p:nvPr/>
        </p:nvSpPr>
        <p:spPr>
          <a:xfrm>
            <a:off x="7024125" y="3709175"/>
            <a:ext cx="18666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dk2"/>
                </a:solidFill>
              </a:rPr>
              <a:t>ASEGURADO</a:t>
            </a:r>
            <a:endParaRPr b="1" sz="1500">
              <a:solidFill>
                <a:schemeClr val="dk2"/>
              </a:solidFill>
            </a:endParaRPr>
          </a:p>
          <a:p>
            <a:pPr indent="0" lvl="0" marL="0" rtl="0" algn="l">
              <a:spcBef>
                <a:spcPts val="0"/>
              </a:spcBef>
              <a:spcAft>
                <a:spcPts val="0"/>
              </a:spcAft>
              <a:buNone/>
            </a:pPr>
            <a:r>
              <a:rPr lang="es" sz="1300">
                <a:solidFill>
                  <a:schemeClr val="dk2"/>
                </a:solidFill>
              </a:rPr>
              <a:t>Si adquirió un seguro o no en 2019.</a:t>
            </a:r>
            <a:endParaRPr sz="1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Características generales de los clientes</a:t>
            </a:r>
            <a:endParaRPr>
              <a:solidFill>
                <a:schemeClr val="lt1"/>
              </a:solidFill>
              <a:latin typeface="Roboto Light"/>
              <a:ea typeface="Roboto Light"/>
              <a:cs typeface="Roboto Light"/>
              <a:sym typeface="Roboto Light"/>
            </a:endParaRPr>
          </a:p>
        </p:txBody>
      </p:sp>
      <p:sp>
        <p:nvSpPr>
          <p:cNvPr id="106" name="Google Shape;106;p17"/>
          <p:cNvSpPr txBox="1"/>
          <p:nvPr/>
        </p:nvSpPr>
        <p:spPr>
          <a:xfrm>
            <a:off x="410350" y="1243050"/>
            <a:ext cx="4796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2"/>
                </a:solidFill>
                <a:latin typeface="Roboto"/>
                <a:ea typeface="Roboto"/>
                <a:cs typeface="Roboto"/>
                <a:sym typeface="Roboto"/>
              </a:rPr>
              <a:t>Los</a:t>
            </a:r>
            <a:r>
              <a:rPr lang="es" sz="1500">
                <a:solidFill>
                  <a:schemeClr val="dk2"/>
                </a:solidFill>
                <a:latin typeface="Roboto"/>
                <a:ea typeface="Roboto"/>
                <a:cs typeface="Roboto"/>
                <a:sym typeface="Roboto"/>
              </a:rPr>
              <a:t> clientes de la agencia son </a:t>
            </a:r>
            <a:r>
              <a:rPr b="1" lang="es" sz="1500">
                <a:solidFill>
                  <a:schemeClr val="dk2"/>
                </a:solidFill>
                <a:latin typeface="Roboto"/>
                <a:ea typeface="Roboto"/>
                <a:cs typeface="Roboto"/>
                <a:sym typeface="Roboto"/>
              </a:rPr>
              <a:t>personas jóvenes</a:t>
            </a:r>
            <a:r>
              <a:rPr lang="es" sz="1500">
                <a:solidFill>
                  <a:schemeClr val="dk2"/>
                </a:solidFill>
                <a:latin typeface="Roboto"/>
                <a:ea typeface="Roboto"/>
                <a:cs typeface="Roboto"/>
                <a:sym typeface="Roboto"/>
              </a:rPr>
              <a:t> de entre 25 y 35 años con una media de 29 años, y que encabezan </a:t>
            </a:r>
            <a:r>
              <a:rPr b="1" lang="es" sz="1500">
                <a:solidFill>
                  <a:schemeClr val="dk2"/>
                </a:solidFill>
                <a:latin typeface="Roboto"/>
                <a:ea typeface="Roboto"/>
                <a:cs typeface="Roboto"/>
                <a:sym typeface="Roboto"/>
              </a:rPr>
              <a:t>familias</a:t>
            </a:r>
            <a:r>
              <a:rPr lang="es" sz="1500">
                <a:solidFill>
                  <a:schemeClr val="dk2"/>
                </a:solidFill>
                <a:latin typeface="Roboto"/>
                <a:ea typeface="Roboto"/>
                <a:cs typeface="Roboto"/>
                <a:sym typeface="Roboto"/>
              </a:rPr>
              <a:t> que se componen de unos 4 a 5 miembros.</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s" sz="1500">
                <a:solidFill>
                  <a:schemeClr val="dk2"/>
                </a:solidFill>
                <a:latin typeface="Roboto"/>
                <a:ea typeface="Roboto"/>
                <a:cs typeface="Roboto"/>
                <a:sym typeface="Roboto"/>
              </a:rPr>
              <a:t>En general son personas saludables, y en su mayoría no poseen mucha experiencia en viajes</a:t>
            </a:r>
            <a:endParaRPr sz="1500">
              <a:solidFill>
                <a:schemeClr val="dk2"/>
              </a:solidFill>
              <a:latin typeface="Roboto"/>
              <a:ea typeface="Roboto"/>
              <a:cs typeface="Roboto"/>
              <a:sym typeface="Roboto"/>
            </a:endParaRPr>
          </a:p>
        </p:txBody>
      </p:sp>
      <p:pic>
        <p:nvPicPr>
          <p:cNvPr id="107" name="Google Shape;107;p17"/>
          <p:cNvPicPr preferRelativeResize="0"/>
          <p:nvPr/>
        </p:nvPicPr>
        <p:blipFill rotWithShape="1">
          <a:blip r:embed="rId3">
            <a:alphaModFix/>
          </a:blip>
          <a:srcRect b="0" l="0" r="0" t="20063"/>
          <a:stretch/>
        </p:blipFill>
        <p:spPr>
          <a:xfrm>
            <a:off x="5684775" y="1017900"/>
            <a:ext cx="3459224" cy="4125599"/>
          </a:xfrm>
          <a:prstGeom prst="rect">
            <a:avLst/>
          </a:prstGeom>
          <a:noFill/>
          <a:ln>
            <a:noFill/>
          </a:ln>
        </p:spPr>
      </p:pic>
      <p:sp>
        <p:nvSpPr>
          <p:cNvPr id="108" name="Google Shape;108;p17"/>
          <p:cNvSpPr txBox="1"/>
          <p:nvPr/>
        </p:nvSpPr>
        <p:spPr>
          <a:xfrm>
            <a:off x="481300" y="4465050"/>
            <a:ext cx="479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sz="1800">
                <a:solidFill>
                  <a:srgbClr val="1155CC"/>
                </a:solidFill>
                <a:latin typeface="Roboto"/>
                <a:ea typeface="Roboto"/>
                <a:cs typeface="Roboto"/>
                <a:sym typeface="Roboto"/>
              </a:rPr>
              <a:t>En 2019, el 36% adquirió un seguro de viaje</a:t>
            </a:r>
            <a:endParaRPr b="1">
              <a:solidFill>
                <a:srgbClr val="1155CC"/>
              </a:solidFill>
            </a:endParaRPr>
          </a:p>
        </p:txBody>
      </p:sp>
      <p:sp>
        <p:nvSpPr>
          <p:cNvPr id="109" name="Google Shape;109;p17"/>
          <p:cNvSpPr/>
          <p:nvPr/>
        </p:nvSpPr>
        <p:spPr>
          <a:xfrm>
            <a:off x="521438" y="3038088"/>
            <a:ext cx="808500" cy="808500"/>
          </a:xfrm>
          <a:prstGeom prst="ellipse">
            <a:avLst/>
          </a:prstGeom>
          <a:solidFill>
            <a:schemeClr val="lt1"/>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500">
                <a:solidFill>
                  <a:srgbClr val="3D85C6"/>
                </a:solidFill>
              </a:rPr>
              <a:t>85</a:t>
            </a:r>
            <a:r>
              <a:rPr b="1" lang="es" sz="1500">
                <a:solidFill>
                  <a:srgbClr val="3D85C6"/>
                </a:solidFill>
              </a:rPr>
              <a:t>%</a:t>
            </a:r>
            <a:endParaRPr b="1" sz="1500">
              <a:solidFill>
                <a:srgbClr val="3D85C6"/>
              </a:solidFill>
            </a:endParaRPr>
          </a:p>
        </p:txBody>
      </p:sp>
      <p:sp>
        <p:nvSpPr>
          <p:cNvPr id="110" name="Google Shape;110;p17"/>
          <p:cNvSpPr/>
          <p:nvPr/>
        </p:nvSpPr>
        <p:spPr>
          <a:xfrm>
            <a:off x="1702942" y="3038088"/>
            <a:ext cx="808500" cy="808500"/>
          </a:xfrm>
          <a:prstGeom prst="ellipse">
            <a:avLst/>
          </a:prstGeom>
          <a:solidFill>
            <a:schemeClr val="lt1"/>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 sz="1500">
                <a:solidFill>
                  <a:srgbClr val="3D85C6"/>
                </a:solidFill>
              </a:rPr>
              <a:t>28%</a:t>
            </a:r>
            <a:endParaRPr b="1" sz="1500">
              <a:solidFill>
                <a:srgbClr val="3D85C6"/>
              </a:solidFill>
            </a:endParaRPr>
          </a:p>
        </p:txBody>
      </p:sp>
      <p:sp>
        <p:nvSpPr>
          <p:cNvPr id="111" name="Google Shape;111;p17"/>
          <p:cNvSpPr/>
          <p:nvPr/>
        </p:nvSpPr>
        <p:spPr>
          <a:xfrm>
            <a:off x="2884446" y="3038088"/>
            <a:ext cx="808500" cy="808500"/>
          </a:xfrm>
          <a:prstGeom prst="ellipse">
            <a:avLst/>
          </a:prstGeom>
          <a:solidFill>
            <a:schemeClr val="lt1"/>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 sz="1500">
                <a:solidFill>
                  <a:srgbClr val="3D85C6"/>
                </a:solidFill>
              </a:rPr>
              <a:t>19</a:t>
            </a:r>
            <a:r>
              <a:rPr b="1" lang="es" sz="1500">
                <a:solidFill>
                  <a:srgbClr val="3D85C6"/>
                </a:solidFill>
              </a:rPr>
              <a:t>%</a:t>
            </a:r>
            <a:endParaRPr b="1" sz="1500">
              <a:solidFill>
                <a:srgbClr val="3D85C6"/>
              </a:solidFill>
            </a:endParaRPr>
          </a:p>
        </p:txBody>
      </p:sp>
      <p:sp>
        <p:nvSpPr>
          <p:cNvPr id="112" name="Google Shape;112;p17"/>
          <p:cNvSpPr/>
          <p:nvPr/>
        </p:nvSpPr>
        <p:spPr>
          <a:xfrm>
            <a:off x="4065950" y="3038088"/>
            <a:ext cx="808500" cy="808500"/>
          </a:xfrm>
          <a:prstGeom prst="ellipse">
            <a:avLst/>
          </a:prstGeom>
          <a:solidFill>
            <a:schemeClr val="lt1"/>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 sz="1500">
                <a:solidFill>
                  <a:srgbClr val="3D85C6"/>
                </a:solidFill>
              </a:rPr>
              <a:t>21</a:t>
            </a:r>
            <a:r>
              <a:rPr b="1" lang="es" sz="1500">
                <a:solidFill>
                  <a:srgbClr val="3D85C6"/>
                </a:solidFill>
              </a:rPr>
              <a:t>%</a:t>
            </a:r>
            <a:endParaRPr b="1" sz="1500">
              <a:solidFill>
                <a:srgbClr val="3D85C6"/>
              </a:solidFill>
            </a:endParaRPr>
          </a:p>
        </p:txBody>
      </p:sp>
      <p:sp>
        <p:nvSpPr>
          <p:cNvPr id="113" name="Google Shape;113;p17"/>
          <p:cNvSpPr txBox="1"/>
          <p:nvPr/>
        </p:nvSpPr>
        <p:spPr>
          <a:xfrm>
            <a:off x="278900" y="3880050"/>
            <a:ext cx="1293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Roboto"/>
                <a:ea typeface="Roboto"/>
                <a:cs typeface="Roboto"/>
                <a:sym typeface="Roboto"/>
              </a:rPr>
              <a:t>Graduados</a:t>
            </a:r>
            <a:endParaRPr sz="1300">
              <a:latin typeface="Roboto"/>
              <a:ea typeface="Roboto"/>
              <a:cs typeface="Roboto"/>
              <a:sym typeface="Roboto"/>
            </a:endParaRPr>
          </a:p>
        </p:txBody>
      </p:sp>
      <p:sp>
        <p:nvSpPr>
          <p:cNvPr id="114" name="Google Shape;114;p17"/>
          <p:cNvSpPr txBox="1"/>
          <p:nvPr/>
        </p:nvSpPr>
        <p:spPr>
          <a:xfrm>
            <a:off x="1460400" y="3880050"/>
            <a:ext cx="1293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Roboto"/>
                <a:ea typeface="Roboto"/>
                <a:cs typeface="Roboto"/>
                <a:sym typeface="Roboto"/>
              </a:rPr>
              <a:t>Enfermedades</a:t>
            </a:r>
            <a:endParaRPr sz="1300">
              <a:latin typeface="Roboto"/>
              <a:ea typeface="Roboto"/>
              <a:cs typeface="Roboto"/>
              <a:sym typeface="Roboto"/>
            </a:endParaRPr>
          </a:p>
          <a:p>
            <a:pPr indent="0" lvl="0" marL="0" rtl="0" algn="ctr">
              <a:spcBef>
                <a:spcPts val="0"/>
              </a:spcBef>
              <a:spcAft>
                <a:spcPts val="0"/>
              </a:spcAft>
              <a:buNone/>
            </a:pPr>
            <a:r>
              <a:rPr lang="es" sz="1300">
                <a:latin typeface="Roboto"/>
                <a:ea typeface="Roboto"/>
                <a:cs typeface="Roboto"/>
                <a:sym typeface="Roboto"/>
              </a:rPr>
              <a:t>Crónicas</a:t>
            </a:r>
            <a:endParaRPr sz="1300">
              <a:latin typeface="Roboto"/>
              <a:ea typeface="Roboto"/>
              <a:cs typeface="Roboto"/>
              <a:sym typeface="Roboto"/>
            </a:endParaRPr>
          </a:p>
        </p:txBody>
      </p:sp>
      <p:sp>
        <p:nvSpPr>
          <p:cNvPr id="115" name="Google Shape;115;p17"/>
          <p:cNvSpPr txBox="1"/>
          <p:nvPr/>
        </p:nvSpPr>
        <p:spPr>
          <a:xfrm>
            <a:off x="2754000" y="3880050"/>
            <a:ext cx="109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Roboto"/>
                <a:ea typeface="Roboto"/>
                <a:cs typeface="Roboto"/>
                <a:sym typeface="Roboto"/>
              </a:rPr>
              <a:t>Viajó al</a:t>
            </a:r>
            <a:endParaRPr sz="1300">
              <a:latin typeface="Roboto"/>
              <a:ea typeface="Roboto"/>
              <a:cs typeface="Roboto"/>
              <a:sym typeface="Roboto"/>
            </a:endParaRPr>
          </a:p>
          <a:p>
            <a:pPr indent="0" lvl="0" marL="0" rtl="0" algn="ctr">
              <a:spcBef>
                <a:spcPts val="0"/>
              </a:spcBef>
              <a:spcAft>
                <a:spcPts val="0"/>
              </a:spcAft>
              <a:buNone/>
            </a:pPr>
            <a:r>
              <a:rPr lang="es" sz="1300">
                <a:latin typeface="Roboto"/>
                <a:ea typeface="Roboto"/>
                <a:cs typeface="Roboto"/>
                <a:sym typeface="Roboto"/>
              </a:rPr>
              <a:t>Exterior</a:t>
            </a:r>
            <a:endParaRPr sz="1300">
              <a:latin typeface="Roboto"/>
              <a:ea typeface="Roboto"/>
              <a:cs typeface="Roboto"/>
              <a:sym typeface="Roboto"/>
            </a:endParaRPr>
          </a:p>
        </p:txBody>
      </p:sp>
      <p:sp>
        <p:nvSpPr>
          <p:cNvPr id="116" name="Google Shape;116;p17"/>
          <p:cNvSpPr txBox="1"/>
          <p:nvPr/>
        </p:nvSpPr>
        <p:spPr>
          <a:xfrm>
            <a:off x="3913750" y="3880050"/>
            <a:ext cx="109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Roboto"/>
                <a:ea typeface="Roboto"/>
                <a:cs typeface="Roboto"/>
                <a:sym typeface="Roboto"/>
              </a:rPr>
              <a:t>Viajero</a:t>
            </a:r>
            <a:endParaRPr sz="1300">
              <a:latin typeface="Roboto"/>
              <a:ea typeface="Roboto"/>
              <a:cs typeface="Roboto"/>
              <a:sym typeface="Roboto"/>
            </a:endParaRPr>
          </a:p>
          <a:p>
            <a:pPr indent="0" lvl="0" marL="0" rtl="0" algn="ctr">
              <a:spcBef>
                <a:spcPts val="0"/>
              </a:spcBef>
              <a:spcAft>
                <a:spcPts val="0"/>
              </a:spcAft>
              <a:buNone/>
            </a:pPr>
            <a:r>
              <a:rPr lang="es" sz="1300">
                <a:latin typeface="Roboto"/>
                <a:ea typeface="Roboto"/>
                <a:cs typeface="Roboto"/>
                <a:sym typeface="Roboto"/>
              </a:rPr>
              <a:t>Frecuente</a:t>
            </a:r>
            <a:endParaRPr sz="13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Características vs. Aseguramiento</a:t>
            </a:r>
            <a:endParaRPr>
              <a:solidFill>
                <a:schemeClr val="lt1"/>
              </a:solidFill>
              <a:latin typeface="Roboto Light"/>
              <a:ea typeface="Roboto Light"/>
              <a:cs typeface="Roboto Light"/>
              <a:sym typeface="Roboto Light"/>
            </a:endParaRPr>
          </a:p>
        </p:txBody>
      </p:sp>
      <p:sp>
        <p:nvSpPr>
          <p:cNvPr id="122" name="Google Shape;122;p18"/>
          <p:cNvSpPr txBox="1"/>
          <p:nvPr/>
        </p:nvSpPr>
        <p:spPr>
          <a:xfrm>
            <a:off x="5601025" y="1278000"/>
            <a:ext cx="3045000" cy="3417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dk2"/>
                </a:solidFill>
                <a:latin typeface="Roboto"/>
                <a:ea typeface="Roboto"/>
                <a:cs typeface="Roboto"/>
                <a:sym typeface="Roboto"/>
              </a:rPr>
              <a:t>Dividimos a los clientes entre aquellos que cuentan o no cuentan con determinada característica y analizamos el porcentaje de asegurados en cada categoría</a:t>
            </a:r>
            <a:endParaRPr sz="1500">
              <a:solidFill>
                <a:schemeClr val="dk2"/>
              </a:solidFill>
              <a:latin typeface="Roboto"/>
              <a:ea typeface="Roboto"/>
              <a:cs typeface="Roboto"/>
              <a:sym typeface="Roboto"/>
            </a:endParaRPr>
          </a:p>
          <a:p>
            <a:pPr indent="0" lvl="0" marL="0" rtl="0" algn="r">
              <a:spcBef>
                <a:spcPts val="0"/>
              </a:spcBef>
              <a:spcAft>
                <a:spcPts val="0"/>
              </a:spcAft>
              <a:buNone/>
            </a:pPr>
            <a:r>
              <a:t/>
            </a:r>
            <a:endParaRPr sz="1500">
              <a:solidFill>
                <a:schemeClr val="dk2"/>
              </a:solidFill>
              <a:latin typeface="Roboto"/>
              <a:ea typeface="Roboto"/>
              <a:cs typeface="Roboto"/>
              <a:sym typeface="Roboto"/>
            </a:endParaRPr>
          </a:p>
          <a:p>
            <a:pPr indent="0" lvl="0" marL="0" rtl="0" algn="r">
              <a:spcBef>
                <a:spcPts val="0"/>
              </a:spcBef>
              <a:spcAft>
                <a:spcPts val="0"/>
              </a:spcAft>
              <a:buNone/>
            </a:pPr>
            <a:r>
              <a:rPr b="1" lang="es" sz="1500">
                <a:solidFill>
                  <a:schemeClr val="dk2"/>
                </a:solidFill>
                <a:latin typeface="Roboto"/>
                <a:ea typeface="Roboto"/>
                <a:cs typeface="Roboto"/>
                <a:sym typeface="Roboto"/>
              </a:rPr>
              <a:t>La mayor proporción de asegurados está en quienes han viajado antes al exterior. </a:t>
            </a:r>
            <a:endParaRPr b="1" sz="1500">
              <a:solidFill>
                <a:schemeClr val="dk2"/>
              </a:solidFill>
              <a:latin typeface="Roboto"/>
              <a:ea typeface="Roboto"/>
              <a:cs typeface="Roboto"/>
              <a:sym typeface="Roboto"/>
            </a:endParaRPr>
          </a:p>
          <a:p>
            <a:pPr indent="0" lvl="0" marL="0" rtl="0" algn="r">
              <a:spcBef>
                <a:spcPts val="0"/>
              </a:spcBef>
              <a:spcAft>
                <a:spcPts val="0"/>
              </a:spcAft>
              <a:buNone/>
            </a:pPr>
            <a:r>
              <a:t/>
            </a:r>
            <a:endParaRPr sz="1500">
              <a:solidFill>
                <a:schemeClr val="dk2"/>
              </a:solidFill>
              <a:latin typeface="Roboto"/>
              <a:ea typeface="Roboto"/>
              <a:cs typeface="Roboto"/>
              <a:sym typeface="Roboto"/>
            </a:endParaRPr>
          </a:p>
          <a:p>
            <a:pPr indent="0" lvl="0" marL="0" rtl="0" algn="r">
              <a:spcBef>
                <a:spcPts val="0"/>
              </a:spcBef>
              <a:spcAft>
                <a:spcPts val="0"/>
              </a:spcAft>
              <a:buNone/>
            </a:pPr>
            <a:r>
              <a:rPr lang="es" sz="1500">
                <a:solidFill>
                  <a:schemeClr val="dk2"/>
                </a:solidFill>
                <a:latin typeface="Roboto"/>
                <a:ea typeface="Roboto"/>
                <a:cs typeface="Roboto"/>
                <a:sym typeface="Roboto"/>
              </a:rPr>
              <a:t>Contrariamente, entre quienes no lo han hecho está la menor proporción de asegurados.</a:t>
            </a:r>
            <a:endParaRPr sz="1500">
              <a:solidFill>
                <a:schemeClr val="dk2"/>
              </a:solidFill>
              <a:latin typeface="Roboto"/>
              <a:ea typeface="Roboto"/>
              <a:cs typeface="Roboto"/>
              <a:sym typeface="Roboto"/>
            </a:endParaRPr>
          </a:p>
        </p:txBody>
      </p:sp>
      <p:pic>
        <p:nvPicPr>
          <p:cNvPr id="123" name="Google Shape;123;p18"/>
          <p:cNvPicPr preferRelativeResize="0"/>
          <p:nvPr/>
        </p:nvPicPr>
        <p:blipFill>
          <a:blip r:embed="rId3">
            <a:alphaModFix/>
          </a:blip>
          <a:stretch>
            <a:fillRect/>
          </a:stretch>
        </p:blipFill>
        <p:spPr>
          <a:xfrm>
            <a:off x="757300" y="1278000"/>
            <a:ext cx="4454625" cy="366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cxnSp>
        <p:nvCxnSpPr>
          <p:cNvPr id="128" name="Google Shape;128;p19"/>
          <p:cNvCxnSpPr/>
          <p:nvPr/>
        </p:nvCxnSpPr>
        <p:spPr>
          <a:xfrm flipH="1">
            <a:off x="7059850" y="4014925"/>
            <a:ext cx="253500" cy="588000"/>
          </a:xfrm>
          <a:prstGeom prst="bentConnector2">
            <a:avLst/>
          </a:prstGeom>
          <a:noFill/>
          <a:ln cap="flat" cmpd="sng" w="9525">
            <a:solidFill>
              <a:schemeClr val="dk2"/>
            </a:solidFill>
            <a:prstDash val="solid"/>
            <a:round/>
            <a:headEnd len="med" w="med" type="none"/>
            <a:tailEnd len="med" w="med" type="none"/>
          </a:ln>
        </p:spPr>
      </p:cxnSp>
      <p:cxnSp>
        <p:nvCxnSpPr>
          <p:cNvPr id="129" name="Google Shape;129;p19"/>
          <p:cNvCxnSpPr/>
          <p:nvPr/>
        </p:nvCxnSpPr>
        <p:spPr>
          <a:xfrm>
            <a:off x="8335750" y="4014925"/>
            <a:ext cx="253500" cy="588000"/>
          </a:xfrm>
          <a:prstGeom prst="bentConnector2">
            <a:avLst/>
          </a:prstGeom>
          <a:noFill/>
          <a:ln cap="flat" cmpd="sng" w="9525">
            <a:solidFill>
              <a:schemeClr val="dk2"/>
            </a:solidFill>
            <a:prstDash val="solid"/>
            <a:round/>
            <a:headEnd len="med" w="med" type="none"/>
            <a:tailEnd len="med" w="med" type="none"/>
          </a:ln>
        </p:spPr>
      </p:cxnSp>
      <p:cxnSp>
        <p:nvCxnSpPr>
          <p:cNvPr id="130" name="Google Shape;130;p19"/>
          <p:cNvCxnSpPr/>
          <p:nvPr/>
        </p:nvCxnSpPr>
        <p:spPr>
          <a:xfrm flipH="1">
            <a:off x="4581100" y="3959650"/>
            <a:ext cx="253500" cy="588000"/>
          </a:xfrm>
          <a:prstGeom prst="bentConnector2">
            <a:avLst/>
          </a:prstGeom>
          <a:noFill/>
          <a:ln cap="flat" cmpd="sng" w="9525">
            <a:solidFill>
              <a:schemeClr val="dk2"/>
            </a:solidFill>
            <a:prstDash val="solid"/>
            <a:round/>
            <a:headEnd len="med" w="med" type="none"/>
            <a:tailEnd len="med" w="med" type="none"/>
          </a:ln>
        </p:spPr>
      </p:cxnSp>
      <p:cxnSp>
        <p:nvCxnSpPr>
          <p:cNvPr id="131" name="Google Shape;131;p19"/>
          <p:cNvCxnSpPr/>
          <p:nvPr/>
        </p:nvCxnSpPr>
        <p:spPr>
          <a:xfrm>
            <a:off x="5857000" y="3959650"/>
            <a:ext cx="253500" cy="588000"/>
          </a:xfrm>
          <a:prstGeom prst="bentConnector2">
            <a:avLst/>
          </a:prstGeom>
          <a:noFill/>
          <a:ln cap="flat" cmpd="sng" w="9525">
            <a:solidFill>
              <a:schemeClr val="dk2"/>
            </a:solidFill>
            <a:prstDash val="solid"/>
            <a:round/>
            <a:headEnd len="med" w="med" type="none"/>
            <a:tailEnd len="med" w="med" type="none"/>
          </a:ln>
        </p:spPr>
      </p:cxnSp>
      <p:cxnSp>
        <p:nvCxnSpPr>
          <p:cNvPr id="132" name="Google Shape;132;p19"/>
          <p:cNvCxnSpPr>
            <a:stCxn id="133" idx="1"/>
          </p:cNvCxnSpPr>
          <p:nvPr/>
        </p:nvCxnSpPr>
        <p:spPr>
          <a:xfrm flipH="1">
            <a:off x="6691000" y="2761600"/>
            <a:ext cx="253500" cy="588000"/>
          </a:xfrm>
          <a:prstGeom prst="bentConnector2">
            <a:avLst/>
          </a:prstGeom>
          <a:noFill/>
          <a:ln cap="flat" cmpd="sng" w="9525">
            <a:solidFill>
              <a:schemeClr val="dk2"/>
            </a:solidFill>
            <a:prstDash val="solid"/>
            <a:round/>
            <a:headEnd len="med" w="med" type="none"/>
            <a:tailEnd len="med" w="med" type="none"/>
          </a:ln>
        </p:spPr>
      </p:cxnSp>
      <p:cxnSp>
        <p:nvCxnSpPr>
          <p:cNvPr id="134" name="Google Shape;134;p19"/>
          <p:cNvCxnSpPr/>
          <p:nvPr/>
        </p:nvCxnSpPr>
        <p:spPr>
          <a:xfrm>
            <a:off x="8301400" y="2761600"/>
            <a:ext cx="253500" cy="588000"/>
          </a:xfrm>
          <a:prstGeom prst="bentConnector2">
            <a:avLst/>
          </a:prstGeom>
          <a:noFill/>
          <a:ln cap="flat" cmpd="sng" w="9525">
            <a:solidFill>
              <a:schemeClr val="dk2"/>
            </a:solidFill>
            <a:prstDash val="solid"/>
            <a:round/>
            <a:headEnd len="med" w="med" type="none"/>
            <a:tailEnd len="med" w="med" type="none"/>
          </a:ln>
        </p:spPr>
      </p:cxnSp>
      <p:sp>
        <p:nvSpPr>
          <p:cNvPr id="135" name="Google Shape;135;p19"/>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Modelo 1: Árbol de decisiones</a:t>
            </a:r>
            <a:endParaRPr>
              <a:solidFill>
                <a:schemeClr val="lt1"/>
              </a:solidFill>
              <a:latin typeface="Roboto Light"/>
              <a:ea typeface="Roboto Light"/>
              <a:cs typeface="Roboto Light"/>
              <a:sym typeface="Roboto Light"/>
            </a:endParaRPr>
          </a:p>
        </p:txBody>
      </p:sp>
      <p:sp>
        <p:nvSpPr>
          <p:cNvPr id="136" name="Google Shape;136;p19"/>
          <p:cNvSpPr txBox="1"/>
          <p:nvPr/>
        </p:nvSpPr>
        <p:spPr>
          <a:xfrm>
            <a:off x="301150" y="1119000"/>
            <a:ext cx="3045000" cy="226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dk2"/>
                </a:solidFill>
                <a:latin typeface="Roboto"/>
                <a:ea typeface="Roboto"/>
                <a:cs typeface="Roboto"/>
                <a:sym typeface="Roboto"/>
              </a:rPr>
              <a:t>Como primera aproximación al modelado se optó por un árbol de decisiones.</a:t>
            </a:r>
            <a:endParaRPr sz="1500">
              <a:solidFill>
                <a:schemeClr val="dk2"/>
              </a:solidFill>
              <a:latin typeface="Roboto"/>
              <a:ea typeface="Roboto"/>
              <a:cs typeface="Roboto"/>
              <a:sym typeface="Roboto"/>
            </a:endParaRPr>
          </a:p>
          <a:p>
            <a:pPr indent="0" lvl="0" marL="0" rtl="0" algn="r">
              <a:spcBef>
                <a:spcPts val="0"/>
              </a:spcBef>
              <a:spcAft>
                <a:spcPts val="0"/>
              </a:spcAft>
              <a:buNone/>
            </a:pPr>
            <a:r>
              <a:t/>
            </a:r>
            <a:endParaRPr sz="1500">
              <a:solidFill>
                <a:schemeClr val="dk2"/>
              </a:solidFill>
              <a:latin typeface="Roboto"/>
              <a:ea typeface="Roboto"/>
              <a:cs typeface="Roboto"/>
              <a:sym typeface="Roboto"/>
            </a:endParaRPr>
          </a:p>
          <a:p>
            <a:pPr indent="0" lvl="0" marL="0" rtl="0" algn="r">
              <a:spcBef>
                <a:spcPts val="0"/>
              </a:spcBef>
              <a:spcAft>
                <a:spcPts val="0"/>
              </a:spcAft>
              <a:buNone/>
            </a:pPr>
            <a:r>
              <a:rPr lang="es" sz="1500">
                <a:solidFill>
                  <a:schemeClr val="dk2"/>
                </a:solidFill>
                <a:latin typeface="Roboto"/>
                <a:ea typeface="Roboto"/>
                <a:cs typeface="Roboto"/>
                <a:sym typeface="Roboto"/>
              </a:rPr>
              <a:t>Este modelo nos permite visualizar claramente las características que definen a los potenciales compradores del seguro</a:t>
            </a:r>
            <a:endParaRPr sz="1500">
              <a:solidFill>
                <a:schemeClr val="dk2"/>
              </a:solidFill>
              <a:latin typeface="Roboto"/>
              <a:ea typeface="Roboto"/>
              <a:cs typeface="Roboto"/>
              <a:sym typeface="Roboto"/>
            </a:endParaRPr>
          </a:p>
        </p:txBody>
      </p:sp>
      <p:sp>
        <p:nvSpPr>
          <p:cNvPr id="137" name="Google Shape;137;p19"/>
          <p:cNvSpPr/>
          <p:nvPr/>
        </p:nvSpPr>
        <p:spPr>
          <a:xfrm>
            <a:off x="5518900" y="1177975"/>
            <a:ext cx="1356900" cy="35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Roboto"/>
                <a:ea typeface="Roboto"/>
                <a:cs typeface="Roboto"/>
                <a:sym typeface="Roboto"/>
              </a:rPr>
              <a:t>¿Viajó antes al exterior?</a:t>
            </a:r>
            <a:endParaRPr sz="1000">
              <a:latin typeface="Roboto"/>
              <a:ea typeface="Roboto"/>
              <a:cs typeface="Roboto"/>
              <a:sym typeface="Roboto"/>
            </a:endParaRPr>
          </a:p>
        </p:txBody>
      </p:sp>
      <p:cxnSp>
        <p:nvCxnSpPr>
          <p:cNvPr id="138" name="Google Shape;138;p19"/>
          <p:cNvCxnSpPr>
            <a:stCxn id="137" idx="2"/>
          </p:cNvCxnSpPr>
          <p:nvPr/>
        </p:nvCxnSpPr>
        <p:spPr>
          <a:xfrm rot="5400000">
            <a:off x="5421700" y="883525"/>
            <a:ext cx="125700" cy="1425600"/>
          </a:xfrm>
          <a:prstGeom prst="bentConnector2">
            <a:avLst/>
          </a:prstGeom>
          <a:noFill/>
          <a:ln cap="flat" cmpd="sng" w="9525">
            <a:solidFill>
              <a:schemeClr val="dk2"/>
            </a:solidFill>
            <a:prstDash val="solid"/>
            <a:round/>
            <a:headEnd len="med" w="med" type="none"/>
            <a:tailEnd len="med" w="med" type="none"/>
          </a:ln>
        </p:spPr>
      </p:cxnSp>
      <p:cxnSp>
        <p:nvCxnSpPr>
          <p:cNvPr id="139" name="Google Shape;139;p19"/>
          <p:cNvCxnSpPr/>
          <p:nvPr/>
        </p:nvCxnSpPr>
        <p:spPr>
          <a:xfrm>
            <a:off x="4771750" y="1659125"/>
            <a:ext cx="0" cy="2619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19"/>
          <p:cNvCxnSpPr/>
          <p:nvPr/>
        </p:nvCxnSpPr>
        <p:spPr>
          <a:xfrm flipH="1" rot="-5400000">
            <a:off x="6847300" y="883475"/>
            <a:ext cx="125700" cy="1425600"/>
          </a:xfrm>
          <a:prstGeom prst="bentConnector2">
            <a:avLst/>
          </a:prstGeom>
          <a:noFill/>
          <a:ln cap="flat" cmpd="sng" w="9525">
            <a:solidFill>
              <a:schemeClr val="dk2"/>
            </a:solidFill>
            <a:prstDash val="solid"/>
            <a:round/>
            <a:headEnd len="med" w="med" type="none"/>
            <a:tailEnd len="med" w="med" type="none"/>
          </a:ln>
        </p:spPr>
      </p:cxnSp>
      <p:cxnSp>
        <p:nvCxnSpPr>
          <p:cNvPr id="141" name="Google Shape;141;p19"/>
          <p:cNvCxnSpPr/>
          <p:nvPr/>
        </p:nvCxnSpPr>
        <p:spPr>
          <a:xfrm>
            <a:off x="7622950" y="1659125"/>
            <a:ext cx="0" cy="261900"/>
          </a:xfrm>
          <a:prstGeom prst="straightConnector1">
            <a:avLst/>
          </a:prstGeom>
          <a:noFill/>
          <a:ln cap="flat" cmpd="sng" w="9525">
            <a:solidFill>
              <a:schemeClr val="dk2"/>
            </a:solidFill>
            <a:prstDash val="solid"/>
            <a:round/>
            <a:headEnd len="med" w="med" type="none"/>
            <a:tailEnd len="med" w="med" type="none"/>
          </a:ln>
        </p:spPr>
      </p:cxnSp>
      <p:sp>
        <p:nvSpPr>
          <p:cNvPr id="142" name="Google Shape;142;p19"/>
          <p:cNvSpPr txBox="1"/>
          <p:nvPr/>
        </p:nvSpPr>
        <p:spPr>
          <a:xfrm>
            <a:off x="4771750" y="1315188"/>
            <a:ext cx="53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Roboto"/>
                <a:ea typeface="Roboto"/>
                <a:cs typeface="Roboto"/>
                <a:sym typeface="Roboto"/>
              </a:rPr>
              <a:t>NO</a:t>
            </a:r>
            <a:endParaRPr b="1" sz="1000">
              <a:solidFill>
                <a:schemeClr val="dk2"/>
              </a:solidFill>
              <a:latin typeface="Roboto"/>
              <a:ea typeface="Roboto"/>
              <a:cs typeface="Roboto"/>
              <a:sym typeface="Roboto"/>
            </a:endParaRPr>
          </a:p>
        </p:txBody>
      </p:sp>
      <p:sp>
        <p:nvSpPr>
          <p:cNvPr id="143" name="Google Shape;143;p19"/>
          <p:cNvSpPr txBox="1"/>
          <p:nvPr/>
        </p:nvSpPr>
        <p:spPr>
          <a:xfrm>
            <a:off x="7187150" y="1315200"/>
            <a:ext cx="39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Roboto"/>
                <a:ea typeface="Roboto"/>
                <a:cs typeface="Roboto"/>
                <a:sym typeface="Roboto"/>
              </a:rPr>
              <a:t>SI</a:t>
            </a:r>
            <a:endParaRPr b="1" sz="1000">
              <a:solidFill>
                <a:schemeClr val="dk2"/>
              </a:solidFill>
              <a:latin typeface="Roboto"/>
              <a:ea typeface="Roboto"/>
              <a:cs typeface="Roboto"/>
              <a:sym typeface="Roboto"/>
            </a:endParaRPr>
          </a:p>
        </p:txBody>
      </p:sp>
      <p:sp>
        <p:nvSpPr>
          <p:cNvPr id="144" name="Google Shape;144;p19"/>
          <p:cNvSpPr/>
          <p:nvPr/>
        </p:nvSpPr>
        <p:spPr>
          <a:xfrm>
            <a:off x="4058950" y="1921025"/>
            <a:ext cx="1425600" cy="457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81,4%</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24,9%</a:t>
            </a:r>
            <a:endParaRPr sz="800">
              <a:latin typeface="Roboto"/>
              <a:ea typeface="Roboto"/>
              <a:cs typeface="Roboto"/>
              <a:sym typeface="Roboto"/>
            </a:endParaRPr>
          </a:p>
        </p:txBody>
      </p:sp>
      <p:sp>
        <p:nvSpPr>
          <p:cNvPr id="145" name="Google Shape;145;p19"/>
          <p:cNvSpPr/>
          <p:nvPr/>
        </p:nvSpPr>
        <p:spPr>
          <a:xfrm>
            <a:off x="6910150" y="1921025"/>
            <a:ext cx="1425600" cy="4572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18,6%</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79,8%</a:t>
            </a:r>
            <a:endParaRPr sz="800">
              <a:latin typeface="Roboto"/>
              <a:ea typeface="Roboto"/>
              <a:cs typeface="Roboto"/>
              <a:sym typeface="Roboto"/>
            </a:endParaRPr>
          </a:p>
        </p:txBody>
      </p:sp>
      <p:sp>
        <p:nvSpPr>
          <p:cNvPr id="146" name="Google Shape;146;p19"/>
          <p:cNvSpPr/>
          <p:nvPr/>
        </p:nvSpPr>
        <p:spPr>
          <a:xfrm>
            <a:off x="4093300" y="2583850"/>
            <a:ext cx="1356900" cy="35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Roboto"/>
                <a:ea typeface="Roboto"/>
                <a:cs typeface="Roboto"/>
                <a:sym typeface="Roboto"/>
              </a:rPr>
              <a:t>¿Menor a 33 años?</a:t>
            </a:r>
            <a:endParaRPr sz="1000">
              <a:latin typeface="Roboto"/>
              <a:ea typeface="Roboto"/>
              <a:cs typeface="Roboto"/>
              <a:sym typeface="Roboto"/>
            </a:endParaRPr>
          </a:p>
        </p:txBody>
      </p:sp>
      <p:sp>
        <p:nvSpPr>
          <p:cNvPr id="133" name="Google Shape;133;p19"/>
          <p:cNvSpPr/>
          <p:nvPr/>
        </p:nvSpPr>
        <p:spPr>
          <a:xfrm>
            <a:off x="6944500" y="2583850"/>
            <a:ext cx="1356900" cy="35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¿Altos ingresos?</a:t>
            </a:r>
            <a:endParaRPr sz="1000"/>
          </a:p>
        </p:txBody>
      </p:sp>
      <p:cxnSp>
        <p:nvCxnSpPr>
          <p:cNvPr id="147" name="Google Shape;147;p19"/>
          <p:cNvCxnSpPr>
            <a:stCxn id="144" idx="2"/>
            <a:endCxn id="146" idx="0"/>
          </p:cNvCxnSpPr>
          <p:nvPr/>
        </p:nvCxnSpPr>
        <p:spPr>
          <a:xfrm>
            <a:off x="4771750" y="2378225"/>
            <a:ext cx="0" cy="205500"/>
          </a:xfrm>
          <a:prstGeom prst="straightConnector1">
            <a:avLst/>
          </a:prstGeom>
          <a:noFill/>
          <a:ln cap="flat" cmpd="sng" w="9525">
            <a:solidFill>
              <a:schemeClr val="dk2"/>
            </a:solidFill>
            <a:prstDash val="solid"/>
            <a:round/>
            <a:headEnd len="med" w="med" type="none"/>
            <a:tailEnd len="med" w="med" type="none"/>
          </a:ln>
        </p:spPr>
      </p:cxnSp>
      <p:sp>
        <p:nvSpPr>
          <p:cNvPr id="148" name="Google Shape;148;p19"/>
          <p:cNvSpPr/>
          <p:nvPr/>
        </p:nvSpPr>
        <p:spPr>
          <a:xfrm>
            <a:off x="3660838" y="3302825"/>
            <a:ext cx="1073700" cy="457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63,2%</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20,5%</a:t>
            </a:r>
            <a:endParaRPr sz="800">
              <a:latin typeface="Roboto"/>
              <a:ea typeface="Roboto"/>
              <a:cs typeface="Roboto"/>
              <a:sym typeface="Roboto"/>
            </a:endParaRPr>
          </a:p>
        </p:txBody>
      </p:sp>
      <p:sp>
        <p:nvSpPr>
          <p:cNvPr id="149" name="Google Shape;149;p19"/>
          <p:cNvSpPr/>
          <p:nvPr/>
        </p:nvSpPr>
        <p:spPr>
          <a:xfrm>
            <a:off x="4808961" y="3302825"/>
            <a:ext cx="1073700" cy="457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18,3%</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40,2%</a:t>
            </a:r>
            <a:endParaRPr sz="800">
              <a:latin typeface="Roboto"/>
              <a:ea typeface="Roboto"/>
              <a:cs typeface="Roboto"/>
              <a:sym typeface="Roboto"/>
            </a:endParaRPr>
          </a:p>
        </p:txBody>
      </p:sp>
      <p:sp>
        <p:nvSpPr>
          <p:cNvPr id="150" name="Google Shape;150;p19"/>
          <p:cNvSpPr/>
          <p:nvPr/>
        </p:nvSpPr>
        <p:spPr>
          <a:xfrm>
            <a:off x="4834589" y="3863975"/>
            <a:ext cx="1022400" cy="35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Roboto"/>
                <a:ea typeface="Roboto"/>
                <a:cs typeface="Roboto"/>
                <a:sym typeface="Roboto"/>
              </a:rPr>
              <a:t>¿Menos de 6 familiares?</a:t>
            </a:r>
            <a:endParaRPr sz="1000">
              <a:latin typeface="Roboto"/>
              <a:ea typeface="Roboto"/>
              <a:cs typeface="Roboto"/>
              <a:sym typeface="Roboto"/>
            </a:endParaRPr>
          </a:p>
        </p:txBody>
      </p:sp>
      <p:sp>
        <p:nvSpPr>
          <p:cNvPr id="151" name="Google Shape;151;p19"/>
          <p:cNvSpPr/>
          <p:nvPr/>
        </p:nvSpPr>
        <p:spPr>
          <a:xfrm>
            <a:off x="6512038" y="3302825"/>
            <a:ext cx="1073700" cy="457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t>CLIENTES: 2,2%</a:t>
            </a:r>
            <a:endParaRPr sz="800"/>
          </a:p>
          <a:p>
            <a:pPr indent="0" lvl="0" marL="0" rtl="0" algn="l">
              <a:spcBef>
                <a:spcPts val="0"/>
              </a:spcBef>
              <a:spcAft>
                <a:spcPts val="0"/>
              </a:spcAft>
              <a:buNone/>
            </a:pPr>
            <a:r>
              <a:rPr lang="es" sz="800"/>
              <a:t>ASEGURADOS: 38,7%</a:t>
            </a:r>
            <a:endParaRPr sz="800"/>
          </a:p>
        </p:txBody>
      </p:sp>
      <p:sp>
        <p:nvSpPr>
          <p:cNvPr id="152" name="Google Shape;152;p19"/>
          <p:cNvSpPr/>
          <p:nvPr/>
        </p:nvSpPr>
        <p:spPr>
          <a:xfrm>
            <a:off x="7660161" y="3302825"/>
            <a:ext cx="1073700" cy="4572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16,3%</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85,5%</a:t>
            </a:r>
            <a:endParaRPr sz="800">
              <a:latin typeface="Roboto"/>
              <a:ea typeface="Roboto"/>
              <a:cs typeface="Roboto"/>
              <a:sym typeface="Roboto"/>
            </a:endParaRPr>
          </a:p>
        </p:txBody>
      </p:sp>
      <p:sp>
        <p:nvSpPr>
          <p:cNvPr id="153" name="Google Shape;153;p19"/>
          <p:cNvSpPr/>
          <p:nvPr/>
        </p:nvSpPr>
        <p:spPr>
          <a:xfrm>
            <a:off x="4229188" y="4478275"/>
            <a:ext cx="1073700" cy="457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12,7%</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19,9%</a:t>
            </a:r>
            <a:endParaRPr sz="800">
              <a:latin typeface="Roboto"/>
              <a:ea typeface="Roboto"/>
              <a:cs typeface="Roboto"/>
              <a:sym typeface="Roboto"/>
            </a:endParaRPr>
          </a:p>
        </p:txBody>
      </p:sp>
      <p:sp>
        <p:nvSpPr>
          <p:cNvPr id="154" name="Google Shape;154;p19"/>
          <p:cNvSpPr/>
          <p:nvPr/>
        </p:nvSpPr>
        <p:spPr>
          <a:xfrm>
            <a:off x="5388711" y="4478275"/>
            <a:ext cx="1073700" cy="4572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5,6%</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85,9%</a:t>
            </a:r>
            <a:endParaRPr sz="800">
              <a:latin typeface="Roboto"/>
              <a:ea typeface="Roboto"/>
              <a:cs typeface="Roboto"/>
              <a:sym typeface="Roboto"/>
            </a:endParaRPr>
          </a:p>
        </p:txBody>
      </p:sp>
      <p:cxnSp>
        <p:nvCxnSpPr>
          <p:cNvPr id="155" name="Google Shape;155;p19"/>
          <p:cNvCxnSpPr/>
          <p:nvPr/>
        </p:nvCxnSpPr>
        <p:spPr>
          <a:xfrm flipH="1">
            <a:off x="3839800" y="2714825"/>
            <a:ext cx="253500" cy="588000"/>
          </a:xfrm>
          <a:prstGeom prst="bentConnector2">
            <a:avLst/>
          </a:prstGeom>
          <a:noFill/>
          <a:ln cap="flat" cmpd="sng" w="9525">
            <a:solidFill>
              <a:schemeClr val="dk2"/>
            </a:solidFill>
            <a:prstDash val="solid"/>
            <a:round/>
            <a:headEnd len="med" w="med" type="none"/>
            <a:tailEnd len="med" w="med" type="none"/>
          </a:ln>
        </p:spPr>
      </p:cxnSp>
      <p:cxnSp>
        <p:nvCxnSpPr>
          <p:cNvPr id="156" name="Google Shape;156;p19"/>
          <p:cNvCxnSpPr/>
          <p:nvPr/>
        </p:nvCxnSpPr>
        <p:spPr>
          <a:xfrm>
            <a:off x="5450200" y="2711875"/>
            <a:ext cx="253500" cy="588000"/>
          </a:xfrm>
          <a:prstGeom prst="bentConnector2">
            <a:avLst/>
          </a:prstGeom>
          <a:noFill/>
          <a:ln cap="flat" cmpd="sng" w="9525">
            <a:solidFill>
              <a:schemeClr val="dk2"/>
            </a:solidFill>
            <a:prstDash val="solid"/>
            <a:round/>
            <a:headEnd len="med" w="med" type="none"/>
            <a:tailEnd len="med" w="med" type="none"/>
          </a:ln>
        </p:spPr>
      </p:cxnSp>
      <p:sp>
        <p:nvSpPr>
          <p:cNvPr id="157" name="Google Shape;157;p19"/>
          <p:cNvSpPr txBox="1"/>
          <p:nvPr/>
        </p:nvSpPr>
        <p:spPr>
          <a:xfrm>
            <a:off x="3790675" y="2939338"/>
            <a:ext cx="53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Roboto"/>
                <a:ea typeface="Roboto"/>
                <a:cs typeface="Roboto"/>
                <a:sym typeface="Roboto"/>
              </a:rPr>
              <a:t>NO</a:t>
            </a:r>
            <a:endParaRPr b="1" sz="1000">
              <a:solidFill>
                <a:schemeClr val="dk2"/>
              </a:solidFill>
              <a:latin typeface="Roboto"/>
              <a:ea typeface="Roboto"/>
              <a:cs typeface="Roboto"/>
              <a:sym typeface="Roboto"/>
            </a:endParaRPr>
          </a:p>
        </p:txBody>
      </p:sp>
      <p:sp>
        <p:nvSpPr>
          <p:cNvPr id="158" name="Google Shape;158;p19"/>
          <p:cNvSpPr txBox="1"/>
          <p:nvPr/>
        </p:nvSpPr>
        <p:spPr>
          <a:xfrm>
            <a:off x="5310588" y="2951738"/>
            <a:ext cx="3987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sz="1000">
                <a:solidFill>
                  <a:schemeClr val="dk2"/>
                </a:solidFill>
                <a:latin typeface="Roboto"/>
                <a:ea typeface="Roboto"/>
                <a:cs typeface="Roboto"/>
                <a:sym typeface="Roboto"/>
              </a:rPr>
              <a:t>SI</a:t>
            </a:r>
            <a:endParaRPr b="1" sz="1000">
              <a:solidFill>
                <a:schemeClr val="dk2"/>
              </a:solidFill>
              <a:latin typeface="Roboto"/>
              <a:ea typeface="Roboto"/>
              <a:cs typeface="Roboto"/>
              <a:sym typeface="Roboto"/>
            </a:endParaRPr>
          </a:p>
        </p:txBody>
      </p:sp>
      <p:sp>
        <p:nvSpPr>
          <p:cNvPr id="159" name="Google Shape;159;p19"/>
          <p:cNvSpPr txBox="1"/>
          <p:nvPr/>
        </p:nvSpPr>
        <p:spPr>
          <a:xfrm>
            <a:off x="6663638" y="2939338"/>
            <a:ext cx="53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Roboto"/>
                <a:ea typeface="Roboto"/>
                <a:cs typeface="Roboto"/>
                <a:sym typeface="Roboto"/>
              </a:rPr>
              <a:t>NO</a:t>
            </a:r>
            <a:endParaRPr b="1" sz="1000">
              <a:solidFill>
                <a:schemeClr val="dk2"/>
              </a:solidFill>
              <a:latin typeface="Roboto"/>
              <a:ea typeface="Roboto"/>
              <a:cs typeface="Roboto"/>
              <a:sym typeface="Roboto"/>
            </a:endParaRPr>
          </a:p>
        </p:txBody>
      </p:sp>
      <p:sp>
        <p:nvSpPr>
          <p:cNvPr id="160" name="Google Shape;160;p19"/>
          <p:cNvSpPr txBox="1"/>
          <p:nvPr/>
        </p:nvSpPr>
        <p:spPr>
          <a:xfrm>
            <a:off x="8183550" y="2951738"/>
            <a:ext cx="3987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sz="1000">
                <a:solidFill>
                  <a:schemeClr val="dk2"/>
                </a:solidFill>
                <a:latin typeface="Roboto"/>
                <a:ea typeface="Roboto"/>
                <a:cs typeface="Roboto"/>
                <a:sym typeface="Roboto"/>
              </a:rPr>
              <a:t>SI</a:t>
            </a:r>
            <a:endParaRPr b="1" sz="1000">
              <a:solidFill>
                <a:schemeClr val="dk2"/>
              </a:solidFill>
              <a:latin typeface="Roboto"/>
              <a:ea typeface="Roboto"/>
              <a:cs typeface="Roboto"/>
              <a:sym typeface="Roboto"/>
            </a:endParaRPr>
          </a:p>
        </p:txBody>
      </p:sp>
      <p:sp>
        <p:nvSpPr>
          <p:cNvPr id="161" name="Google Shape;161;p19"/>
          <p:cNvSpPr txBox="1"/>
          <p:nvPr/>
        </p:nvSpPr>
        <p:spPr>
          <a:xfrm>
            <a:off x="5726188" y="4139563"/>
            <a:ext cx="3987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sz="1000">
                <a:solidFill>
                  <a:schemeClr val="dk2"/>
                </a:solidFill>
                <a:latin typeface="Roboto"/>
                <a:ea typeface="Roboto"/>
                <a:cs typeface="Roboto"/>
                <a:sym typeface="Roboto"/>
              </a:rPr>
              <a:t>SI</a:t>
            </a:r>
            <a:endParaRPr b="1" sz="1000">
              <a:solidFill>
                <a:schemeClr val="dk2"/>
              </a:solidFill>
              <a:latin typeface="Roboto"/>
              <a:ea typeface="Roboto"/>
              <a:cs typeface="Roboto"/>
              <a:sym typeface="Roboto"/>
            </a:endParaRPr>
          </a:p>
        </p:txBody>
      </p:sp>
      <p:sp>
        <p:nvSpPr>
          <p:cNvPr id="162" name="Google Shape;162;p19"/>
          <p:cNvSpPr txBox="1"/>
          <p:nvPr/>
        </p:nvSpPr>
        <p:spPr>
          <a:xfrm>
            <a:off x="4581100" y="4123488"/>
            <a:ext cx="53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Roboto"/>
                <a:ea typeface="Roboto"/>
                <a:cs typeface="Roboto"/>
                <a:sym typeface="Roboto"/>
              </a:rPr>
              <a:t>NO</a:t>
            </a:r>
            <a:endParaRPr b="1" sz="1000">
              <a:solidFill>
                <a:schemeClr val="dk2"/>
              </a:solidFill>
              <a:latin typeface="Roboto"/>
              <a:ea typeface="Roboto"/>
              <a:cs typeface="Roboto"/>
              <a:sym typeface="Roboto"/>
            </a:endParaRPr>
          </a:p>
        </p:txBody>
      </p:sp>
      <p:cxnSp>
        <p:nvCxnSpPr>
          <p:cNvPr id="163" name="Google Shape;163;p19"/>
          <p:cNvCxnSpPr>
            <a:stCxn id="150" idx="0"/>
            <a:endCxn id="150" idx="0"/>
          </p:cNvCxnSpPr>
          <p:nvPr/>
        </p:nvCxnSpPr>
        <p:spPr>
          <a:xfrm>
            <a:off x="5345789" y="3863975"/>
            <a:ext cx="0" cy="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19"/>
          <p:cNvCxnSpPr>
            <a:stCxn id="150" idx="0"/>
            <a:endCxn id="149" idx="2"/>
          </p:cNvCxnSpPr>
          <p:nvPr/>
        </p:nvCxnSpPr>
        <p:spPr>
          <a:xfrm rot="10800000">
            <a:off x="5345789" y="3760175"/>
            <a:ext cx="0" cy="1038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19"/>
          <p:cNvCxnSpPr/>
          <p:nvPr/>
        </p:nvCxnSpPr>
        <p:spPr>
          <a:xfrm>
            <a:off x="7622950" y="2378225"/>
            <a:ext cx="0" cy="205500"/>
          </a:xfrm>
          <a:prstGeom prst="straightConnector1">
            <a:avLst/>
          </a:prstGeom>
          <a:noFill/>
          <a:ln cap="flat" cmpd="sng" w="9525">
            <a:solidFill>
              <a:schemeClr val="dk2"/>
            </a:solidFill>
            <a:prstDash val="solid"/>
            <a:round/>
            <a:headEnd len="med" w="med" type="none"/>
            <a:tailEnd len="med" w="med" type="none"/>
          </a:ln>
        </p:spPr>
      </p:cxnSp>
      <p:sp>
        <p:nvSpPr>
          <p:cNvPr id="166" name="Google Shape;166;p19"/>
          <p:cNvSpPr/>
          <p:nvPr/>
        </p:nvSpPr>
        <p:spPr>
          <a:xfrm>
            <a:off x="7313339" y="3863975"/>
            <a:ext cx="1022400" cy="35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Roboto"/>
                <a:ea typeface="Roboto"/>
                <a:cs typeface="Roboto"/>
                <a:sym typeface="Roboto"/>
              </a:rPr>
              <a:t>¿Sector Público?</a:t>
            </a:r>
            <a:endParaRPr sz="1000">
              <a:latin typeface="Roboto"/>
              <a:ea typeface="Roboto"/>
              <a:cs typeface="Roboto"/>
              <a:sym typeface="Roboto"/>
            </a:endParaRPr>
          </a:p>
        </p:txBody>
      </p:sp>
      <p:sp>
        <p:nvSpPr>
          <p:cNvPr id="167" name="Google Shape;167;p19"/>
          <p:cNvSpPr/>
          <p:nvPr/>
        </p:nvSpPr>
        <p:spPr>
          <a:xfrm>
            <a:off x="6548188" y="4478275"/>
            <a:ext cx="1073700" cy="4572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1,1%</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66,7%</a:t>
            </a:r>
            <a:endParaRPr sz="800">
              <a:latin typeface="Roboto"/>
              <a:ea typeface="Roboto"/>
              <a:cs typeface="Roboto"/>
              <a:sym typeface="Roboto"/>
            </a:endParaRPr>
          </a:p>
        </p:txBody>
      </p:sp>
      <p:sp>
        <p:nvSpPr>
          <p:cNvPr id="168" name="Google Shape;168;p19"/>
          <p:cNvSpPr/>
          <p:nvPr/>
        </p:nvSpPr>
        <p:spPr>
          <a:xfrm>
            <a:off x="7707711" y="4478275"/>
            <a:ext cx="1073700" cy="4572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latin typeface="Roboto"/>
                <a:ea typeface="Roboto"/>
                <a:cs typeface="Roboto"/>
                <a:sym typeface="Roboto"/>
              </a:rPr>
              <a:t>CLIENTES: 15,3%</a:t>
            </a:r>
            <a:endParaRPr sz="800">
              <a:latin typeface="Roboto"/>
              <a:ea typeface="Roboto"/>
              <a:cs typeface="Roboto"/>
              <a:sym typeface="Roboto"/>
            </a:endParaRPr>
          </a:p>
          <a:p>
            <a:pPr indent="0" lvl="0" marL="0" rtl="0" algn="l">
              <a:spcBef>
                <a:spcPts val="0"/>
              </a:spcBef>
              <a:spcAft>
                <a:spcPts val="0"/>
              </a:spcAft>
              <a:buNone/>
            </a:pPr>
            <a:r>
              <a:rPr lang="es" sz="800">
                <a:latin typeface="Roboto"/>
                <a:ea typeface="Roboto"/>
                <a:cs typeface="Roboto"/>
                <a:sym typeface="Roboto"/>
              </a:rPr>
              <a:t>ASEGURADOS: 86,8%</a:t>
            </a:r>
            <a:endParaRPr sz="800">
              <a:latin typeface="Roboto"/>
              <a:ea typeface="Roboto"/>
              <a:cs typeface="Roboto"/>
              <a:sym typeface="Roboto"/>
            </a:endParaRPr>
          </a:p>
        </p:txBody>
      </p:sp>
      <p:sp>
        <p:nvSpPr>
          <p:cNvPr id="169" name="Google Shape;169;p19"/>
          <p:cNvSpPr txBox="1"/>
          <p:nvPr/>
        </p:nvSpPr>
        <p:spPr>
          <a:xfrm>
            <a:off x="8156188" y="4139563"/>
            <a:ext cx="3987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sz="1000">
                <a:solidFill>
                  <a:schemeClr val="dk2"/>
                </a:solidFill>
                <a:latin typeface="Roboto"/>
                <a:ea typeface="Roboto"/>
                <a:cs typeface="Roboto"/>
                <a:sym typeface="Roboto"/>
              </a:rPr>
              <a:t>SI</a:t>
            </a:r>
            <a:endParaRPr b="1" sz="1000">
              <a:solidFill>
                <a:schemeClr val="dk2"/>
              </a:solidFill>
              <a:latin typeface="Roboto"/>
              <a:ea typeface="Roboto"/>
              <a:cs typeface="Roboto"/>
              <a:sym typeface="Roboto"/>
            </a:endParaRPr>
          </a:p>
        </p:txBody>
      </p:sp>
      <p:sp>
        <p:nvSpPr>
          <p:cNvPr id="170" name="Google Shape;170;p19"/>
          <p:cNvSpPr txBox="1"/>
          <p:nvPr/>
        </p:nvSpPr>
        <p:spPr>
          <a:xfrm>
            <a:off x="7016500" y="4139563"/>
            <a:ext cx="53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2"/>
                </a:solidFill>
                <a:latin typeface="Roboto"/>
                <a:ea typeface="Roboto"/>
                <a:cs typeface="Roboto"/>
                <a:sym typeface="Roboto"/>
              </a:rPr>
              <a:t>NO</a:t>
            </a:r>
            <a:endParaRPr b="1" sz="1000">
              <a:solidFill>
                <a:schemeClr val="dk2"/>
              </a:solidFill>
              <a:latin typeface="Roboto"/>
              <a:ea typeface="Roboto"/>
              <a:cs typeface="Roboto"/>
              <a:sym typeface="Roboto"/>
            </a:endParaRPr>
          </a:p>
        </p:txBody>
      </p:sp>
      <p:cxnSp>
        <p:nvCxnSpPr>
          <p:cNvPr id="171" name="Google Shape;171;p19"/>
          <p:cNvCxnSpPr>
            <a:stCxn id="166" idx="0"/>
            <a:endCxn id="166" idx="0"/>
          </p:cNvCxnSpPr>
          <p:nvPr/>
        </p:nvCxnSpPr>
        <p:spPr>
          <a:xfrm>
            <a:off x="7824539" y="3863975"/>
            <a:ext cx="0" cy="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19"/>
          <p:cNvCxnSpPr/>
          <p:nvPr/>
        </p:nvCxnSpPr>
        <p:spPr>
          <a:xfrm rot="10800000">
            <a:off x="8196989" y="3760175"/>
            <a:ext cx="0" cy="103800"/>
          </a:xfrm>
          <a:prstGeom prst="straightConnector1">
            <a:avLst/>
          </a:prstGeom>
          <a:noFill/>
          <a:ln cap="flat" cmpd="sng" w="9525">
            <a:solidFill>
              <a:schemeClr val="dk2"/>
            </a:solidFill>
            <a:prstDash val="solid"/>
            <a:round/>
            <a:headEnd len="med" w="med" type="none"/>
            <a:tailEnd len="med" w="med" type="none"/>
          </a:ln>
        </p:spPr>
      </p:cxnSp>
      <p:sp>
        <p:nvSpPr>
          <p:cNvPr id="173" name="Google Shape;173;p19"/>
          <p:cNvSpPr/>
          <p:nvPr/>
        </p:nvSpPr>
        <p:spPr>
          <a:xfrm>
            <a:off x="694800" y="3605313"/>
            <a:ext cx="2454000" cy="7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latin typeface="Roboto"/>
                <a:ea typeface="Roboto"/>
                <a:cs typeface="Roboto"/>
                <a:sym typeface="Roboto"/>
              </a:rPr>
              <a:t>CLIENTES: </a:t>
            </a:r>
            <a:r>
              <a:rPr lang="es" sz="1000">
                <a:latin typeface="Roboto"/>
                <a:ea typeface="Roboto"/>
                <a:cs typeface="Roboto"/>
                <a:sym typeface="Roboto"/>
              </a:rPr>
              <a:t>% del total de clientes</a:t>
            </a:r>
            <a:endParaRPr sz="1000">
              <a:latin typeface="Roboto"/>
              <a:ea typeface="Roboto"/>
              <a:cs typeface="Roboto"/>
              <a:sym typeface="Roboto"/>
            </a:endParaRPr>
          </a:p>
          <a:p>
            <a:pPr indent="0" lvl="0" marL="0" rtl="0" algn="l">
              <a:spcBef>
                <a:spcPts val="0"/>
              </a:spcBef>
              <a:spcAft>
                <a:spcPts val="0"/>
              </a:spcAft>
              <a:buNone/>
            </a:pPr>
            <a:r>
              <a:rPr b="1" lang="es" sz="1000">
                <a:latin typeface="Roboto"/>
                <a:ea typeface="Roboto"/>
                <a:cs typeface="Roboto"/>
                <a:sym typeface="Roboto"/>
              </a:rPr>
              <a:t>ASEGURADOS: </a:t>
            </a:r>
            <a:r>
              <a:rPr lang="es" sz="1000">
                <a:latin typeface="Roboto"/>
                <a:ea typeface="Roboto"/>
                <a:cs typeface="Roboto"/>
                <a:sym typeface="Roboto"/>
              </a:rPr>
              <a:t>% asegurado dentro del subgrupo</a:t>
            </a:r>
            <a:endParaRPr sz="1000">
              <a:latin typeface="Roboto"/>
              <a:ea typeface="Roboto"/>
              <a:cs typeface="Roboto"/>
              <a:sym typeface="Roboto"/>
            </a:endParaRPr>
          </a:p>
        </p:txBody>
      </p:sp>
      <p:sp>
        <p:nvSpPr>
          <p:cNvPr id="174" name="Google Shape;174;p19"/>
          <p:cNvSpPr/>
          <p:nvPr/>
        </p:nvSpPr>
        <p:spPr>
          <a:xfrm>
            <a:off x="694800" y="4424938"/>
            <a:ext cx="2454000" cy="2055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800">
                <a:latin typeface="Roboto"/>
                <a:ea typeface="Roboto"/>
                <a:cs typeface="Roboto"/>
                <a:sym typeface="Roboto"/>
              </a:rPr>
              <a:t>AZUL: MAYORÍA DE ASEGURADOS</a:t>
            </a:r>
            <a:endParaRPr sz="800">
              <a:latin typeface="Roboto"/>
              <a:ea typeface="Roboto"/>
              <a:cs typeface="Roboto"/>
              <a:sym typeface="Roboto"/>
            </a:endParaRPr>
          </a:p>
        </p:txBody>
      </p:sp>
      <p:sp>
        <p:nvSpPr>
          <p:cNvPr id="175" name="Google Shape;175;p19"/>
          <p:cNvSpPr/>
          <p:nvPr/>
        </p:nvSpPr>
        <p:spPr>
          <a:xfrm>
            <a:off x="694800" y="4696488"/>
            <a:ext cx="2454000" cy="205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800">
                <a:latin typeface="Roboto"/>
                <a:ea typeface="Roboto"/>
                <a:cs typeface="Roboto"/>
                <a:sym typeface="Roboto"/>
              </a:rPr>
              <a:t>NARANJA</a:t>
            </a:r>
            <a:r>
              <a:rPr b="1" lang="es" sz="800">
                <a:latin typeface="Roboto"/>
                <a:ea typeface="Roboto"/>
                <a:cs typeface="Roboto"/>
                <a:sym typeface="Roboto"/>
              </a:rPr>
              <a:t>: MAYORÍA DE NO ASEGURADOS</a:t>
            </a:r>
            <a:endParaRPr sz="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Modelo 1: Árbol de decisiones</a:t>
            </a:r>
            <a:endParaRPr>
              <a:solidFill>
                <a:schemeClr val="lt1"/>
              </a:solidFill>
              <a:latin typeface="Roboto Light"/>
              <a:ea typeface="Roboto Light"/>
              <a:cs typeface="Roboto Light"/>
              <a:sym typeface="Roboto Light"/>
            </a:endParaRPr>
          </a:p>
        </p:txBody>
      </p:sp>
      <p:sp>
        <p:nvSpPr>
          <p:cNvPr id="181" name="Google Shape;181;p20"/>
          <p:cNvSpPr txBox="1"/>
          <p:nvPr/>
        </p:nvSpPr>
        <p:spPr>
          <a:xfrm>
            <a:off x="5264050" y="1215800"/>
            <a:ext cx="3696000" cy="1339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dk2"/>
                </a:solidFill>
                <a:latin typeface="Roboto"/>
                <a:ea typeface="Roboto"/>
                <a:cs typeface="Roboto"/>
                <a:sym typeface="Roboto"/>
              </a:rPr>
              <a:t>De acuerdo con lo visto en el análisis exploratorio el modelo le da principal importancia a que el cliente haya viajado al exterior alguna vez, así como a la edad y la composición familiar</a:t>
            </a:r>
            <a:endParaRPr sz="1500">
              <a:solidFill>
                <a:schemeClr val="dk2"/>
              </a:solidFill>
              <a:latin typeface="Roboto"/>
              <a:ea typeface="Roboto"/>
              <a:cs typeface="Roboto"/>
              <a:sym typeface="Roboto"/>
            </a:endParaRPr>
          </a:p>
        </p:txBody>
      </p:sp>
      <p:pic>
        <p:nvPicPr>
          <p:cNvPr id="182" name="Google Shape;182;p20"/>
          <p:cNvPicPr preferRelativeResize="0"/>
          <p:nvPr/>
        </p:nvPicPr>
        <p:blipFill>
          <a:blip r:embed="rId3">
            <a:alphaModFix/>
          </a:blip>
          <a:stretch>
            <a:fillRect/>
          </a:stretch>
        </p:blipFill>
        <p:spPr>
          <a:xfrm>
            <a:off x="152400" y="1170300"/>
            <a:ext cx="5017900" cy="3551450"/>
          </a:xfrm>
          <a:prstGeom prst="rect">
            <a:avLst/>
          </a:prstGeom>
          <a:noFill/>
          <a:ln>
            <a:noFill/>
          </a:ln>
        </p:spPr>
      </p:pic>
      <p:sp>
        <p:nvSpPr>
          <p:cNvPr id="183" name="Google Shape;183;p20"/>
          <p:cNvSpPr txBox="1"/>
          <p:nvPr/>
        </p:nvSpPr>
        <p:spPr>
          <a:xfrm>
            <a:off x="5789775" y="2571750"/>
            <a:ext cx="27993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900">
                <a:solidFill>
                  <a:srgbClr val="1155CC"/>
                </a:solidFill>
                <a:latin typeface="Roboto"/>
                <a:ea typeface="Roboto"/>
                <a:cs typeface="Roboto"/>
                <a:sym typeface="Roboto"/>
              </a:rPr>
              <a:t>Métricas del modelo</a:t>
            </a:r>
            <a:endParaRPr b="1" sz="1900">
              <a:solidFill>
                <a:srgbClr val="1155CC"/>
              </a:solidFill>
              <a:latin typeface="Roboto"/>
              <a:ea typeface="Roboto"/>
              <a:cs typeface="Roboto"/>
              <a:sym typeface="Roboto"/>
            </a:endParaRPr>
          </a:p>
          <a:p>
            <a:pPr indent="0" lvl="0" marL="0" rtl="0" algn="l">
              <a:spcBef>
                <a:spcPts val="0"/>
              </a:spcBef>
              <a:spcAft>
                <a:spcPts val="0"/>
              </a:spcAft>
              <a:buNone/>
            </a:pPr>
            <a:r>
              <a:rPr lang="es" sz="1900">
                <a:solidFill>
                  <a:srgbClr val="1155CC"/>
                </a:solidFill>
                <a:latin typeface="Roboto"/>
                <a:ea typeface="Roboto"/>
                <a:cs typeface="Roboto"/>
                <a:sym typeface="Roboto"/>
              </a:rPr>
              <a:t>Precision: 88%</a:t>
            </a:r>
            <a:endParaRPr sz="1900">
              <a:solidFill>
                <a:srgbClr val="1155CC"/>
              </a:solidFill>
              <a:latin typeface="Roboto"/>
              <a:ea typeface="Roboto"/>
              <a:cs typeface="Roboto"/>
              <a:sym typeface="Roboto"/>
            </a:endParaRPr>
          </a:p>
          <a:p>
            <a:pPr indent="0" lvl="0" marL="0" rtl="0" algn="l">
              <a:spcBef>
                <a:spcPts val="0"/>
              </a:spcBef>
              <a:spcAft>
                <a:spcPts val="0"/>
              </a:spcAft>
              <a:buNone/>
            </a:pPr>
            <a:r>
              <a:rPr lang="es" sz="1900">
                <a:solidFill>
                  <a:srgbClr val="1155CC"/>
                </a:solidFill>
                <a:latin typeface="Roboto"/>
                <a:ea typeface="Roboto"/>
                <a:cs typeface="Roboto"/>
                <a:sym typeface="Roboto"/>
              </a:rPr>
              <a:t>Recall: 53%</a:t>
            </a:r>
            <a:endParaRPr sz="1900">
              <a:solidFill>
                <a:srgbClr val="1155CC"/>
              </a:solidFill>
              <a:latin typeface="Roboto"/>
              <a:ea typeface="Roboto"/>
              <a:cs typeface="Roboto"/>
              <a:sym typeface="Roboto"/>
            </a:endParaRPr>
          </a:p>
        </p:txBody>
      </p:sp>
      <p:sp>
        <p:nvSpPr>
          <p:cNvPr id="184" name="Google Shape;184;p20"/>
          <p:cNvSpPr txBox="1"/>
          <p:nvPr/>
        </p:nvSpPr>
        <p:spPr>
          <a:xfrm>
            <a:off x="5217100" y="3650500"/>
            <a:ext cx="3789900" cy="1339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dk2"/>
                </a:solidFill>
                <a:latin typeface="Roboto"/>
                <a:ea typeface="Roboto"/>
                <a:cs typeface="Roboto"/>
                <a:sym typeface="Roboto"/>
              </a:rPr>
              <a:t>El modelo genera muy pocos falsos positivos, pero genera muchos falsos negativos. </a:t>
            </a:r>
            <a:endParaRPr sz="1500">
              <a:solidFill>
                <a:schemeClr val="dk2"/>
              </a:solidFill>
              <a:latin typeface="Roboto"/>
              <a:ea typeface="Roboto"/>
              <a:cs typeface="Roboto"/>
              <a:sym typeface="Roboto"/>
            </a:endParaRPr>
          </a:p>
          <a:p>
            <a:pPr indent="0" lvl="0" marL="0" rtl="0" algn="r">
              <a:spcBef>
                <a:spcPts val="0"/>
              </a:spcBef>
              <a:spcAft>
                <a:spcPts val="0"/>
              </a:spcAft>
              <a:buNone/>
            </a:pPr>
            <a:r>
              <a:rPr b="1" lang="es" sz="1500">
                <a:solidFill>
                  <a:schemeClr val="dk2"/>
                </a:solidFill>
                <a:latin typeface="Roboto"/>
                <a:ea typeface="Roboto"/>
                <a:cs typeface="Roboto"/>
                <a:sym typeface="Roboto"/>
              </a:rPr>
              <a:t>Es bueno para minimizar pérdidas pero no para maximizar ventas</a:t>
            </a:r>
            <a:endParaRPr b="1" sz="15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1"/>
          <p:cNvPicPr preferRelativeResize="0"/>
          <p:nvPr/>
        </p:nvPicPr>
        <p:blipFill rotWithShape="1">
          <a:blip r:embed="rId3">
            <a:alphaModFix/>
          </a:blip>
          <a:srcRect b="39178" l="0" r="0" t="33603"/>
          <a:stretch/>
        </p:blipFill>
        <p:spPr>
          <a:xfrm>
            <a:off x="5886850" y="4172367"/>
            <a:ext cx="3044999" cy="640095"/>
          </a:xfrm>
          <a:prstGeom prst="rect">
            <a:avLst/>
          </a:prstGeom>
          <a:noFill/>
          <a:ln>
            <a:noFill/>
          </a:ln>
        </p:spPr>
      </p:pic>
      <p:sp>
        <p:nvSpPr>
          <p:cNvPr id="190" name="Google Shape;190;p21"/>
          <p:cNvSpPr txBox="1"/>
          <p:nvPr>
            <p:ph type="title"/>
          </p:nvPr>
        </p:nvSpPr>
        <p:spPr>
          <a:xfrm>
            <a:off x="0" y="0"/>
            <a:ext cx="9144000" cy="1017900"/>
          </a:xfrm>
          <a:prstGeom prst="rect">
            <a:avLst/>
          </a:prstGeom>
          <a:solidFill>
            <a:schemeClr val="dk2"/>
          </a:solidFill>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solidFill>
                  <a:schemeClr val="lt1"/>
                </a:solidFill>
                <a:latin typeface="Roboto Light"/>
                <a:ea typeface="Roboto Light"/>
                <a:cs typeface="Roboto Light"/>
                <a:sym typeface="Roboto Light"/>
              </a:rPr>
              <a:t>Modelos alternativos</a:t>
            </a:r>
            <a:endParaRPr>
              <a:solidFill>
                <a:schemeClr val="lt1"/>
              </a:solidFill>
              <a:latin typeface="Roboto Light"/>
              <a:ea typeface="Roboto Light"/>
              <a:cs typeface="Roboto Light"/>
              <a:sym typeface="Roboto Light"/>
            </a:endParaRPr>
          </a:p>
        </p:txBody>
      </p:sp>
      <p:sp>
        <p:nvSpPr>
          <p:cNvPr id="191" name="Google Shape;191;p21"/>
          <p:cNvSpPr txBox="1"/>
          <p:nvPr/>
        </p:nvSpPr>
        <p:spPr>
          <a:xfrm>
            <a:off x="517625" y="1571550"/>
            <a:ext cx="30450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2"/>
                </a:solidFill>
                <a:latin typeface="Roboto"/>
                <a:ea typeface="Roboto"/>
                <a:cs typeface="Roboto"/>
                <a:sym typeface="Roboto"/>
              </a:rPr>
              <a:t>Con el objetivo de obtener un modelo que genere una menor tasa de falsos negativos, se prueban 3 modelos alternativos:</a:t>
            </a:r>
            <a:endParaRPr sz="1500">
              <a:solidFill>
                <a:schemeClr val="dk2"/>
              </a:solidFill>
              <a:latin typeface="Roboto"/>
              <a:ea typeface="Roboto"/>
              <a:cs typeface="Roboto"/>
              <a:sym typeface="Roboto"/>
            </a:endParaRPr>
          </a:p>
          <a:p>
            <a:pPr indent="0" lvl="0" marL="457200" rtl="0" algn="l">
              <a:spcBef>
                <a:spcPts val="0"/>
              </a:spcBef>
              <a:spcAft>
                <a:spcPts val="0"/>
              </a:spcAft>
              <a:buNone/>
            </a:pPr>
            <a:r>
              <a:t/>
            </a:r>
            <a:endParaRPr sz="1500">
              <a:solidFill>
                <a:schemeClr val="dk2"/>
              </a:solidFill>
              <a:latin typeface="Roboto"/>
              <a:ea typeface="Roboto"/>
              <a:cs typeface="Roboto"/>
              <a:sym typeface="Roboto"/>
            </a:endParaRPr>
          </a:p>
          <a:p>
            <a:pPr indent="0" lvl="0" marL="457200" rtl="0" algn="l">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b="1" lang="es" sz="1500">
                <a:solidFill>
                  <a:schemeClr val="dk2"/>
                </a:solidFill>
                <a:latin typeface="Roboto"/>
                <a:ea typeface="Roboto"/>
                <a:cs typeface="Roboto"/>
                <a:sym typeface="Roboto"/>
              </a:rPr>
              <a:t>Random Forest</a:t>
            </a:r>
            <a:endParaRPr b="1"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b="1" lang="es" sz="1500">
                <a:solidFill>
                  <a:schemeClr val="dk2"/>
                </a:solidFill>
                <a:latin typeface="Roboto"/>
                <a:ea typeface="Roboto"/>
                <a:cs typeface="Roboto"/>
                <a:sym typeface="Roboto"/>
              </a:rPr>
              <a:t>Adaboost</a:t>
            </a:r>
            <a:endParaRPr b="1"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b="1" lang="es" sz="1500">
                <a:solidFill>
                  <a:schemeClr val="dk2"/>
                </a:solidFill>
                <a:latin typeface="Roboto"/>
                <a:ea typeface="Roboto"/>
                <a:cs typeface="Roboto"/>
                <a:sym typeface="Roboto"/>
              </a:rPr>
              <a:t>XGboot</a:t>
            </a:r>
            <a:endParaRPr b="1" sz="1500">
              <a:solidFill>
                <a:schemeClr val="dk2"/>
              </a:solidFill>
              <a:latin typeface="Roboto"/>
              <a:ea typeface="Roboto"/>
              <a:cs typeface="Roboto"/>
              <a:sym typeface="Roboto"/>
            </a:endParaRPr>
          </a:p>
        </p:txBody>
      </p:sp>
      <p:pic>
        <p:nvPicPr>
          <p:cNvPr id="192" name="Google Shape;192;p21"/>
          <p:cNvPicPr preferRelativeResize="0"/>
          <p:nvPr/>
        </p:nvPicPr>
        <p:blipFill rotWithShape="1">
          <a:blip r:embed="rId4">
            <a:alphaModFix/>
          </a:blip>
          <a:srcRect b="0" l="0" r="0" t="40599"/>
          <a:stretch/>
        </p:blipFill>
        <p:spPr>
          <a:xfrm>
            <a:off x="3952033" y="4235337"/>
            <a:ext cx="2249417" cy="514175"/>
          </a:xfrm>
          <a:prstGeom prst="rect">
            <a:avLst/>
          </a:prstGeom>
          <a:noFill/>
          <a:ln>
            <a:noFill/>
          </a:ln>
        </p:spPr>
      </p:pic>
      <p:pic>
        <p:nvPicPr>
          <p:cNvPr id="193" name="Google Shape;193;p21"/>
          <p:cNvPicPr preferRelativeResize="0"/>
          <p:nvPr/>
        </p:nvPicPr>
        <p:blipFill rotWithShape="1">
          <a:blip r:embed="rId5">
            <a:alphaModFix/>
          </a:blip>
          <a:srcRect b="6059" l="0" r="0" t="0"/>
          <a:stretch/>
        </p:blipFill>
        <p:spPr>
          <a:xfrm>
            <a:off x="4729300" y="1217413"/>
            <a:ext cx="3533148" cy="2755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