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Roboto 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RobotoLigh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RobotoLight-italic.fntdata"/><Relationship Id="rId6" Type="http://schemas.openxmlformats.org/officeDocument/2006/relationships/slide" Target="slides/slide1.xml"/><Relationship Id="rId18"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be7ca3d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be7ca3d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be7ca3d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be7ca3d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Esta agencia cuenta con alrededor de 2000 clientes, de los cuales tiene cierto conjunto de datos básicos recopilados. En 2019 la agencia ofreció por primera vez un seguro de viaje para sus clientes. Se registró quienes fueron los que adquirieron ese seguro.</a:t>
            </a:r>
            <a:endParaRPr/>
          </a:p>
          <a:p>
            <a:pPr indent="0" lvl="0" marL="0" rtl="0" algn="l">
              <a:spcBef>
                <a:spcPts val="0"/>
              </a:spcBef>
              <a:spcAft>
                <a:spcPts val="0"/>
              </a:spcAft>
              <a:buNone/>
            </a:pPr>
            <a:r>
              <a:rPr lang="es"/>
              <a:t>Ahora lo que le interesa a a empresa es ver en qué se diferencian quienes adquirieron el seguro vs quienes no lo hicieron, con el fin de orientar su estrategia de marketing para este producto. Además, dado el contexto de la pandemia, la agencia está interesada en saber si, a partir de los datos que se cuenta, es posible inferir si los clientes estarían interesados en este tipo de seguro con covertura covid-19.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be7ca3d7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be7ca3d7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dataset se compone de los datos indicados, recopilados para algo más de 2000 clientes. La mayoría de las variables son del tipo booleano, salvo la edad, el nùmero de familiares y el ingreso anual.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be7ca3d7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be7ca3d7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be7ca3d7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be7ca3d7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be7ca3d7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be7ca3d7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4704031" cy="4838702"/>
          </a:xfrm>
          <a:prstGeom prst="rect">
            <a:avLst/>
          </a:prstGeom>
          <a:noFill/>
          <a:ln>
            <a:noFill/>
          </a:ln>
        </p:spPr>
      </p:pic>
      <p:sp>
        <p:nvSpPr>
          <p:cNvPr id="55" name="Google Shape;55;p13"/>
          <p:cNvSpPr txBox="1"/>
          <p:nvPr/>
        </p:nvSpPr>
        <p:spPr>
          <a:xfrm>
            <a:off x="5143575" y="957075"/>
            <a:ext cx="3408000" cy="1723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5000">
                <a:solidFill>
                  <a:schemeClr val="dk2"/>
                </a:solidFill>
                <a:latin typeface="Roboto"/>
                <a:ea typeface="Roboto"/>
                <a:cs typeface="Roboto"/>
                <a:sym typeface="Roboto"/>
              </a:rPr>
              <a:t>Travel Insurance</a:t>
            </a:r>
            <a:endParaRPr sz="5000">
              <a:solidFill>
                <a:schemeClr val="dk2"/>
              </a:solidFill>
              <a:latin typeface="Roboto"/>
              <a:ea typeface="Roboto"/>
              <a:cs typeface="Roboto"/>
              <a:sym typeface="Roboto"/>
            </a:endParaRPr>
          </a:p>
        </p:txBody>
      </p:sp>
      <p:sp>
        <p:nvSpPr>
          <p:cNvPr id="56" name="Google Shape;56;p13"/>
          <p:cNvSpPr txBox="1"/>
          <p:nvPr/>
        </p:nvSpPr>
        <p:spPr>
          <a:xfrm>
            <a:off x="5522175" y="4017525"/>
            <a:ext cx="30294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600">
                <a:solidFill>
                  <a:srgbClr val="666666"/>
                </a:solidFill>
              </a:rPr>
              <a:t>Autor: Leandro Hornos</a:t>
            </a:r>
            <a:endParaRPr sz="16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857238" y="1554163"/>
            <a:ext cx="2035200" cy="20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409338" y="1636988"/>
            <a:ext cx="2035200" cy="20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801900" y="3795188"/>
            <a:ext cx="2145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2"/>
                </a:solidFill>
                <a:latin typeface="Roboto"/>
                <a:ea typeface="Roboto"/>
                <a:cs typeface="Roboto"/>
                <a:sym typeface="Roboto"/>
              </a:rPr>
              <a:t>AGENCIA </a:t>
            </a:r>
            <a:endParaRPr sz="2600">
              <a:solidFill>
                <a:schemeClr val="dk2"/>
              </a:solidFill>
              <a:latin typeface="Roboto"/>
              <a:ea typeface="Roboto"/>
              <a:cs typeface="Roboto"/>
              <a:sym typeface="Roboto"/>
            </a:endParaRPr>
          </a:p>
          <a:p>
            <a:pPr indent="0" lvl="0" marL="0" rtl="0" algn="ctr">
              <a:spcBef>
                <a:spcPts val="0"/>
              </a:spcBef>
              <a:spcAft>
                <a:spcPts val="0"/>
              </a:spcAft>
              <a:buNone/>
            </a:pPr>
            <a:r>
              <a:rPr lang="es" sz="2600">
                <a:solidFill>
                  <a:schemeClr val="dk2"/>
                </a:solidFill>
                <a:latin typeface="Roboto"/>
                <a:ea typeface="Roboto"/>
                <a:cs typeface="Roboto"/>
                <a:sym typeface="Roboto"/>
              </a:rPr>
              <a:t>DE VIAJES</a:t>
            </a:r>
            <a:endParaRPr sz="2600">
              <a:solidFill>
                <a:schemeClr val="dk2"/>
              </a:solidFill>
              <a:latin typeface="Roboto"/>
              <a:ea typeface="Roboto"/>
              <a:cs typeface="Roboto"/>
              <a:sym typeface="Roboto"/>
            </a:endParaRPr>
          </a:p>
        </p:txBody>
      </p:sp>
      <p:sp>
        <p:nvSpPr>
          <p:cNvPr id="64" name="Google Shape;64;p14"/>
          <p:cNvSpPr txBox="1"/>
          <p:nvPr/>
        </p:nvSpPr>
        <p:spPr>
          <a:xfrm>
            <a:off x="3550263" y="3795188"/>
            <a:ext cx="21459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2600">
                <a:solidFill>
                  <a:schemeClr val="dk2"/>
                </a:solidFill>
                <a:latin typeface="Roboto"/>
                <a:ea typeface="Roboto"/>
                <a:cs typeface="Roboto"/>
                <a:sym typeface="Roboto"/>
              </a:rPr>
              <a:t>IND</a:t>
            </a:r>
            <a:r>
              <a:rPr lang="es" sz="2600">
                <a:solidFill>
                  <a:schemeClr val="dk2"/>
                </a:solidFill>
                <a:latin typeface="Roboto"/>
                <a:ea typeface="Roboto"/>
                <a:cs typeface="Roboto"/>
                <a:sym typeface="Roboto"/>
              </a:rPr>
              <a:t>I</a:t>
            </a:r>
            <a:r>
              <a:rPr lang="es" sz="2600">
                <a:solidFill>
                  <a:schemeClr val="dk2"/>
                </a:solidFill>
                <a:latin typeface="Roboto"/>
                <a:ea typeface="Roboto"/>
                <a:cs typeface="Roboto"/>
                <a:sym typeface="Roboto"/>
              </a:rPr>
              <a:t>A</a:t>
            </a:r>
            <a:endParaRPr sz="1600">
              <a:solidFill>
                <a:schemeClr val="dk2"/>
              </a:solidFill>
              <a:latin typeface="Roboto"/>
              <a:ea typeface="Roboto"/>
              <a:cs typeface="Roboto"/>
              <a:sym typeface="Roboto"/>
            </a:endParaRPr>
          </a:p>
        </p:txBody>
      </p:sp>
      <p:sp>
        <p:nvSpPr>
          <p:cNvPr id="65" name="Google Shape;65;p14"/>
          <p:cNvSpPr txBox="1"/>
          <p:nvPr/>
        </p:nvSpPr>
        <p:spPr>
          <a:xfrm>
            <a:off x="6353988" y="3795188"/>
            <a:ext cx="2145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2"/>
                </a:solidFill>
                <a:latin typeface="Roboto"/>
                <a:ea typeface="Roboto"/>
                <a:cs typeface="Roboto"/>
                <a:sym typeface="Roboto"/>
              </a:rPr>
              <a:t>+2000 CLIENTES</a:t>
            </a:r>
            <a:endParaRPr sz="2600">
              <a:solidFill>
                <a:schemeClr val="dk2"/>
              </a:solidFill>
              <a:latin typeface="Roboto"/>
              <a:ea typeface="Roboto"/>
              <a:cs typeface="Roboto"/>
              <a:sym typeface="Roboto"/>
            </a:endParaRPr>
          </a:p>
        </p:txBody>
      </p:sp>
      <p:sp>
        <p:nvSpPr>
          <p:cNvPr id="66" name="Google Shape;66;p14"/>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Nuestro c</a:t>
            </a:r>
            <a:r>
              <a:rPr lang="es">
                <a:solidFill>
                  <a:schemeClr val="lt1"/>
                </a:solidFill>
                <a:latin typeface="Roboto Light"/>
                <a:ea typeface="Roboto Light"/>
                <a:cs typeface="Roboto Light"/>
                <a:sym typeface="Roboto Light"/>
              </a:rPr>
              <a:t>liente</a:t>
            </a:r>
            <a:endParaRPr>
              <a:solidFill>
                <a:schemeClr val="lt1"/>
              </a:solidFill>
              <a:latin typeface="Roboto Light"/>
              <a:ea typeface="Roboto Light"/>
              <a:cs typeface="Roboto Light"/>
              <a:sym typeface="Roboto Light"/>
            </a:endParaRPr>
          </a:p>
        </p:txBody>
      </p:sp>
      <p:pic>
        <p:nvPicPr>
          <p:cNvPr id="67" name="Google Shape;67;p14"/>
          <p:cNvPicPr preferRelativeResize="0"/>
          <p:nvPr/>
        </p:nvPicPr>
        <p:blipFill>
          <a:blip r:embed="rId3">
            <a:alphaModFix/>
          </a:blip>
          <a:stretch>
            <a:fillRect/>
          </a:stretch>
        </p:blipFill>
        <p:spPr>
          <a:xfrm>
            <a:off x="3691878" y="1687774"/>
            <a:ext cx="1836000" cy="2035200"/>
          </a:xfrm>
          <a:prstGeom prst="ellipse">
            <a:avLst/>
          </a:prstGeom>
          <a:noFill/>
          <a:ln>
            <a:noFill/>
          </a:ln>
        </p:spPr>
      </p:pic>
      <p:sp>
        <p:nvSpPr>
          <p:cNvPr id="68" name="Google Shape;68;p14"/>
          <p:cNvSpPr/>
          <p:nvPr/>
        </p:nvSpPr>
        <p:spPr>
          <a:xfrm>
            <a:off x="3605613" y="1636988"/>
            <a:ext cx="2035200" cy="20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rotWithShape="1">
          <a:blip r:embed="rId4">
            <a:alphaModFix/>
          </a:blip>
          <a:srcRect b="-1051" l="0" r="19839" t="-1051"/>
          <a:stretch/>
        </p:blipFill>
        <p:spPr>
          <a:xfrm>
            <a:off x="801900" y="1546975"/>
            <a:ext cx="2145900" cy="20496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El Proyecto</a:t>
            </a:r>
            <a:endParaRPr>
              <a:solidFill>
                <a:schemeClr val="lt1"/>
              </a:solidFill>
              <a:latin typeface="Roboto Light"/>
              <a:ea typeface="Roboto Light"/>
              <a:cs typeface="Roboto Light"/>
              <a:sym typeface="Roboto Light"/>
            </a:endParaRPr>
          </a:p>
        </p:txBody>
      </p:sp>
      <p:pic>
        <p:nvPicPr>
          <p:cNvPr id="75" name="Google Shape;75;p15"/>
          <p:cNvPicPr preferRelativeResize="0"/>
          <p:nvPr/>
        </p:nvPicPr>
        <p:blipFill rotWithShape="1">
          <a:blip r:embed="rId3">
            <a:alphaModFix/>
          </a:blip>
          <a:srcRect b="5820" l="0" r="-3616" t="0"/>
          <a:stretch/>
        </p:blipFill>
        <p:spPr>
          <a:xfrm>
            <a:off x="0" y="1017900"/>
            <a:ext cx="6052224" cy="4125600"/>
          </a:xfrm>
          <a:prstGeom prst="rect">
            <a:avLst/>
          </a:prstGeom>
          <a:noFill/>
          <a:ln>
            <a:noFill/>
          </a:ln>
        </p:spPr>
      </p:pic>
      <p:sp>
        <p:nvSpPr>
          <p:cNvPr id="76" name="Google Shape;76;p15"/>
          <p:cNvSpPr txBox="1"/>
          <p:nvPr/>
        </p:nvSpPr>
        <p:spPr>
          <a:xfrm>
            <a:off x="6052225" y="1234700"/>
            <a:ext cx="2887800" cy="3468300"/>
          </a:xfrm>
          <a:prstGeom prst="rect">
            <a:avLst/>
          </a:prstGeom>
          <a:noFill/>
          <a:ln>
            <a:noFill/>
          </a:ln>
        </p:spPr>
        <p:txBody>
          <a:bodyPr anchorCtr="0" anchor="t" bIns="91425" lIns="91425" spcFirstLastPara="1" rIns="91425" wrap="square" tIns="91425">
            <a:spAutoFit/>
          </a:bodyPr>
          <a:lstStyle/>
          <a:p>
            <a:pPr indent="0" lvl="0" marL="0" rtl="0" algn="r">
              <a:spcBef>
                <a:spcPts val="1000"/>
              </a:spcBef>
              <a:spcAft>
                <a:spcPts val="0"/>
              </a:spcAft>
              <a:buNone/>
            </a:pPr>
            <a:r>
              <a:rPr lang="es" sz="1500">
                <a:solidFill>
                  <a:schemeClr val="dk2"/>
                </a:solidFill>
                <a:latin typeface="Roboto"/>
                <a:ea typeface="Roboto"/>
                <a:cs typeface="Roboto"/>
                <a:sym typeface="Roboto"/>
              </a:rPr>
              <a:t>En 2019 la empresa ofreció un </a:t>
            </a:r>
            <a:r>
              <a:rPr b="1" lang="es" sz="1500">
                <a:solidFill>
                  <a:schemeClr val="dk2"/>
                </a:solidFill>
                <a:latin typeface="Roboto"/>
                <a:ea typeface="Roboto"/>
                <a:cs typeface="Roboto"/>
                <a:sym typeface="Roboto"/>
              </a:rPr>
              <a:t>seguro de viajes</a:t>
            </a:r>
            <a:r>
              <a:rPr lang="es" sz="1500">
                <a:solidFill>
                  <a:schemeClr val="dk2"/>
                </a:solidFill>
                <a:latin typeface="Roboto"/>
                <a:ea typeface="Roboto"/>
                <a:cs typeface="Roboto"/>
                <a:sym typeface="Roboto"/>
              </a:rPr>
              <a:t> a sus clientes</a:t>
            </a:r>
            <a:endParaRPr sz="1500">
              <a:solidFill>
                <a:schemeClr val="dk2"/>
              </a:solidFill>
              <a:latin typeface="Roboto"/>
              <a:ea typeface="Roboto"/>
              <a:cs typeface="Roboto"/>
              <a:sym typeface="Roboto"/>
            </a:endParaRPr>
          </a:p>
          <a:p>
            <a:pPr indent="0" lvl="0" marL="0" rtl="0" algn="r">
              <a:spcBef>
                <a:spcPts val="1000"/>
              </a:spcBef>
              <a:spcAft>
                <a:spcPts val="0"/>
              </a:spcAft>
              <a:buNone/>
            </a:pPr>
            <a:r>
              <a:t/>
            </a:r>
            <a:endParaRPr sz="1500">
              <a:solidFill>
                <a:schemeClr val="dk2"/>
              </a:solidFill>
              <a:latin typeface="Roboto"/>
              <a:ea typeface="Roboto"/>
              <a:cs typeface="Roboto"/>
              <a:sym typeface="Roboto"/>
            </a:endParaRPr>
          </a:p>
          <a:p>
            <a:pPr indent="0" lvl="0" marL="0" rtl="0" algn="r">
              <a:spcBef>
                <a:spcPts val="1000"/>
              </a:spcBef>
              <a:spcAft>
                <a:spcPts val="0"/>
              </a:spcAft>
              <a:buNone/>
            </a:pPr>
            <a:r>
              <a:rPr lang="es" sz="1500">
                <a:solidFill>
                  <a:schemeClr val="dk2"/>
                </a:solidFill>
                <a:latin typeface="Roboto"/>
                <a:ea typeface="Roboto"/>
                <a:cs typeface="Roboto"/>
                <a:sym typeface="Roboto"/>
              </a:rPr>
              <a:t>La empresa quiere conocer el </a:t>
            </a:r>
            <a:r>
              <a:rPr b="1" lang="es" sz="1500">
                <a:solidFill>
                  <a:schemeClr val="dk2"/>
                </a:solidFill>
                <a:latin typeface="Roboto"/>
                <a:ea typeface="Roboto"/>
                <a:cs typeface="Roboto"/>
                <a:sym typeface="Roboto"/>
              </a:rPr>
              <a:t>perfil</a:t>
            </a:r>
            <a:r>
              <a:rPr lang="es" sz="1500">
                <a:solidFill>
                  <a:schemeClr val="dk2"/>
                </a:solidFill>
                <a:latin typeface="Roboto"/>
                <a:ea typeface="Roboto"/>
                <a:cs typeface="Roboto"/>
                <a:sym typeface="Roboto"/>
              </a:rPr>
              <a:t> </a:t>
            </a:r>
            <a:r>
              <a:rPr b="1" lang="es" sz="1500">
                <a:solidFill>
                  <a:schemeClr val="dk2"/>
                </a:solidFill>
                <a:latin typeface="Roboto"/>
                <a:ea typeface="Roboto"/>
                <a:cs typeface="Roboto"/>
                <a:sym typeface="Roboto"/>
              </a:rPr>
              <a:t>de los clientes</a:t>
            </a:r>
            <a:r>
              <a:rPr lang="es" sz="1500">
                <a:solidFill>
                  <a:schemeClr val="dk2"/>
                </a:solidFill>
                <a:latin typeface="Roboto"/>
                <a:ea typeface="Roboto"/>
                <a:cs typeface="Roboto"/>
                <a:sym typeface="Roboto"/>
              </a:rPr>
              <a:t> que se interesan por seguros de viaje</a:t>
            </a:r>
            <a:endParaRPr sz="1500">
              <a:solidFill>
                <a:schemeClr val="dk2"/>
              </a:solidFill>
              <a:latin typeface="Roboto"/>
              <a:ea typeface="Roboto"/>
              <a:cs typeface="Roboto"/>
              <a:sym typeface="Roboto"/>
            </a:endParaRPr>
          </a:p>
          <a:p>
            <a:pPr indent="0" lvl="0" marL="0" rtl="0" algn="r">
              <a:spcBef>
                <a:spcPts val="1000"/>
              </a:spcBef>
              <a:spcAft>
                <a:spcPts val="0"/>
              </a:spcAft>
              <a:buNone/>
            </a:pPr>
            <a:r>
              <a:t/>
            </a:r>
            <a:endParaRPr sz="1500">
              <a:solidFill>
                <a:schemeClr val="dk2"/>
              </a:solidFill>
              <a:latin typeface="Roboto"/>
              <a:ea typeface="Roboto"/>
              <a:cs typeface="Roboto"/>
              <a:sym typeface="Roboto"/>
            </a:endParaRPr>
          </a:p>
          <a:p>
            <a:pPr indent="0" lvl="0" marL="0" rtl="0" algn="r">
              <a:spcBef>
                <a:spcPts val="1000"/>
              </a:spcBef>
              <a:spcAft>
                <a:spcPts val="1000"/>
              </a:spcAft>
              <a:buNone/>
            </a:pPr>
            <a:r>
              <a:rPr lang="es" sz="1500">
                <a:solidFill>
                  <a:schemeClr val="dk2"/>
                </a:solidFill>
                <a:latin typeface="Roboto"/>
                <a:ea typeface="Roboto"/>
                <a:cs typeface="Roboto"/>
                <a:sym typeface="Roboto"/>
              </a:rPr>
              <a:t>Se desea construir un </a:t>
            </a:r>
            <a:r>
              <a:rPr b="1" lang="es" sz="1500">
                <a:solidFill>
                  <a:schemeClr val="dk2"/>
                </a:solidFill>
                <a:latin typeface="Roboto"/>
                <a:ea typeface="Roboto"/>
                <a:cs typeface="Roboto"/>
                <a:sym typeface="Roboto"/>
              </a:rPr>
              <a:t>modelo</a:t>
            </a:r>
            <a:r>
              <a:rPr lang="es" sz="1500">
                <a:solidFill>
                  <a:schemeClr val="dk2"/>
                </a:solidFill>
                <a:latin typeface="Roboto"/>
                <a:ea typeface="Roboto"/>
                <a:cs typeface="Roboto"/>
                <a:sym typeface="Roboto"/>
              </a:rPr>
              <a:t> de machine learning capaz de identificar aquellos clientes con mayor potencial de </a:t>
            </a:r>
            <a:r>
              <a:rPr b="1" lang="es" sz="1500">
                <a:solidFill>
                  <a:schemeClr val="dk2"/>
                </a:solidFill>
                <a:latin typeface="Roboto"/>
                <a:ea typeface="Roboto"/>
                <a:cs typeface="Roboto"/>
                <a:sym typeface="Roboto"/>
              </a:rPr>
              <a:t>adquirir el seguro</a:t>
            </a:r>
            <a:r>
              <a:rPr lang="es"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Datos de los clientes</a:t>
            </a:r>
            <a:endParaRPr>
              <a:solidFill>
                <a:schemeClr val="lt1"/>
              </a:solidFill>
              <a:latin typeface="Roboto Light"/>
              <a:ea typeface="Roboto Light"/>
              <a:cs typeface="Roboto Light"/>
              <a:sym typeface="Roboto Light"/>
            </a:endParaRPr>
          </a:p>
        </p:txBody>
      </p:sp>
      <p:sp>
        <p:nvSpPr>
          <p:cNvPr id="82" name="Google Shape;82;p16"/>
          <p:cNvSpPr/>
          <p:nvPr/>
        </p:nvSpPr>
        <p:spPr>
          <a:xfrm>
            <a:off x="253275" y="13351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300"/>
              <a:t>A</a:t>
            </a:r>
            <a:endParaRPr sz="2300"/>
          </a:p>
        </p:txBody>
      </p:sp>
      <p:sp>
        <p:nvSpPr>
          <p:cNvPr id="83" name="Google Shape;83;p16"/>
          <p:cNvSpPr txBox="1"/>
          <p:nvPr/>
        </p:nvSpPr>
        <p:spPr>
          <a:xfrm>
            <a:off x="1115175" y="1227488"/>
            <a:ext cx="186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AÑOS</a:t>
            </a:r>
            <a:endParaRPr b="1" sz="1500">
              <a:solidFill>
                <a:schemeClr val="dk2"/>
              </a:solidFill>
            </a:endParaRPr>
          </a:p>
          <a:p>
            <a:pPr indent="0" lvl="0" marL="0" rtl="0" algn="l">
              <a:spcBef>
                <a:spcPts val="0"/>
              </a:spcBef>
              <a:spcAft>
                <a:spcPts val="0"/>
              </a:spcAft>
              <a:buNone/>
            </a:pPr>
            <a:r>
              <a:rPr lang="es" sz="1300">
                <a:solidFill>
                  <a:schemeClr val="dk2"/>
                </a:solidFill>
              </a:rPr>
              <a:t>Edad del cliente</a:t>
            </a:r>
            <a:endParaRPr sz="1300">
              <a:solidFill>
                <a:schemeClr val="dk2"/>
              </a:solidFill>
            </a:endParaRPr>
          </a:p>
        </p:txBody>
      </p:sp>
      <p:sp>
        <p:nvSpPr>
          <p:cNvPr id="84" name="Google Shape;84;p16"/>
          <p:cNvSpPr/>
          <p:nvPr/>
        </p:nvSpPr>
        <p:spPr>
          <a:xfrm>
            <a:off x="253275" y="25605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T</a:t>
            </a:r>
            <a:endParaRPr sz="3500"/>
          </a:p>
        </p:txBody>
      </p:sp>
      <p:sp>
        <p:nvSpPr>
          <p:cNvPr id="85" name="Google Shape;85;p16"/>
          <p:cNvSpPr txBox="1"/>
          <p:nvPr/>
        </p:nvSpPr>
        <p:spPr>
          <a:xfrm>
            <a:off x="1115175" y="2452875"/>
            <a:ext cx="186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TIPO DE EMPLEO</a:t>
            </a:r>
            <a:endParaRPr b="1" sz="1500">
              <a:solidFill>
                <a:schemeClr val="dk2"/>
              </a:solidFill>
            </a:endParaRPr>
          </a:p>
          <a:p>
            <a:pPr indent="0" lvl="0" marL="0" rtl="0" algn="l">
              <a:spcBef>
                <a:spcPts val="0"/>
              </a:spcBef>
              <a:spcAft>
                <a:spcPts val="0"/>
              </a:spcAft>
              <a:buNone/>
            </a:pPr>
            <a:r>
              <a:rPr lang="es" sz="1300">
                <a:solidFill>
                  <a:schemeClr val="dk2"/>
                </a:solidFill>
              </a:rPr>
              <a:t>Público o privado</a:t>
            </a:r>
            <a:endParaRPr sz="1300">
              <a:solidFill>
                <a:schemeClr val="dk2"/>
              </a:solidFill>
            </a:endParaRPr>
          </a:p>
        </p:txBody>
      </p:sp>
      <p:sp>
        <p:nvSpPr>
          <p:cNvPr id="86" name="Google Shape;86;p16"/>
          <p:cNvSpPr/>
          <p:nvPr/>
        </p:nvSpPr>
        <p:spPr>
          <a:xfrm>
            <a:off x="253275" y="38168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300"/>
              <a:t>V</a:t>
            </a:r>
            <a:endParaRPr sz="2300"/>
          </a:p>
        </p:txBody>
      </p:sp>
      <p:sp>
        <p:nvSpPr>
          <p:cNvPr id="87" name="Google Shape;87;p16"/>
          <p:cNvSpPr txBox="1"/>
          <p:nvPr/>
        </p:nvSpPr>
        <p:spPr>
          <a:xfrm>
            <a:off x="1115175" y="3709188"/>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VIAJERO FRECUENTE</a:t>
            </a:r>
            <a:endParaRPr b="1" sz="1500">
              <a:solidFill>
                <a:schemeClr val="dk2"/>
              </a:solidFill>
            </a:endParaRPr>
          </a:p>
          <a:p>
            <a:pPr indent="0" lvl="0" marL="0" rtl="0" algn="l">
              <a:spcBef>
                <a:spcPts val="0"/>
              </a:spcBef>
              <a:spcAft>
                <a:spcPts val="0"/>
              </a:spcAft>
              <a:buNone/>
            </a:pPr>
            <a:r>
              <a:rPr lang="es" sz="1300">
                <a:solidFill>
                  <a:schemeClr val="dk2"/>
                </a:solidFill>
              </a:rPr>
              <a:t>Más de 4 reservas en los últimos 2 años</a:t>
            </a:r>
            <a:endParaRPr sz="1300">
              <a:solidFill>
                <a:schemeClr val="dk2"/>
              </a:solidFill>
            </a:endParaRPr>
          </a:p>
        </p:txBody>
      </p:sp>
      <p:sp>
        <p:nvSpPr>
          <p:cNvPr id="88" name="Google Shape;88;p16"/>
          <p:cNvSpPr/>
          <p:nvPr/>
        </p:nvSpPr>
        <p:spPr>
          <a:xfrm>
            <a:off x="3207750" y="13351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G</a:t>
            </a:r>
            <a:endParaRPr sz="3500"/>
          </a:p>
        </p:txBody>
      </p:sp>
      <p:sp>
        <p:nvSpPr>
          <p:cNvPr id="89" name="Google Shape;89;p16"/>
          <p:cNvSpPr txBox="1"/>
          <p:nvPr/>
        </p:nvSpPr>
        <p:spPr>
          <a:xfrm>
            <a:off x="4069650" y="1227488"/>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GRADUACIÓN</a:t>
            </a:r>
            <a:endParaRPr b="1" sz="1500">
              <a:solidFill>
                <a:schemeClr val="dk2"/>
              </a:solidFill>
            </a:endParaRPr>
          </a:p>
          <a:p>
            <a:pPr indent="0" lvl="0" marL="0" rtl="0" algn="l">
              <a:spcBef>
                <a:spcPts val="0"/>
              </a:spcBef>
              <a:spcAft>
                <a:spcPts val="0"/>
              </a:spcAft>
              <a:buNone/>
            </a:pPr>
            <a:r>
              <a:rPr lang="es" sz="1300">
                <a:solidFill>
                  <a:schemeClr val="dk2"/>
                </a:solidFill>
              </a:rPr>
              <a:t>Si el cliente es graduado universitario o no</a:t>
            </a:r>
            <a:endParaRPr sz="1300">
              <a:solidFill>
                <a:schemeClr val="dk2"/>
              </a:solidFill>
            </a:endParaRPr>
          </a:p>
        </p:txBody>
      </p:sp>
      <p:sp>
        <p:nvSpPr>
          <p:cNvPr id="90" name="Google Shape;90;p16"/>
          <p:cNvSpPr/>
          <p:nvPr/>
        </p:nvSpPr>
        <p:spPr>
          <a:xfrm>
            <a:off x="3207750" y="25605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F</a:t>
            </a:r>
            <a:endParaRPr sz="2300"/>
          </a:p>
        </p:txBody>
      </p:sp>
      <p:sp>
        <p:nvSpPr>
          <p:cNvPr id="91" name="Google Shape;91;p16"/>
          <p:cNvSpPr txBox="1"/>
          <p:nvPr/>
        </p:nvSpPr>
        <p:spPr>
          <a:xfrm>
            <a:off x="4069650" y="2452875"/>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FAMILIARES</a:t>
            </a:r>
            <a:endParaRPr b="1" sz="1500">
              <a:solidFill>
                <a:schemeClr val="dk2"/>
              </a:solidFill>
            </a:endParaRPr>
          </a:p>
          <a:p>
            <a:pPr indent="0" lvl="0" marL="0" rtl="0" algn="l">
              <a:spcBef>
                <a:spcPts val="0"/>
              </a:spcBef>
              <a:spcAft>
                <a:spcPts val="0"/>
              </a:spcAft>
              <a:buNone/>
            </a:pPr>
            <a:r>
              <a:rPr lang="es" sz="1300">
                <a:solidFill>
                  <a:schemeClr val="dk2"/>
                </a:solidFill>
              </a:rPr>
              <a:t>Cuántas personas componen el grupo familiar del cliente</a:t>
            </a:r>
            <a:endParaRPr sz="1300">
              <a:solidFill>
                <a:schemeClr val="dk2"/>
              </a:solidFill>
            </a:endParaRPr>
          </a:p>
        </p:txBody>
      </p:sp>
      <p:sp>
        <p:nvSpPr>
          <p:cNvPr id="92" name="Google Shape;92;p16"/>
          <p:cNvSpPr/>
          <p:nvPr/>
        </p:nvSpPr>
        <p:spPr>
          <a:xfrm>
            <a:off x="3207750" y="38168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E</a:t>
            </a:r>
            <a:endParaRPr sz="3500"/>
          </a:p>
        </p:txBody>
      </p:sp>
      <p:sp>
        <p:nvSpPr>
          <p:cNvPr id="93" name="Google Shape;93;p16"/>
          <p:cNvSpPr txBox="1"/>
          <p:nvPr/>
        </p:nvSpPr>
        <p:spPr>
          <a:xfrm>
            <a:off x="4069650" y="3709188"/>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VIAJÓ AL EXTERIOR</a:t>
            </a:r>
            <a:endParaRPr b="1" sz="1500">
              <a:solidFill>
                <a:schemeClr val="dk2"/>
              </a:solidFill>
            </a:endParaRPr>
          </a:p>
          <a:p>
            <a:pPr indent="0" lvl="0" marL="0" rtl="0" algn="l">
              <a:spcBef>
                <a:spcPts val="0"/>
              </a:spcBef>
              <a:spcAft>
                <a:spcPts val="0"/>
              </a:spcAft>
              <a:buNone/>
            </a:pPr>
            <a:r>
              <a:rPr lang="es" sz="1300">
                <a:solidFill>
                  <a:schemeClr val="dk2"/>
                </a:solidFill>
              </a:rPr>
              <a:t>Ya sea con esta empresa u otra. </a:t>
            </a:r>
            <a:endParaRPr sz="1300">
              <a:solidFill>
                <a:schemeClr val="dk2"/>
              </a:solidFill>
            </a:endParaRPr>
          </a:p>
        </p:txBody>
      </p:sp>
      <p:sp>
        <p:nvSpPr>
          <p:cNvPr id="94" name="Google Shape;94;p16"/>
          <p:cNvSpPr/>
          <p:nvPr/>
        </p:nvSpPr>
        <p:spPr>
          <a:xfrm>
            <a:off x="6162225" y="13351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I</a:t>
            </a:r>
            <a:endParaRPr sz="2300"/>
          </a:p>
        </p:txBody>
      </p:sp>
      <p:sp>
        <p:nvSpPr>
          <p:cNvPr id="95" name="Google Shape;95;p16"/>
          <p:cNvSpPr txBox="1"/>
          <p:nvPr/>
        </p:nvSpPr>
        <p:spPr>
          <a:xfrm>
            <a:off x="7024125" y="1227475"/>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INGRESO ANUAL</a:t>
            </a:r>
            <a:endParaRPr b="1" sz="1500">
              <a:solidFill>
                <a:schemeClr val="dk2"/>
              </a:solidFill>
            </a:endParaRPr>
          </a:p>
          <a:p>
            <a:pPr indent="0" lvl="0" marL="0" rtl="0" algn="l">
              <a:spcBef>
                <a:spcPts val="0"/>
              </a:spcBef>
              <a:spcAft>
                <a:spcPts val="0"/>
              </a:spcAft>
              <a:buNone/>
            </a:pPr>
            <a:r>
              <a:rPr lang="es" sz="1300">
                <a:solidFill>
                  <a:schemeClr val="dk2"/>
                </a:solidFill>
              </a:rPr>
              <a:t>Cantidad de rupias anuales que percibe el cliente</a:t>
            </a:r>
            <a:endParaRPr sz="1300">
              <a:solidFill>
                <a:schemeClr val="dk2"/>
              </a:solidFill>
            </a:endParaRPr>
          </a:p>
        </p:txBody>
      </p:sp>
      <p:sp>
        <p:nvSpPr>
          <p:cNvPr id="96" name="Google Shape;96;p16"/>
          <p:cNvSpPr/>
          <p:nvPr/>
        </p:nvSpPr>
        <p:spPr>
          <a:xfrm>
            <a:off x="6162225" y="2560550"/>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C</a:t>
            </a:r>
            <a:endParaRPr sz="1300"/>
          </a:p>
        </p:txBody>
      </p:sp>
      <p:sp>
        <p:nvSpPr>
          <p:cNvPr id="97" name="Google Shape;97;p16"/>
          <p:cNvSpPr txBox="1"/>
          <p:nvPr/>
        </p:nvSpPr>
        <p:spPr>
          <a:xfrm>
            <a:off x="7024125" y="2452863"/>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ENFERMEDAD CRÓNICA</a:t>
            </a:r>
            <a:endParaRPr b="1" sz="1500">
              <a:solidFill>
                <a:schemeClr val="dk2"/>
              </a:solidFill>
            </a:endParaRPr>
          </a:p>
          <a:p>
            <a:pPr indent="0" lvl="0" marL="0" rtl="0" algn="l">
              <a:spcBef>
                <a:spcPts val="0"/>
              </a:spcBef>
              <a:spcAft>
                <a:spcPts val="0"/>
              </a:spcAft>
              <a:buNone/>
            </a:pPr>
            <a:r>
              <a:rPr lang="es" sz="1300">
                <a:solidFill>
                  <a:schemeClr val="dk2"/>
                </a:solidFill>
              </a:rPr>
              <a:t>Presenta o no una condición crónica</a:t>
            </a:r>
            <a:endParaRPr sz="1300">
              <a:solidFill>
                <a:schemeClr val="dk2"/>
              </a:solidFill>
            </a:endParaRPr>
          </a:p>
        </p:txBody>
      </p:sp>
      <p:sp>
        <p:nvSpPr>
          <p:cNvPr id="98" name="Google Shape;98;p16"/>
          <p:cNvSpPr/>
          <p:nvPr/>
        </p:nvSpPr>
        <p:spPr>
          <a:xfrm>
            <a:off x="6162225" y="3847788"/>
            <a:ext cx="861900" cy="861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3500">
                <a:solidFill>
                  <a:schemeClr val="lt1"/>
                </a:solidFill>
              </a:rPr>
              <a:t>S</a:t>
            </a:r>
            <a:endParaRPr sz="3500">
              <a:solidFill>
                <a:schemeClr val="lt1"/>
              </a:solidFill>
            </a:endParaRPr>
          </a:p>
        </p:txBody>
      </p:sp>
      <p:sp>
        <p:nvSpPr>
          <p:cNvPr id="99" name="Google Shape;99;p16"/>
          <p:cNvSpPr txBox="1"/>
          <p:nvPr/>
        </p:nvSpPr>
        <p:spPr>
          <a:xfrm>
            <a:off x="7024125" y="3709175"/>
            <a:ext cx="1866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ASEGURADO</a:t>
            </a:r>
            <a:endParaRPr b="1" sz="1500">
              <a:solidFill>
                <a:schemeClr val="dk2"/>
              </a:solidFill>
            </a:endParaRPr>
          </a:p>
          <a:p>
            <a:pPr indent="0" lvl="0" marL="0" rtl="0" algn="l">
              <a:spcBef>
                <a:spcPts val="0"/>
              </a:spcBef>
              <a:spcAft>
                <a:spcPts val="0"/>
              </a:spcAft>
              <a:buNone/>
            </a:pPr>
            <a:r>
              <a:rPr lang="es" sz="1300">
                <a:solidFill>
                  <a:schemeClr val="dk2"/>
                </a:solidFill>
              </a:rPr>
              <a:t>Si adquirió un seguro o no en 2019.</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Características de los clientes</a:t>
            </a:r>
            <a:endParaRPr>
              <a:solidFill>
                <a:schemeClr val="lt1"/>
              </a:solidFill>
              <a:latin typeface="Roboto Light"/>
              <a:ea typeface="Roboto Light"/>
              <a:cs typeface="Roboto Light"/>
              <a:sym typeface="Roboto Light"/>
            </a:endParaRPr>
          </a:p>
        </p:txBody>
      </p:sp>
      <p:sp>
        <p:nvSpPr>
          <p:cNvPr id="105" name="Google Shape;105;p17"/>
          <p:cNvSpPr txBox="1"/>
          <p:nvPr/>
        </p:nvSpPr>
        <p:spPr>
          <a:xfrm>
            <a:off x="410350" y="1243050"/>
            <a:ext cx="4796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Los</a:t>
            </a:r>
            <a:r>
              <a:rPr lang="es" sz="1500">
                <a:solidFill>
                  <a:schemeClr val="dk2"/>
                </a:solidFill>
                <a:latin typeface="Roboto"/>
                <a:ea typeface="Roboto"/>
                <a:cs typeface="Roboto"/>
                <a:sym typeface="Roboto"/>
              </a:rPr>
              <a:t> clientes de la agencia son </a:t>
            </a:r>
            <a:r>
              <a:rPr b="1" lang="es" sz="1500">
                <a:solidFill>
                  <a:schemeClr val="dk2"/>
                </a:solidFill>
                <a:latin typeface="Roboto"/>
                <a:ea typeface="Roboto"/>
                <a:cs typeface="Roboto"/>
                <a:sym typeface="Roboto"/>
              </a:rPr>
              <a:t>personas jóvenes</a:t>
            </a:r>
            <a:r>
              <a:rPr lang="es" sz="1500">
                <a:solidFill>
                  <a:schemeClr val="dk2"/>
                </a:solidFill>
                <a:latin typeface="Roboto"/>
                <a:ea typeface="Roboto"/>
                <a:cs typeface="Roboto"/>
                <a:sym typeface="Roboto"/>
              </a:rPr>
              <a:t> de entre 25 y 35 años con una media de 29 años, y que encabezan </a:t>
            </a:r>
            <a:r>
              <a:rPr b="1" lang="es" sz="1500">
                <a:solidFill>
                  <a:schemeClr val="dk2"/>
                </a:solidFill>
                <a:latin typeface="Roboto"/>
                <a:ea typeface="Roboto"/>
                <a:cs typeface="Roboto"/>
                <a:sym typeface="Roboto"/>
              </a:rPr>
              <a:t>familias</a:t>
            </a:r>
            <a:r>
              <a:rPr lang="es" sz="1500">
                <a:solidFill>
                  <a:schemeClr val="dk2"/>
                </a:solidFill>
                <a:latin typeface="Roboto"/>
                <a:ea typeface="Roboto"/>
                <a:cs typeface="Roboto"/>
                <a:sym typeface="Roboto"/>
              </a:rPr>
              <a:t> que se compone de unos 4 a 5 miembros.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s" sz="1500">
                <a:solidFill>
                  <a:schemeClr val="dk2"/>
                </a:solidFill>
                <a:latin typeface="Roboto"/>
                <a:ea typeface="Roboto"/>
                <a:cs typeface="Roboto"/>
                <a:sym typeface="Roboto"/>
              </a:rPr>
              <a:t>En general son personas saludables, y en su mayoría no poseen mucha experiencia en viajes</a:t>
            </a:r>
            <a:endParaRPr sz="1500">
              <a:solidFill>
                <a:schemeClr val="dk2"/>
              </a:solidFill>
              <a:latin typeface="Roboto"/>
              <a:ea typeface="Roboto"/>
              <a:cs typeface="Roboto"/>
              <a:sym typeface="Roboto"/>
            </a:endParaRPr>
          </a:p>
        </p:txBody>
      </p:sp>
      <p:pic>
        <p:nvPicPr>
          <p:cNvPr id="106" name="Google Shape;106;p17"/>
          <p:cNvPicPr preferRelativeResize="0"/>
          <p:nvPr/>
        </p:nvPicPr>
        <p:blipFill rotWithShape="1">
          <a:blip r:embed="rId3">
            <a:alphaModFix/>
          </a:blip>
          <a:srcRect b="0" l="0" r="0" t="20063"/>
          <a:stretch/>
        </p:blipFill>
        <p:spPr>
          <a:xfrm>
            <a:off x="5684775" y="1017900"/>
            <a:ext cx="3459224" cy="4125599"/>
          </a:xfrm>
          <a:prstGeom prst="rect">
            <a:avLst/>
          </a:prstGeom>
          <a:noFill/>
          <a:ln>
            <a:noFill/>
          </a:ln>
        </p:spPr>
      </p:pic>
      <p:sp>
        <p:nvSpPr>
          <p:cNvPr id="107" name="Google Shape;107;p17"/>
          <p:cNvSpPr txBox="1"/>
          <p:nvPr/>
        </p:nvSpPr>
        <p:spPr>
          <a:xfrm>
            <a:off x="481300" y="4465050"/>
            <a:ext cx="479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800">
                <a:solidFill>
                  <a:srgbClr val="1155CC"/>
                </a:solidFill>
                <a:latin typeface="Roboto"/>
                <a:ea typeface="Roboto"/>
                <a:cs typeface="Roboto"/>
                <a:sym typeface="Roboto"/>
              </a:rPr>
              <a:t>En 2019, el 36% adquirió un seguro de viaje</a:t>
            </a:r>
            <a:endParaRPr b="1">
              <a:solidFill>
                <a:srgbClr val="1155CC"/>
              </a:solidFill>
            </a:endParaRPr>
          </a:p>
        </p:txBody>
      </p:sp>
      <p:sp>
        <p:nvSpPr>
          <p:cNvPr id="108" name="Google Shape;108;p17"/>
          <p:cNvSpPr/>
          <p:nvPr/>
        </p:nvSpPr>
        <p:spPr>
          <a:xfrm>
            <a:off x="521438"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rgbClr val="3D85C6"/>
                </a:solidFill>
              </a:rPr>
              <a:t>85</a:t>
            </a:r>
            <a:r>
              <a:rPr b="1" lang="es" sz="1500">
                <a:solidFill>
                  <a:srgbClr val="3D85C6"/>
                </a:solidFill>
              </a:rPr>
              <a:t>%</a:t>
            </a:r>
            <a:endParaRPr b="1" sz="1500">
              <a:solidFill>
                <a:srgbClr val="3D85C6"/>
              </a:solidFill>
            </a:endParaRPr>
          </a:p>
        </p:txBody>
      </p:sp>
      <p:sp>
        <p:nvSpPr>
          <p:cNvPr id="109" name="Google Shape;109;p17"/>
          <p:cNvSpPr/>
          <p:nvPr/>
        </p:nvSpPr>
        <p:spPr>
          <a:xfrm>
            <a:off x="1702942"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28%</a:t>
            </a:r>
            <a:endParaRPr b="1" sz="1500">
              <a:solidFill>
                <a:srgbClr val="3D85C6"/>
              </a:solidFill>
            </a:endParaRPr>
          </a:p>
        </p:txBody>
      </p:sp>
      <p:sp>
        <p:nvSpPr>
          <p:cNvPr id="110" name="Google Shape;110;p17"/>
          <p:cNvSpPr/>
          <p:nvPr/>
        </p:nvSpPr>
        <p:spPr>
          <a:xfrm>
            <a:off x="2884446"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19</a:t>
            </a:r>
            <a:r>
              <a:rPr b="1" lang="es" sz="1500">
                <a:solidFill>
                  <a:srgbClr val="3D85C6"/>
                </a:solidFill>
              </a:rPr>
              <a:t>%</a:t>
            </a:r>
            <a:endParaRPr b="1" sz="1500">
              <a:solidFill>
                <a:srgbClr val="3D85C6"/>
              </a:solidFill>
            </a:endParaRPr>
          </a:p>
        </p:txBody>
      </p:sp>
      <p:sp>
        <p:nvSpPr>
          <p:cNvPr id="111" name="Google Shape;111;p17"/>
          <p:cNvSpPr/>
          <p:nvPr/>
        </p:nvSpPr>
        <p:spPr>
          <a:xfrm>
            <a:off x="4065950"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21</a:t>
            </a:r>
            <a:r>
              <a:rPr b="1" lang="es" sz="1500">
                <a:solidFill>
                  <a:srgbClr val="3D85C6"/>
                </a:solidFill>
              </a:rPr>
              <a:t>%</a:t>
            </a:r>
            <a:endParaRPr b="1" sz="1500">
              <a:solidFill>
                <a:srgbClr val="3D85C6"/>
              </a:solidFill>
            </a:endParaRPr>
          </a:p>
        </p:txBody>
      </p:sp>
      <p:sp>
        <p:nvSpPr>
          <p:cNvPr id="112" name="Google Shape;112;p17"/>
          <p:cNvSpPr txBox="1"/>
          <p:nvPr/>
        </p:nvSpPr>
        <p:spPr>
          <a:xfrm>
            <a:off x="278900" y="3880050"/>
            <a:ext cx="129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Graduados</a:t>
            </a:r>
            <a:endParaRPr sz="1300">
              <a:latin typeface="Roboto"/>
              <a:ea typeface="Roboto"/>
              <a:cs typeface="Roboto"/>
              <a:sym typeface="Roboto"/>
            </a:endParaRPr>
          </a:p>
        </p:txBody>
      </p:sp>
      <p:sp>
        <p:nvSpPr>
          <p:cNvPr id="113" name="Google Shape;113;p17"/>
          <p:cNvSpPr txBox="1"/>
          <p:nvPr/>
        </p:nvSpPr>
        <p:spPr>
          <a:xfrm>
            <a:off x="1460400" y="3880050"/>
            <a:ext cx="1293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Enfermedades</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Crónicas</a:t>
            </a:r>
            <a:endParaRPr sz="1300">
              <a:latin typeface="Roboto"/>
              <a:ea typeface="Roboto"/>
              <a:cs typeface="Roboto"/>
              <a:sym typeface="Roboto"/>
            </a:endParaRPr>
          </a:p>
        </p:txBody>
      </p:sp>
      <p:sp>
        <p:nvSpPr>
          <p:cNvPr id="114" name="Google Shape;114;p17"/>
          <p:cNvSpPr txBox="1"/>
          <p:nvPr/>
        </p:nvSpPr>
        <p:spPr>
          <a:xfrm>
            <a:off x="2754000" y="3880050"/>
            <a:ext cx="109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Viajó al</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Exterior</a:t>
            </a:r>
            <a:endParaRPr sz="1300">
              <a:latin typeface="Roboto"/>
              <a:ea typeface="Roboto"/>
              <a:cs typeface="Roboto"/>
              <a:sym typeface="Roboto"/>
            </a:endParaRPr>
          </a:p>
        </p:txBody>
      </p:sp>
      <p:sp>
        <p:nvSpPr>
          <p:cNvPr id="115" name="Google Shape;115;p17"/>
          <p:cNvSpPr txBox="1"/>
          <p:nvPr/>
        </p:nvSpPr>
        <p:spPr>
          <a:xfrm>
            <a:off x="3913750" y="3880050"/>
            <a:ext cx="109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Viajero</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Frecuente</a:t>
            </a:r>
            <a:endParaRPr sz="1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Características vs. Aseguramiento</a:t>
            </a:r>
            <a:endParaRPr>
              <a:solidFill>
                <a:schemeClr val="lt1"/>
              </a:solidFill>
              <a:latin typeface="Roboto Light"/>
              <a:ea typeface="Roboto Light"/>
              <a:cs typeface="Roboto Light"/>
              <a:sym typeface="Roboto Light"/>
            </a:endParaRPr>
          </a:p>
        </p:txBody>
      </p:sp>
      <p:sp>
        <p:nvSpPr>
          <p:cNvPr id="121" name="Google Shape;121;p18"/>
          <p:cNvSpPr txBox="1"/>
          <p:nvPr/>
        </p:nvSpPr>
        <p:spPr>
          <a:xfrm>
            <a:off x="5601025" y="1278000"/>
            <a:ext cx="3045000" cy="341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Dividimos a los clientes entre aquellos que cuentan o no cuentan con determinada característica y analizamos el porcentaje de asegurados en cada categoría</a:t>
            </a:r>
            <a:endParaRPr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b="1" lang="es" sz="1500">
                <a:solidFill>
                  <a:schemeClr val="dk2"/>
                </a:solidFill>
                <a:latin typeface="Roboto"/>
                <a:ea typeface="Roboto"/>
                <a:cs typeface="Roboto"/>
                <a:sym typeface="Roboto"/>
              </a:rPr>
              <a:t>La mayor proporción de asegurados está en quienes han viajado antes al exterior. </a:t>
            </a:r>
            <a:endParaRPr b="1"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lang="es" sz="1500">
                <a:solidFill>
                  <a:schemeClr val="dk2"/>
                </a:solidFill>
                <a:latin typeface="Roboto"/>
                <a:ea typeface="Roboto"/>
                <a:cs typeface="Roboto"/>
                <a:sym typeface="Roboto"/>
              </a:rPr>
              <a:t>Contrariamente, entre quienes no lo han hecho está la menor proporción de asegurados.</a:t>
            </a:r>
            <a:endParaRPr sz="1500">
              <a:solidFill>
                <a:schemeClr val="dk2"/>
              </a:solidFill>
              <a:latin typeface="Roboto"/>
              <a:ea typeface="Roboto"/>
              <a:cs typeface="Roboto"/>
              <a:sym typeface="Roboto"/>
            </a:endParaRPr>
          </a:p>
        </p:txBody>
      </p:sp>
      <p:pic>
        <p:nvPicPr>
          <p:cNvPr id="122" name="Google Shape;122;p18"/>
          <p:cNvPicPr preferRelativeResize="0"/>
          <p:nvPr/>
        </p:nvPicPr>
        <p:blipFill>
          <a:blip r:embed="rId3">
            <a:alphaModFix/>
          </a:blip>
          <a:stretch>
            <a:fillRect/>
          </a:stretch>
        </p:blipFill>
        <p:spPr>
          <a:xfrm>
            <a:off x="757300" y="1278000"/>
            <a:ext cx="4454625" cy="366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 Árbol de decisiones</a:t>
            </a:r>
            <a:endParaRPr>
              <a:solidFill>
                <a:schemeClr val="lt1"/>
              </a:solidFill>
              <a:latin typeface="Roboto Light"/>
              <a:ea typeface="Roboto Light"/>
              <a:cs typeface="Roboto Light"/>
              <a:sym typeface="Roboto Light"/>
            </a:endParaRPr>
          </a:p>
        </p:txBody>
      </p:sp>
      <p:sp>
        <p:nvSpPr>
          <p:cNvPr id="128" name="Google Shape;128;p19"/>
          <p:cNvSpPr txBox="1"/>
          <p:nvPr/>
        </p:nvSpPr>
        <p:spPr>
          <a:xfrm>
            <a:off x="309800" y="1385425"/>
            <a:ext cx="3045000" cy="341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Dividimos a los clientes entre aquellos que cuentan o no cuentan con determinada característica y analizamos el porcentaje de asegurados en cada categoría</a:t>
            </a:r>
            <a:endParaRPr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b="1" lang="es" sz="1500">
                <a:solidFill>
                  <a:schemeClr val="dk2"/>
                </a:solidFill>
                <a:latin typeface="Roboto"/>
                <a:ea typeface="Roboto"/>
                <a:cs typeface="Roboto"/>
                <a:sym typeface="Roboto"/>
              </a:rPr>
              <a:t>La mayor proporción de asegurados está entre quienes han viajado antes al exterior. </a:t>
            </a:r>
            <a:endParaRPr b="1"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lang="es" sz="1500">
                <a:solidFill>
                  <a:schemeClr val="dk2"/>
                </a:solidFill>
                <a:latin typeface="Roboto"/>
                <a:ea typeface="Roboto"/>
                <a:cs typeface="Roboto"/>
                <a:sym typeface="Roboto"/>
              </a:rPr>
              <a:t>Contrariamente, entre quienes no lo han hecho está la menor proporción de asegurados.</a:t>
            </a:r>
            <a:endParaRPr sz="15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