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6FB249-70D4-4473-B52E-7140CC5C91D0}">
  <a:tblStyle styleId="{926FB249-70D4-4473-B52E-7140CC5C91D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b03f4e8e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b03f4e8e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f263c38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f263c38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b03f4e8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b03f4e8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4f263c38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4f263c38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b03f4e8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b03f4e8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4f263c38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4f263c38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4f263c38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4f263c38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4f263c38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4f263c38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4f263c38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4f263c38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f263c38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f263c38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f263c38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f263c38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4f263c38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4f263c38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b03f4e8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b03f4e8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72263"/>
            <a:ext cx="4255500" cy="18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sz="4266"/>
              <a:t>Travel Insurance</a:t>
            </a:r>
            <a:endParaRPr b="0" sz="4266"/>
          </a:p>
          <a:p>
            <a:pPr indent="0" lvl="0" marL="0" rtl="0" algn="l">
              <a:spcBef>
                <a:spcPts val="0"/>
              </a:spcBef>
              <a:spcAft>
                <a:spcPts val="0"/>
              </a:spcAft>
              <a:buNone/>
            </a:pPr>
            <a:r>
              <a:rPr b="0" lang="es" sz="2633"/>
              <a:t>Proyecto Final de </a:t>
            </a:r>
            <a:endParaRPr b="0" sz="2633"/>
          </a:p>
          <a:p>
            <a:pPr indent="0" lvl="0" marL="0" rtl="0" algn="l">
              <a:spcBef>
                <a:spcPts val="0"/>
              </a:spcBef>
              <a:spcAft>
                <a:spcPts val="0"/>
              </a:spcAft>
              <a:buNone/>
            </a:pPr>
            <a:r>
              <a:rPr b="0" lang="es" sz="2633"/>
              <a:t>Data Science de </a:t>
            </a:r>
            <a:endParaRPr b="0" sz="2633"/>
          </a:p>
          <a:p>
            <a:pPr indent="0" lvl="0" marL="0" rtl="0" algn="l">
              <a:spcBef>
                <a:spcPts val="0"/>
              </a:spcBef>
              <a:spcAft>
                <a:spcPts val="0"/>
              </a:spcAft>
              <a:buNone/>
            </a:pPr>
            <a:r>
              <a:rPr b="0" lang="es" sz="2744"/>
              <a:t>CoderHouse</a:t>
            </a:r>
            <a:endParaRPr b="0" sz="2744"/>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t>Leandro Hornos</a:t>
            </a:r>
            <a:endParaRPr sz="2300"/>
          </a:p>
        </p:txBody>
      </p:sp>
      <p:pic>
        <p:nvPicPr>
          <p:cNvPr id="279" name="Google Shape;279;p13"/>
          <p:cNvPicPr preferRelativeResize="0"/>
          <p:nvPr/>
        </p:nvPicPr>
        <p:blipFill rotWithShape="1">
          <a:blip r:embed="rId3">
            <a:alphaModFix/>
          </a:blip>
          <a:srcRect b="16722" l="0" r="0" t="0"/>
          <a:stretch/>
        </p:blipFill>
        <p:spPr>
          <a:xfrm>
            <a:off x="5504800" y="681250"/>
            <a:ext cx="2383775" cy="198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1" name="Google Shape;341;p22"/>
          <p:cNvSpPr txBox="1"/>
          <p:nvPr/>
        </p:nvSpPr>
        <p:spPr>
          <a:xfrm>
            <a:off x="1303800" y="1195200"/>
            <a:ext cx="644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Influencia de las características en la compra del seguro</a:t>
            </a:r>
            <a:endParaRPr b="1" sz="2000">
              <a:latin typeface="Nunito"/>
              <a:ea typeface="Nunito"/>
              <a:cs typeface="Nunito"/>
              <a:sym typeface="Nunito"/>
            </a:endParaRPr>
          </a:p>
        </p:txBody>
      </p:sp>
      <p:sp>
        <p:nvSpPr>
          <p:cNvPr id="342" name="Google Shape;342;p22"/>
          <p:cNvSpPr txBox="1"/>
          <p:nvPr/>
        </p:nvSpPr>
        <p:spPr>
          <a:xfrm>
            <a:off x="1128075" y="2123325"/>
            <a:ext cx="29007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50">
                <a:highlight>
                  <a:srgbClr val="FFFFFF"/>
                </a:highlight>
              </a:rPr>
              <a:t>Vemos que, como esperábamos a partir del análisis exploratorio univariado, la característica más importante es </a:t>
            </a:r>
            <a:r>
              <a:rPr b="1" lang="es" sz="1250">
                <a:highlight>
                  <a:srgbClr val="FFFFFF"/>
                </a:highlight>
              </a:rPr>
              <a:t>EverTravelledAbroad, es decir, si el cliente ha viajado antes al exterior.</a:t>
            </a:r>
            <a:r>
              <a:rPr lang="es" sz="1250">
                <a:highlight>
                  <a:srgbClr val="FFFFFF"/>
                </a:highlight>
              </a:rPr>
              <a:t> Vemos que le siguen en menos medida la composición familiar y la edad, variables que habíamos observado parecían tener alguna influencia. </a:t>
            </a:r>
            <a:endParaRPr sz="1600">
              <a:latin typeface="Nunito"/>
              <a:ea typeface="Nunito"/>
              <a:cs typeface="Nunito"/>
              <a:sym typeface="Nunito"/>
            </a:endParaRPr>
          </a:p>
        </p:txBody>
      </p:sp>
      <p:pic>
        <p:nvPicPr>
          <p:cNvPr id="343" name="Google Shape;343;p22"/>
          <p:cNvPicPr preferRelativeResize="0"/>
          <p:nvPr/>
        </p:nvPicPr>
        <p:blipFill>
          <a:blip r:embed="rId3">
            <a:alphaModFix/>
          </a:blip>
          <a:stretch>
            <a:fillRect/>
          </a:stretch>
        </p:blipFill>
        <p:spPr>
          <a:xfrm>
            <a:off x="4094850" y="1832450"/>
            <a:ext cx="4050130" cy="284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9" name="Google Shape;349;p23"/>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sp>
        <p:nvSpPr>
          <p:cNvPr id="350" name="Google Shape;350;p23"/>
          <p:cNvSpPr txBox="1"/>
          <p:nvPr/>
        </p:nvSpPr>
        <p:spPr>
          <a:xfrm>
            <a:off x="617750" y="19487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3"/>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3"/>
          <p:cNvPicPr preferRelativeResize="0"/>
          <p:nvPr/>
        </p:nvPicPr>
        <p:blipFill>
          <a:blip r:embed="rId3">
            <a:alphaModFix/>
          </a:blip>
          <a:stretch>
            <a:fillRect/>
          </a:stretch>
        </p:blipFill>
        <p:spPr>
          <a:xfrm>
            <a:off x="909725" y="2348950"/>
            <a:ext cx="2946671" cy="2489750"/>
          </a:xfrm>
          <a:prstGeom prst="rect">
            <a:avLst/>
          </a:prstGeom>
          <a:noFill/>
          <a:ln>
            <a:noFill/>
          </a:ln>
        </p:spPr>
      </p:pic>
      <p:graphicFrame>
        <p:nvGraphicFramePr>
          <p:cNvPr id="353" name="Google Shape;353;p23"/>
          <p:cNvGraphicFramePr/>
          <p:nvPr/>
        </p:nvGraphicFramePr>
        <p:xfrm>
          <a:off x="2639988" y="1321400"/>
          <a:ext cx="3000000" cy="3000000"/>
        </p:xfrm>
        <a:graphic>
          <a:graphicData uri="http://schemas.openxmlformats.org/drawingml/2006/table">
            <a:tbl>
              <a:tblPr>
                <a:noFill/>
                <a:tableStyleId>{926FB249-70D4-4473-B52E-7140CC5C91D0}</a:tableStyleId>
              </a:tblPr>
              <a:tblGrid>
                <a:gridCol w="1068300"/>
                <a:gridCol w="1134575"/>
                <a:gridCol w="1257125"/>
                <a:gridCol w="1096725"/>
                <a:gridCol w="1137575"/>
              </a:tblGrid>
              <a:tr h="190500">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ctr">
                        <a:spcBef>
                          <a:spcPts val="0"/>
                        </a:spcBef>
                        <a:spcAft>
                          <a:spcPts val="0"/>
                        </a:spcAft>
                        <a:buNone/>
                      </a:pPr>
                      <a:r>
                        <a:rPr lang="es" sz="1300"/>
                        <a:t>0,807</a:t>
                      </a:r>
                      <a:endParaRPr sz="1300"/>
                    </a:p>
                  </a:txBody>
                  <a:tcPr marT="91425" marB="91425" marR="91425" marL="91425"/>
                </a:tc>
                <a:tc>
                  <a:txBody>
                    <a:bodyPr/>
                    <a:lstStyle/>
                    <a:p>
                      <a:pPr indent="0" lvl="0" marL="0" rtl="0" algn="ctr">
                        <a:spcBef>
                          <a:spcPts val="0"/>
                        </a:spcBef>
                        <a:spcAft>
                          <a:spcPts val="0"/>
                        </a:spcAft>
                        <a:buNone/>
                      </a:pPr>
                      <a:r>
                        <a:rPr lang="es" sz="1300"/>
                        <a:t>0,792</a:t>
                      </a:r>
                      <a:endParaRPr sz="1300"/>
                    </a:p>
                  </a:txBody>
                  <a:tcPr marT="91425" marB="91425" marR="91425" marL="91425"/>
                </a:tc>
                <a:tc>
                  <a:txBody>
                    <a:bodyPr/>
                    <a:lstStyle/>
                    <a:p>
                      <a:pPr indent="0" lvl="0" marL="0" rtl="0" algn="ctr">
                        <a:spcBef>
                          <a:spcPts val="0"/>
                        </a:spcBef>
                        <a:spcAft>
                          <a:spcPts val="0"/>
                        </a:spcAft>
                        <a:buNone/>
                      </a:pPr>
                      <a:r>
                        <a:rPr lang="es" sz="1300"/>
                        <a:t>0,845</a:t>
                      </a:r>
                      <a:endParaRPr sz="1300"/>
                    </a:p>
                  </a:txBody>
                  <a:tcPr marT="91425" marB="91425" marR="91425" marL="91425"/>
                </a:tc>
                <a:tc>
                  <a:txBody>
                    <a:bodyPr/>
                    <a:lstStyle/>
                    <a:p>
                      <a:pPr indent="0" lvl="0" marL="0" rtl="0" algn="ctr">
                        <a:spcBef>
                          <a:spcPts val="0"/>
                        </a:spcBef>
                        <a:spcAft>
                          <a:spcPts val="0"/>
                        </a:spcAft>
                        <a:buNone/>
                      </a:pPr>
                      <a:r>
                        <a:rPr lang="es" sz="1300"/>
                        <a:t>0,541</a:t>
                      </a:r>
                      <a:endParaRPr sz="1300"/>
                    </a:p>
                  </a:txBody>
                  <a:tcPr marT="91425" marB="91425" marR="91425" marL="91425"/>
                </a:tc>
                <a:tc>
                  <a:txBody>
                    <a:bodyPr/>
                    <a:lstStyle/>
                    <a:p>
                      <a:pPr indent="0" lvl="0" marL="0" rtl="0" algn="ctr">
                        <a:spcBef>
                          <a:spcPts val="0"/>
                        </a:spcBef>
                        <a:spcAft>
                          <a:spcPts val="0"/>
                        </a:spcAft>
                        <a:buNone/>
                      </a:pPr>
                      <a:r>
                        <a:rPr lang="es" sz="1300"/>
                        <a:t>0,659</a:t>
                      </a:r>
                      <a:endParaRPr sz="13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2: Random Forest</a:t>
            </a:r>
            <a:endParaRPr/>
          </a:p>
        </p:txBody>
      </p:sp>
      <p:sp>
        <p:nvSpPr>
          <p:cNvPr id="359" name="Google Shape;359;p24"/>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0" name="Google Shape;360;p24"/>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pic>
        <p:nvPicPr>
          <p:cNvPr id="361" name="Google Shape;361;p24"/>
          <p:cNvPicPr preferRelativeResize="0"/>
          <p:nvPr/>
        </p:nvPicPr>
        <p:blipFill>
          <a:blip r:embed="rId3">
            <a:alphaModFix/>
          </a:blip>
          <a:stretch>
            <a:fillRect/>
          </a:stretch>
        </p:blipFill>
        <p:spPr>
          <a:xfrm>
            <a:off x="799275" y="2324725"/>
            <a:ext cx="3009900" cy="2524125"/>
          </a:xfrm>
          <a:prstGeom prst="rect">
            <a:avLst/>
          </a:prstGeom>
          <a:noFill/>
          <a:ln>
            <a:noFill/>
          </a:ln>
        </p:spPr>
      </p:pic>
      <p:graphicFrame>
        <p:nvGraphicFramePr>
          <p:cNvPr id="362" name="Google Shape;362;p24"/>
          <p:cNvGraphicFramePr/>
          <p:nvPr/>
        </p:nvGraphicFramePr>
        <p:xfrm>
          <a:off x="2639988" y="1195200"/>
          <a:ext cx="3000000" cy="3000000"/>
        </p:xfrm>
        <a:graphic>
          <a:graphicData uri="http://schemas.openxmlformats.org/drawingml/2006/table">
            <a:tbl>
              <a:tblPr>
                <a:noFill/>
                <a:tableStyleId>{926FB249-70D4-4473-B52E-7140CC5C91D0}</a:tableStyleId>
              </a:tblPr>
              <a:tblGrid>
                <a:gridCol w="1068300"/>
                <a:gridCol w="1134575"/>
                <a:gridCol w="1257125"/>
                <a:gridCol w="1096725"/>
                <a:gridCol w="1137575"/>
              </a:tblGrid>
              <a:tr h="190500">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ctr">
                        <a:spcBef>
                          <a:spcPts val="0"/>
                        </a:spcBef>
                        <a:spcAft>
                          <a:spcPts val="0"/>
                        </a:spcAft>
                        <a:buNone/>
                      </a:pPr>
                      <a:r>
                        <a:rPr lang="es" sz="1300"/>
                        <a:t>0,882</a:t>
                      </a:r>
                      <a:endParaRPr sz="1300"/>
                    </a:p>
                  </a:txBody>
                  <a:tcPr marT="91425" marB="91425" marR="91425" marL="91425"/>
                </a:tc>
                <a:tc>
                  <a:txBody>
                    <a:bodyPr/>
                    <a:lstStyle/>
                    <a:p>
                      <a:pPr indent="0" lvl="0" marL="0" rtl="0" algn="ctr">
                        <a:spcBef>
                          <a:spcPts val="0"/>
                        </a:spcBef>
                        <a:spcAft>
                          <a:spcPts val="0"/>
                        </a:spcAft>
                        <a:buNone/>
                      </a:pPr>
                      <a:r>
                        <a:rPr lang="es" sz="1300"/>
                        <a:t>0,769</a:t>
                      </a:r>
                      <a:endParaRPr sz="1300"/>
                    </a:p>
                  </a:txBody>
                  <a:tcPr marT="91425" marB="91425" marR="91425" marL="91425"/>
                </a:tc>
                <a:tc>
                  <a:txBody>
                    <a:bodyPr/>
                    <a:lstStyle/>
                    <a:p>
                      <a:pPr indent="0" lvl="0" marL="0" rtl="0" algn="ctr">
                        <a:spcBef>
                          <a:spcPts val="0"/>
                        </a:spcBef>
                        <a:spcAft>
                          <a:spcPts val="0"/>
                        </a:spcAft>
                        <a:buNone/>
                      </a:pPr>
                      <a:r>
                        <a:rPr lang="es" sz="1300"/>
                        <a:t>0,736</a:t>
                      </a:r>
                      <a:endParaRPr sz="1300"/>
                    </a:p>
                  </a:txBody>
                  <a:tcPr marT="91425" marB="91425" marR="91425" marL="91425"/>
                </a:tc>
                <a:tc>
                  <a:txBody>
                    <a:bodyPr/>
                    <a:lstStyle/>
                    <a:p>
                      <a:pPr indent="0" lvl="0" marL="0" rtl="0" algn="ctr">
                        <a:spcBef>
                          <a:spcPts val="0"/>
                        </a:spcBef>
                        <a:spcAft>
                          <a:spcPts val="0"/>
                        </a:spcAft>
                        <a:buNone/>
                      </a:pPr>
                      <a:r>
                        <a:rPr lang="es" sz="1300"/>
                        <a:t>0,590</a:t>
                      </a:r>
                      <a:endParaRPr sz="1300"/>
                    </a:p>
                  </a:txBody>
                  <a:tcPr marT="91425" marB="91425" marR="91425" marL="91425"/>
                </a:tc>
                <a:tc>
                  <a:txBody>
                    <a:bodyPr/>
                    <a:lstStyle/>
                    <a:p>
                      <a:pPr indent="0" lvl="0" marL="0" rtl="0" algn="ctr">
                        <a:spcBef>
                          <a:spcPts val="0"/>
                        </a:spcBef>
                        <a:spcAft>
                          <a:spcPts val="0"/>
                        </a:spcAft>
                        <a:buNone/>
                      </a:pPr>
                      <a:r>
                        <a:rPr lang="es" sz="1200"/>
                        <a:t>0,655</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Comparación entre modelos</a:t>
            </a:r>
            <a:endParaRPr/>
          </a:p>
        </p:txBody>
      </p:sp>
      <p:sp>
        <p:nvSpPr>
          <p:cNvPr id="368" name="Google Shape;368;p25"/>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pic>
        <p:nvPicPr>
          <p:cNvPr id="369" name="Google Shape;369;p25"/>
          <p:cNvPicPr preferRelativeResize="0"/>
          <p:nvPr/>
        </p:nvPicPr>
        <p:blipFill>
          <a:blip r:embed="rId3">
            <a:alphaModFix/>
          </a:blip>
          <a:stretch>
            <a:fillRect/>
          </a:stretch>
        </p:blipFill>
        <p:spPr>
          <a:xfrm>
            <a:off x="3865525" y="1195199"/>
            <a:ext cx="4662925" cy="2281725"/>
          </a:xfrm>
          <a:prstGeom prst="rect">
            <a:avLst/>
          </a:prstGeom>
          <a:noFill/>
          <a:ln>
            <a:noFill/>
          </a:ln>
        </p:spPr>
      </p:pic>
      <p:graphicFrame>
        <p:nvGraphicFramePr>
          <p:cNvPr id="370" name="Google Shape;370;p25"/>
          <p:cNvGraphicFramePr/>
          <p:nvPr/>
        </p:nvGraphicFramePr>
        <p:xfrm>
          <a:off x="655213" y="3555825"/>
          <a:ext cx="3000000" cy="3000000"/>
        </p:xfrm>
        <a:graphic>
          <a:graphicData uri="http://schemas.openxmlformats.org/drawingml/2006/table">
            <a:tbl>
              <a:tblPr>
                <a:noFill/>
                <a:tableStyleId>{926FB249-70D4-4473-B52E-7140CC5C91D0}</a:tableStyleId>
              </a:tblPr>
              <a:tblGrid>
                <a:gridCol w="2633375"/>
                <a:gridCol w="1068300"/>
                <a:gridCol w="1134575"/>
                <a:gridCol w="1257125"/>
                <a:gridCol w="1096725"/>
                <a:gridCol w="1137575"/>
              </a:tblGrid>
              <a:tr h="190500">
                <a:tc>
                  <a:txBody>
                    <a:bodyPr/>
                    <a:lstStyle/>
                    <a:p>
                      <a:pPr indent="0" lvl="0" marL="0" rtl="0" algn="l">
                        <a:spcBef>
                          <a:spcPts val="0"/>
                        </a:spcBef>
                        <a:spcAft>
                          <a:spcPts val="0"/>
                        </a:spcAft>
                        <a:buNone/>
                      </a:pPr>
                      <a:r>
                        <a:rPr b="1" lang="es" sz="1200"/>
                        <a:t>Model</a:t>
                      </a:r>
                      <a:endParaRPr b="1" sz="1200"/>
                    </a:p>
                  </a:txBody>
                  <a:tcPr marT="91425" marB="91425" marR="91425" marL="91425"/>
                </a:tc>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l">
                        <a:spcBef>
                          <a:spcPts val="0"/>
                        </a:spcBef>
                        <a:spcAft>
                          <a:spcPts val="0"/>
                        </a:spcAft>
                        <a:buNone/>
                      </a:pPr>
                      <a:r>
                        <a:rPr lang="es" sz="1300"/>
                        <a:t>Modelo 1: Decision Tree</a:t>
                      </a:r>
                      <a:endParaRPr sz="1300"/>
                    </a:p>
                  </a:txBody>
                  <a:tcPr marT="91425" marB="91425" marR="91425" marL="91425"/>
                </a:tc>
                <a:tc>
                  <a:txBody>
                    <a:bodyPr/>
                    <a:lstStyle/>
                    <a:p>
                      <a:pPr indent="0" lvl="0" marL="0" rtl="0" algn="ctr">
                        <a:spcBef>
                          <a:spcPts val="0"/>
                        </a:spcBef>
                        <a:spcAft>
                          <a:spcPts val="0"/>
                        </a:spcAft>
                        <a:buNone/>
                      </a:pPr>
                      <a:r>
                        <a:rPr lang="es" sz="1300"/>
                        <a:t>0,807</a:t>
                      </a:r>
                      <a:endParaRPr sz="1300"/>
                    </a:p>
                  </a:txBody>
                  <a:tcPr marT="91425" marB="91425" marR="91425" marL="91425"/>
                </a:tc>
                <a:tc>
                  <a:txBody>
                    <a:bodyPr/>
                    <a:lstStyle/>
                    <a:p>
                      <a:pPr indent="0" lvl="0" marL="0" rtl="0" algn="ctr">
                        <a:spcBef>
                          <a:spcPts val="0"/>
                        </a:spcBef>
                        <a:spcAft>
                          <a:spcPts val="0"/>
                        </a:spcAft>
                        <a:buNone/>
                      </a:pPr>
                      <a:r>
                        <a:rPr lang="es" sz="1300"/>
                        <a:t>0,792</a:t>
                      </a:r>
                      <a:endParaRPr sz="1300"/>
                    </a:p>
                  </a:txBody>
                  <a:tcPr marT="91425" marB="91425" marR="91425" marL="91425"/>
                </a:tc>
                <a:tc>
                  <a:txBody>
                    <a:bodyPr/>
                    <a:lstStyle/>
                    <a:p>
                      <a:pPr indent="0" lvl="0" marL="0" rtl="0" algn="ctr">
                        <a:spcBef>
                          <a:spcPts val="0"/>
                        </a:spcBef>
                        <a:spcAft>
                          <a:spcPts val="0"/>
                        </a:spcAft>
                        <a:buNone/>
                      </a:pPr>
                      <a:r>
                        <a:rPr lang="es" sz="1300"/>
                        <a:t>0,845</a:t>
                      </a:r>
                      <a:endParaRPr sz="1300"/>
                    </a:p>
                  </a:txBody>
                  <a:tcPr marT="91425" marB="91425" marR="91425" marL="91425"/>
                </a:tc>
                <a:tc>
                  <a:txBody>
                    <a:bodyPr/>
                    <a:lstStyle/>
                    <a:p>
                      <a:pPr indent="0" lvl="0" marL="0" rtl="0" algn="ctr">
                        <a:spcBef>
                          <a:spcPts val="0"/>
                        </a:spcBef>
                        <a:spcAft>
                          <a:spcPts val="0"/>
                        </a:spcAft>
                        <a:buNone/>
                      </a:pPr>
                      <a:r>
                        <a:rPr lang="es" sz="1300"/>
                        <a:t>0,541</a:t>
                      </a:r>
                      <a:endParaRPr sz="1300"/>
                    </a:p>
                  </a:txBody>
                  <a:tcPr marT="91425" marB="91425" marR="91425" marL="91425"/>
                </a:tc>
                <a:tc>
                  <a:txBody>
                    <a:bodyPr/>
                    <a:lstStyle/>
                    <a:p>
                      <a:pPr indent="0" lvl="0" marL="0" rtl="0" algn="ctr">
                        <a:spcBef>
                          <a:spcPts val="0"/>
                        </a:spcBef>
                        <a:spcAft>
                          <a:spcPts val="0"/>
                        </a:spcAft>
                        <a:buNone/>
                      </a:pPr>
                      <a:r>
                        <a:rPr lang="es" sz="1300"/>
                        <a:t>0,659</a:t>
                      </a:r>
                      <a:endParaRPr sz="1300"/>
                    </a:p>
                  </a:txBody>
                  <a:tcPr marT="91425" marB="91425" marR="91425" marL="91425"/>
                </a:tc>
              </a:tr>
              <a:tr h="342900">
                <a:tc>
                  <a:txBody>
                    <a:bodyPr/>
                    <a:lstStyle/>
                    <a:p>
                      <a:pPr indent="0" lvl="0" marL="0" rtl="0" algn="l">
                        <a:spcBef>
                          <a:spcPts val="0"/>
                        </a:spcBef>
                        <a:spcAft>
                          <a:spcPts val="0"/>
                        </a:spcAft>
                        <a:buNone/>
                      </a:pPr>
                      <a:r>
                        <a:rPr lang="es" sz="1300"/>
                        <a:t>Modelo 2: Random Forest</a:t>
                      </a:r>
                      <a:endParaRPr sz="1300"/>
                    </a:p>
                  </a:txBody>
                  <a:tcPr marT="91425" marB="91425" marR="91425" marL="91425"/>
                </a:tc>
                <a:tc>
                  <a:txBody>
                    <a:bodyPr/>
                    <a:lstStyle/>
                    <a:p>
                      <a:pPr indent="0" lvl="0" marL="0" rtl="0" algn="ctr">
                        <a:spcBef>
                          <a:spcPts val="0"/>
                        </a:spcBef>
                        <a:spcAft>
                          <a:spcPts val="0"/>
                        </a:spcAft>
                        <a:buNone/>
                      </a:pPr>
                      <a:r>
                        <a:rPr lang="es" sz="1300"/>
                        <a:t>0,882</a:t>
                      </a:r>
                      <a:endParaRPr sz="1300"/>
                    </a:p>
                  </a:txBody>
                  <a:tcPr marT="91425" marB="91425" marR="91425" marL="91425"/>
                </a:tc>
                <a:tc>
                  <a:txBody>
                    <a:bodyPr/>
                    <a:lstStyle/>
                    <a:p>
                      <a:pPr indent="0" lvl="0" marL="0" rtl="0" algn="ctr">
                        <a:spcBef>
                          <a:spcPts val="0"/>
                        </a:spcBef>
                        <a:spcAft>
                          <a:spcPts val="0"/>
                        </a:spcAft>
                        <a:buNone/>
                      </a:pPr>
                      <a:r>
                        <a:rPr lang="es" sz="1300"/>
                        <a:t>0,769</a:t>
                      </a:r>
                      <a:endParaRPr sz="1300"/>
                    </a:p>
                  </a:txBody>
                  <a:tcPr marT="91425" marB="91425" marR="91425" marL="91425"/>
                </a:tc>
                <a:tc>
                  <a:txBody>
                    <a:bodyPr/>
                    <a:lstStyle/>
                    <a:p>
                      <a:pPr indent="0" lvl="0" marL="0" rtl="0" algn="ctr">
                        <a:spcBef>
                          <a:spcPts val="0"/>
                        </a:spcBef>
                        <a:spcAft>
                          <a:spcPts val="0"/>
                        </a:spcAft>
                        <a:buNone/>
                      </a:pPr>
                      <a:r>
                        <a:rPr lang="es" sz="1300"/>
                        <a:t>0,736</a:t>
                      </a:r>
                      <a:endParaRPr sz="1300"/>
                    </a:p>
                  </a:txBody>
                  <a:tcPr marT="91425" marB="91425" marR="91425" marL="91425"/>
                </a:tc>
                <a:tc>
                  <a:txBody>
                    <a:bodyPr/>
                    <a:lstStyle/>
                    <a:p>
                      <a:pPr indent="0" lvl="0" marL="0" rtl="0" algn="ctr">
                        <a:spcBef>
                          <a:spcPts val="0"/>
                        </a:spcBef>
                        <a:spcAft>
                          <a:spcPts val="0"/>
                        </a:spcAft>
                        <a:buNone/>
                      </a:pPr>
                      <a:r>
                        <a:rPr lang="es" sz="1300"/>
                        <a:t>0,590</a:t>
                      </a:r>
                      <a:endParaRPr sz="1300"/>
                    </a:p>
                  </a:txBody>
                  <a:tcPr marT="91425" marB="91425" marR="91425" marL="91425"/>
                </a:tc>
                <a:tc>
                  <a:txBody>
                    <a:bodyPr/>
                    <a:lstStyle/>
                    <a:p>
                      <a:pPr indent="0" lvl="0" marL="0" rtl="0" algn="ctr">
                        <a:spcBef>
                          <a:spcPts val="0"/>
                        </a:spcBef>
                        <a:spcAft>
                          <a:spcPts val="0"/>
                        </a:spcAft>
                        <a:buNone/>
                      </a:pPr>
                      <a:r>
                        <a:rPr lang="es" sz="1200"/>
                        <a:t>0,655</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285" name="Google Shape;285;p14"/>
          <p:cNvSpPr txBox="1"/>
          <p:nvPr>
            <p:ph idx="1" type="body"/>
          </p:nvPr>
        </p:nvSpPr>
        <p:spPr>
          <a:xfrm>
            <a:off x="1303800" y="1493775"/>
            <a:ext cx="7030500" cy="30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50">
                <a:solidFill>
                  <a:srgbClr val="000000"/>
                </a:solidFill>
                <a:highlight>
                  <a:srgbClr val="FFFFFF"/>
                </a:highlight>
                <a:latin typeface="Arial"/>
                <a:ea typeface="Arial"/>
                <a:cs typeface="Arial"/>
                <a:sym typeface="Arial"/>
              </a:rPr>
              <a:t>Una empresa de viajes y excursiones de la India ofrece un paquete de seguro de viaje a sus clientes. El nuevo paquete de seguro también incluye la cobertura Covid. La empresa requiere saber qué clientes estarían interesados en comprarlo en función del historial de su base de datos. </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s" sz="1350">
                <a:solidFill>
                  <a:srgbClr val="000000"/>
                </a:solidFill>
                <a:highlight>
                  <a:srgbClr val="FFFFFF"/>
                </a:highlight>
                <a:latin typeface="Arial"/>
                <a:ea typeface="Arial"/>
                <a:cs typeface="Arial"/>
                <a:sym typeface="Arial"/>
              </a:rPr>
              <a:t>El seguro se ofreció a algunos de los clientes en 2019 y los datos proporcionados se han extraído del rendimiento / ventas del paquete durante ese período. Los datos se proporcionan para casi 2000 de sus clientes anteriores.</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es" sz="1550">
                <a:solidFill>
                  <a:srgbClr val="0B5394"/>
                </a:solidFill>
                <a:highlight>
                  <a:srgbClr val="FFFFFF"/>
                </a:highlight>
                <a:latin typeface="Arial"/>
                <a:ea typeface="Arial"/>
                <a:cs typeface="Arial"/>
                <a:sym typeface="Arial"/>
              </a:rPr>
              <a:t>Se desea crear un modelo inteligente que pueda predecir si el cliente estará interesado en comprar el paquete de seguro de viaje en función de las características registradas en el dataset</a:t>
            </a:r>
            <a:endParaRPr b="1" sz="1800">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datos</a:t>
            </a:r>
            <a:endParaRPr/>
          </a:p>
        </p:txBody>
      </p:sp>
      <p:sp>
        <p:nvSpPr>
          <p:cNvPr id="291" name="Google Shape;291;p15"/>
          <p:cNvSpPr txBox="1"/>
          <p:nvPr>
            <p:ph idx="1" type="body"/>
          </p:nvPr>
        </p:nvSpPr>
        <p:spPr>
          <a:xfrm>
            <a:off x="1303800" y="1293575"/>
            <a:ext cx="7030500" cy="3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El dataset se compone de las siguientes variables</a:t>
            </a:r>
            <a:endParaRPr sz="1400"/>
          </a:p>
          <a:p>
            <a:pPr indent="-301625" lvl="0" marL="457200" rtl="0" algn="l">
              <a:spcBef>
                <a:spcPts val="120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Age</a:t>
            </a:r>
            <a:r>
              <a:rPr lang="es" sz="1150">
                <a:solidFill>
                  <a:srgbClr val="000000"/>
                </a:solidFill>
                <a:highlight>
                  <a:srgbClr val="FFFFFF"/>
                </a:highlight>
                <a:latin typeface="Arial"/>
                <a:ea typeface="Arial"/>
                <a:cs typeface="Arial"/>
                <a:sym typeface="Arial"/>
              </a:rPr>
              <a:t>: Edad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Employment Type</a:t>
            </a:r>
            <a:r>
              <a:rPr lang="es" sz="1150">
                <a:solidFill>
                  <a:srgbClr val="000000"/>
                </a:solidFill>
                <a:highlight>
                  <a:srgbClr val="FFFFFF"/>
                </a:highlight>
                <a:latin typeface="Arial"/>
                <a:ea typeface="Arial"/>
                <a:cs typeface="Arial"/>
                <a:sym typeface="Arial"/>
              </a:rPr>
              <a:t>: El sector en el que está empleado 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GraduateOrNot</a:t>
            </a:r>
            <a:r>
              <a:rPr lang="es" sz="1150">
                <a:solidFill>
                  <a:srgbClr val="000000"/>
                </a:solidFill>
                <a:highlight>
                  <a:srgbClr val="FFFFFF"/>
                </a:highlight>
                <a:latin typeface="Arial"/>
                <a:ea typeface="Arial"/>
                <a:cs typeface="Arial"/>
                <a:sym typeface="Arial"/>
              </a:rPr>
              <a:t>: Si el cliente es graduado universitario o no</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AnnualIncome</a:t>
            </a:r>
            <a:r>
              <a:rPr lang="es" sz="1150">
                <a:solidFill>
                  <a:srgbClr val="000000"/>
                </a:solidFill>
                <a:highlight>
                  <a:srgbClr val="FFFFFF"/>
                </a:highlight>
                <a:latin typeface="Arial"/>
                <a:ea typeface="Arial"/>
                <a:cs typeface="Arial"/>
                <a:sym typeface="Arial"/>
              </a:rPr>
              <a:t>: El ingreso anual del cliente en India ------ Rupias [redondeadas a 50 mil rupias más cercanas]</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FamilyMembers</a:t>
            </a:r>
            <a:r>
              <a:rPr lang="es" sz="1150">
                <a:solidFill>
                  <a:srgbClr val="000000"/>
                </a:solidFill>
                <a:highlight>
                  <a:srgbClr val="FFFFFF"/>
                </a:highlight>
                <a:latin typeface="Arial"/>
                <a:ea typeface="Arial"/>
                <a:cs typeface="Arial"/>
                <a:sym typeface="Arial"/>
              </a:rPr>
              <a:t>: Número de miembros de la familia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ChronicDisease</a:t>
            </a:r>
            <a:r>
              <a:rPr lang="es" sz="1150">
                <a:solidFill>
                  <a:srgbClr val="000000"/>
                </a:solidFill>
                <a:highlight>
                  <a:srgbClr val="FFFFFF"/>
                </a:highlight>
                <a:latin typeface="Arial"/>
                <a:ea typeface="Arial"/>
                <a:cs typeface="Arial"/>
                <a:sym typeface="Arial"/>
              </a:rPr>
              <a:t>: Si el cliente sufre de alguna enfermedad o afección importante como diabetes / presión arterial alta o asma, etc.</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FrequentFlyer</a:t>
            </a:r>
            <a:r>
              <a:rPr lang="es" sz="1150">
                <a:solidFill>
                  <a:srgbClr val="000000"/>
                </a:solidFill>
                <a:highlight>
                  <a:srgbClr val="FFFFFF"/>
                </a:highlight>
                <a:latin typeface="Arial"/>
                <a:ea typeface="Arial"/>
                <a:cs typeface="Arial"/>
                <a:sym typeface="Arial"/>
              </a:rPr>
              <a:t>: Datos derivados basados ​​en el historial de reservas de billetes de avión del cliente en al menos 4 instancias diferentes en los últimos 2 años [2017-2019].</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EverTravelledAbroad</a:t>
            </a:r>
            <a:r>
              <a:rPr lang="es" sz="1150">
                <a:solidFill>
                  <a:srgbClr val="000000"/>
                </a:solidFill>
                <a:highlight>
                  <a:srgbClr val="FFFFFF"/>
                </a:highlight>
                <a:latin typeface="Arial"/>
                <a:ea typeface="Arial"/>
                <a:cs typeface="Arial"/>
                <a:sym typeface="Arial"/>
              </a:rPr>
              <a:t>: ¿El cliente ha viajado alguna vez a un país extranjero [sin utilizar necesariamente los servicios de la empresa]</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TravelInsurance</a:t>
            </a:r>
            <a:r>
              <a:rPr lang="es" sz="1150">
                <a:solidFill>
                  <a:srgbClr val="000000"/>
                </a:solidFill>
                <a:highlight>
                  <a:srgbClr val="FFFFFF"/>
                </a:highlight>
                <a:latin typeface="Arial"/>
                <a:ea typeface="Arial"/>
                <a:cs typeface="Arial"/>
                <a:sym typeface="Arial"/>
              </a:rPr>
              <a:t>: La variable a modelar. ¿El cliente compró el paquete de seguro de viaje durante la oferta introductoria celebrada en el año 2019?</a:t>
            </a:r>
            <a:endParaRPr sz="115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297" name="Google Shape;297;p16"/>
          <p:cNvSpPr txBox="1"/>
          <p:nvPr/>
        </p:nvSpPr>
        <p:spPr>
          <a:xfrm>
            <a:off x="1348950" y="120865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Posición económica</a:t>
            </a:r>
            <a:endParaRPr b="1" sz="2000">
              <a:latin typeface="Nunito"/>
              <a:ea typeface="Nunito"/>
              <a:cs typeface="Nunito"/>
              <a:sym typeface="Nunito"/>
            </a:endParaRPr>
          </a:p>
        </p:txBody>
      </p:sp>
      <p:pic>
        <p:nvPicPr>
          <p:cNvPr id="298" name="Google Shape;298;p16"/>
          <p:cNvPicPr preferRelativeResize="0"/>
          <p:nvPr/>
        </p:nvPicPr>
        <p:blipFill>
          <a:blip r:embed="rId3">
            <a:alphaModFix/>
          </a:blip>
          <a:stretch>
            <a:fillRect/>
          </a:stretch>
        </p:blipFill>
        <p:spPr>
          <a:xfrm>
            <a:off x="1089225" y="1701250"/>
            <a:ext cx="3482775" cy="2832300"/>
          </a:xfrm>
          <a:prstGeom prst="rect">
            <a:avLst/>
          </a:prstGeom>
          <a:noFill/>
          <a:ln>
            <a:noFill/>
          </a:ln>
        </p:spPr>
      </p:pic>
      <p:pic>
        <p:nvPicPr>
          <p:cNvPr id="299" name="Google Shape;299;p16"/>
          <p:cNvPicPr preferRelativeResize="0"/>
          <p:nvPr/>
        </p:nvPicPr>
        <p:blipFill>
          <a:blip r:embed="rId4">
            <a:alphaModFix/>
          </a:blip>
          <a:stretch>
            <a:fillRect/>
          </a:stretch>
        </p:blipFill>
        <p:spPr>
          <a:xfrm>
            <a:off x="4831725" y="1701250"/>
            <a:ext cx="3597956" cy="283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05" name="Google Shape;305;p17"/>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Edad</a:t>
            </a:r>
            <a:endParaRPr b="1" sz="2000">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4793426" y="1365052"/>
            <a:ext cx="3540875" cy="2925075"/>
          </a:xfrm>
          <a:prstGeom prst="rect">
            <a:avLst/>
          </a:prstGeom>
          <a:noFill/>
          <a:ln>
            <a:noFill/>
          </a:ln>
        </p:spPr>
      </p:pic>
      <p:pic>
        <p:nvPicPr>
          <p:cNvPr id="307" name="Google Shape;307;p17"/>
          <p:cNvPicPr preferRelativeResize="0"/>
          <p:nvPr/>
        </p:nvPicPr>
        <p:blipFill>
          <a:blip r:embed="rId4">
            <a:alphaModFix/>
          </a:blip>
          <a:stretch>
            <a:fillRect/>
          </a:stretch>
        </p:blipFill>
        <p:spPr>
          <a:xfrm>
            <a:off x="1098700" y="1687800"/>
            <a:ext cx="3385541" cy="260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13" name="Google Shape;313;p18"/>
          <p:cNvSpPr txBox="1"/>
          <p:nvPr/>
        </p:nvSpPr>
        <p:spPr>
          <a:xfrm>
            <a:off x="1348950" y="1195200"/>
            <a:ext cx="295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Comparación de variables binarias</a:t>
            </a:r>
            <a:endParaRPr b="1" sz="2000">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3663551" y="1195200"/>
            <a:ext cx="4434073" cy="36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0" name="Google Shape;320;p19"/>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1" name="Google Shape;321;p19"/>
          <p:cNvPicPr preferRelativeResize="0"/>
          <p:nvPr/>
        </p:nvPicPr>
        <p:blipFill>
          <a:blip r:embed="rId3">
            <a:alphaModFix/>
          </a:blip>
          <a:stretch>
            <a:fillRect/>
          </a:stretch>
        </p:blipFill>
        <p:spPr>
          <a:xfrm>
            <a:off x="4517000" y="1490425"/>
            <a:ext cx="4002698" cy="3150900"/>
          </a:xfrm>
          <a:prstGeom prst="rect">
            <a:avLst/>
          </a:prstGeom>
          <a:noFill/>
          <a:ln>
            <a:noFill/>
          </a:ln>
        </p:spPr>
      </p:pic>
      <p:pic>
        <p:nvPicPr>
          <p:cNvPr id="322" name="Google Shape;322;p19"/>
          <p:cNvPicPr preferRelativeResize="0"/>
          <p:nvPr/>
        </p:nvPicPr>
        <p:blipFill>
          <a:blip r:embed="rId4">
            <a:alphaModFix/>
          </a:blip>
          <a:stretch>
            <a:fillRect/>
          </a:stretch>
        </p:blipFill>
        <p:spPr>
          <a:xfrm>
            <a:off x="1057625" y="1790063"/>
            <a:ext cx="2993075" cy="255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8" name="Google Shape;328;p20"/>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4919875" y="1597875"/>
            <a:ext cx="3553324" cy="315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pic>
        <p:nvPicPr>
          <p:cNvPr id="335" name="Google Shape;335;p21"/>
          <p:cNvPicPr preferRelativeResize="0"/>
          <p:nvPr/>
        </p:nvPicPr>
        <p:blipFill>
          <a:blip r:embed="rId3">
            <a:alphaModFix/>
          </a:blip>
          <a:stretch>
            <a:fillRect/>
          </a:stretch>
        </p:blipFill>
        <p:spPr>
          <a:xfrm>
            <a:off x="3970575" y="1340050"/>
            <a:ext cx="4147434" cy="3240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