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32404050" cy="43205400"/>
  <p:notesSz cx="6858000" cy="9926638"/>
  <p:defaultTextStyle>
    <a:defPPr>
      <a:defRPr lang="pt-BR"/>
    </a:defPPr>
    <a:lvl1pPr marL="0" algn="l" defTabSz="4319718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59859" algn="l" defTabSz="4319718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19718" algn="l" defTabSz="4319718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79577" algn="l" defTabSz="4319718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39440" algn="l" defTabSz="4319718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799299" algn="l" defTabSz="4319718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59158" algn="l" defTabSz="4319718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19017" algn="l" defTabSz="4319718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78876" algn="l" defTabSz="4319718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33" d="100"/>
          <a:sy n="33" d="100"/>
        </p:scale>
        <p:origin x="-106" y="-2400"/>
      </p:cViewPr>
      <p:guideLst>
        <p:guide orient="horz" pos="13608"/>
        <p:guide pos="102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Gr&#225;fico%20no%20Microsoft%20PowerPoint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Gr&#225;fico%20no%20Microsoft%20PowerPoint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3200" baseline="0"/>
              <a:t>Consumo em kW/h para 100kM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'[Gráfico no Microsoft PowerPoint]Planilha1'!$A$2</c:f>
              <c:strCache>
                <c:ptCount val="1"/>
                <c:pt idx="0">
                  <c:v>Categoria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B3B-4E5A-A382-DAE171604CF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'[Gráfico no Microsoft PowerPoint]Planilha1'!$B$1:$C$1</c:f>
              <c:strCache>
                <c:ptCount val="2"/>
                <c:pt idx="0">
                  <c:v>Veículos Elétricos</c:v>
                </c:pt>
                <c:pt idx="1">
                  <c:v>Veículos à combustão</c:v>
                </c:pt>
              </c:strCache>
            </c:strRef>
          </c:cat>
          <c:val>
            <c:numRef>
              <c:f>'[Gráfico no Microsoft PowerPoint]Planilha1'!$B$2:$C$2</c:f>
              <c:numCache>
                <c:formatCode>General</c:formatCode>
                <c:ptCount val="2"/>
                <c:pt idx="0">
                  <c:v>16.5</c:v>
                </c:pt>
                <c:pt idx="1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3B-4E5A-A382-DAE171604CF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83252239"/>
        <c:axId val="1083250159"/>
      </c:barChart>
      <c:catAx>
        <c:axId val="1083252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83250159"/>
        <c:crosses val="autoZero"/>
        <c:auto val="1"/>
        <c:lblAlgn val="ctr"/>
        <c:lblOffset val="100"/>
        <c:noMultiLvlLbl val="0"/>
      </c:catAx>
      <c:valAx>
        <c:axId val="1083250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3200" baseline="0" dirty="0"/>
                  <a:t>Consumo em kW/h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83252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2800" baseline="0" dirty="0" smtClean="0"/>
              <a:t>Preço do combustível por </a:t>
            </a:r>
            <a:r>
              <a:rPr lang="pt-BR" sz="2800" baseline="0" dirty="0" err="1" smtClean="0"/>
              <a:t>kM</a:t>
            </a:r>
            <a:endParaRPr lang="pt-BR" sz="2800" baseline="0" dirty="0" smtClean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'[Gráfico no Microsoft PowerPoint]Planilha1'!$B$1</c:f>
              <c:strCache>
                <c:ptCount val="1"/>
                <c:pt idx="0">
                  <c:v>kW/h</c:v>
                </c:pt>
              </c:strCache>
            </c:strRef>
          </c:tx>
          <c:spPr>
            <a:ln w="571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11404994350887292"/>
                  <c:y val="-1.614019961995548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339A-4227-AE54-0D722C35FC87}"/>
                </c:ext>
              </c:extLst>
            </c:dLbl>
            <c:dLbl>
              <c:idx val="1"/>
              <c:layout>
                <c:manualLayout>
                  <c:x val="-3.1062554680664968E-2"/>
                  <c:y val="2.722010887329094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339A-4227-AE54-0D722C35FC87}"/>
                </c:ext>
              </c:extLst>
            </c:dLbl>
            <c:dLbl>
              <c:idx val="2"/>
              <c:layout>
                <c:manualLayout>
                  <c:x val="-3.6618110236220469E-2"/>
                  <c:y val="3.62934784977213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339A-4227-AE54-0D722C35FC87}"/>
                </c:ext>
              </c:extLst>
            </c:dLbl>
            <c:dLbl>
              <c:idx val="3"/>
              <c:layout>
                <c:manualLayout>
                  <c:x val="-3.6277777777777777E-2"/>
                  <c:y val="3.629347849772147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339A-4227-AE54-0D722C35FC8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'[Gráfico no Microsoft PowerPoint]Planilha1'!$A$2:$A$5</c:f>
              <c:strCache>
                <c:ptCount val="4"/>
                <c:pt idx="0">
                  <c:v>5 kM</c:v>
                </c:pt>
                <c:pt idx="1">
                  <c:v>20 kM</c:v>
                </c:pt>
                <c:pt idx="2">
                  <c:v>50 kM</c:v>
                </c:pt>
                <c:pt idx="3">
                  <c:v>100 kM</c:v>
                </c:pt>
              </c:strCache>
            </c:strRef>
          </c:cat>
          <c:val>
            <c:numRef>
              <c:f>'[Gráfico no Microsoft PowerPoint]Planilha1'!$B$2:$B$5</c:f>
              <c:numCache>
                <c:formatCode>General</c:formatCode>
                <c:ptCount val="4"/>
                <c:pt idx="0">
                  <c:v>0.55000000000000004</c:v>
                </c:pt>
                <c:pt idx="1">
                  <c:v>2.2000000000000002</c:v>
                </c:pt>
                <c:pt idx="2">
                  <c:v>5.5</c:v>
                </c:pt>
                <c:pt idx="3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39A-4227-AE54-0D722C35FC87}"/>
            </c:ext>
          </c:extLst>
        </c:ser>
        <c:ser>
          <c:idx val="1"/>
          <c:order val="1"/>
          <c:tx>
            <c:strRef>
              <c:f>'[Gráfico no Microsoft PowerPoint]Planilha1'!$C$1</c:f>
              <c:strCache>
                <c:ptCount val="1"/>
                <c:pt idx="0">
                  <c:v>Gasolina/L</c:v>
                </c:pt>
              </c:strCache>
            </c:strRef>
          </c:tx>
          <c:spPr>
            <a:ln w="571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6.6395659503194232E-2"/>
                  <c:y val="-8.672065711709092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339A-4227-AE54-0D722C35FC87}"/>
                </c:ext>
              </c:extLst>
            </c:dLbl>
            <c:dLbl>
              <c:idx val="1"/>
              <c:layout>
                <c:manualLayout>
                  <c:x val="-5.0506999125109413E-2"/>
                  <c:y val="-6.805027218322777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339A-4227-AE54-0D722C35FC87}"/>
                </c:ext>
              </c:extLst>
            </c:dLbl>
            <c:dLbl>
              <c:idx val="2"/>
              <c:layout>
                <c:manualLayout>
                  <c:x val="-9.5778401405180597E-2"/>
                  <c:y val="-5.50510436990186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339A-4227-AE54-0D722C35FC87}"/>
                </c:ext>
              </c:extLst>
            </c:dLbl>
            <c:dLbl>
              <c:idx val="3"/>
              <c:layout>
                <c:manualLayout>
                  <c:x val="-7.4401138493017993E-2"/>
                  <c:y val="-2.26834619635226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339A-4227-AE54-0D722C35FC8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'[Gráfico no Microsoft PowerPoint]Planilha1'!$A$2:$A$5</c:f>
              <c:strCache>
                <c:ptCount val="4"/>
                <c:pt idx="0">
                  <c:v>5 kM</c:v>
                </c:pt>
                <c:pt idx="1">
                  <c:v>20 kM</c:v>
                </c:pt>
                <c:pt idx="2">
                  <c:v>50 kM</c:v>
                </c:pt>
                <c:pt idx="3">
                  <c:v>100 kM</c:v>
                </c:pt>
              </c:strCache>
            </c:strRef>
          </c:cat>
          <c:val>
            <c:numRef>
              <c:f>'[Gráfico no Microsoft PowerPoint]Planilha1'!$C$2:$C$5</c:f>
              <c:numCache>
                <c:formatCode>General</c:formatCode>
                <c:ptCount val="4"/>
                <c:pt idx="0">
                  <c:v>1.55</c:v>
                </c:pt>
                <c:pt idx="1">
                  <c:v>6.2</c:v>
                </c:pt>
                <c:pt idx="2">
                  <c:v>15.5</c:v>
                </c:pt>
                <c:pt idx="3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339A-4227-AE54-0D722C35FC8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71913311"/>
        <c:axId val="671916223"/>
      </c:lineChart>
      <c:catAx>
        <c:axId val="6719133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2800" baseline="0" dirty="0" smtClean="0"/>
                  <a:t>Distância em </a:t>
                </a:r>
                <a:r>
                  <a:rPr lang="pt-BR" sz="2800" baseline="0" dirty="0" err="1" smtClean="0"/>
                  <a:t>kM</a:t>
                </a:r>
                <a:endParaRPr lang="pt-BR" sz="2800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71916223"/>
        <c:crosses val="autoZero"/>
        <c:auto val="1"/>
        <c:lblAlgn val="ctr"/>
        <c:lblOffset val="100"/>
        <c:noMultiLvlLbl val="0"/>
      </c:catAx>
      <c:valAx>
        <c:axId val="671916223"/>
        <c:scaling>
          <c:orientation val="minMax"/>
          <c:max val="3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2800" baseline="0" dirty="0" smtClean="0"/>
                  <a:t>Preço (R$)</a:t>
                </a:r>
                <a:endParaRPr lang="pt-BR" sz="2800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71913311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047443-3BDF-4BDB-A736-E16841D1D6E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BBF10F2-A868-4941-BF53-B4FDDE96D6CF}">
      <dgm:prSet phldrT="[Texto]" custT="1"/>
      <dgm:spPr/>
      <dgm:t>
        <a:bodyPr/>
        <a:lstStyle/>
        <a:p>
          <a:r>
            <a:rPr lang="pt-BR" sz="3600" dirty="0"/>
            <a:t>Identificação das regiões de interesse</a:t>
          </a:r>
        </a:p>
      </dgm:t>
    </dgm:pt>
    <dgm:pt modelId="{698B2499-10CF-417F-AD77-88C4FBEE42AD}" type="parTrans" cxnId="{59797ECC-4EFA-444E-BF2A-386513574B4D}">
      <dgm:prSet/>
      <dgm:spPr/>
      <dgm:t>
        <a:bodyPr/>
        <a:lstStyle/>
        <a:p>
          <a:endParaRPr lang="pt-BR" sz="2400"/>
        </a:p>
      </dgm:t>
    </dgm:pt>
    <dgm:pt modelId="{06689EFA-33D2-40B6-B905-E3EC35E7BD76}" type="sibTrans" cxnId="{59797ECC-4EFA-444E-BF2A-386513574B4D}">
      <dgm:prSet/>
      <dgm:spPr/>
      <dgm:t>
        <a:bodyPr/>
        <a:lstStyle/>
        <a:p>
          <a:endParaRPr lang="pt-BR" sz="2400"/>
        </a:p>
      </dgm:t>
    </dgm:pt>
    <dgm:pt modelId="{F4980A10-4032-4D4B-BDAE-2D39AAD994C5}">
      <dgm:prSet phldrT="[Texto]" custT="1"/>
      <dgm:spPr/>
      <dgm:t>
        <a:bodyPr/>
        <a:lstStyle/>
        <a:p>
          <a:r>
            <a:rPr lang="pt-BR" sz="3600" dirty="0"/>
            <a:t>Análise do perfil do usuário</a:t>
          </a:r>
        </a:p>
      </dgm:t>
    </dgm:pt>
    <dgm:pt modelId="{FFA06224-B577-4245-82ED-A6E1EA8FFA18}" type="parTrans" cxnId="{D86DC2AC-8C17-4AB6-A821-A13F22162811}">
      <dgm:prSet/>
      <dgm:spPr/>
      <dgm:t>
        <a:bodyPr/>
        <a:lstStyle/>
        <a:p>
          <a:endParaRPr lang="pt-BR" sz="2400"/>
        </a:p>
      </dgm:t>
    </dgm:pt>
    <dgm:pt modelId="{9069BC7B-7157-4945-B177-5540A3E78B5B}" type="sibTrans" cxnId="{D86DC2AC-8C17-4AB6-A821-A13F22162811}">
      <dgm:prSet/>
      <dgm:spPr/>
      <dgm:t>
        <a:bodyPr/>
        <a:lstStyle/>
        <a:p>
          <a:endParaRPr lang="pt-BR" sz="2400"/>
        </a:p>
      </dgm:t>
    </dgm:pt>
    <dgm:pt modelId="{DEC9B494-0FFE-41A8-8B2E-195A097EEEC2}">
      <dgm:prSet phldrT="[Texto]" custT="1"/>
      <dgm:spPr/>
      <dgm:t>
        <a:bodyPr/>
        <a:lstStyle/>
        <a:p>
          <a:r>
            <a:rPr lang="pt-BR" sz="3600" dirty="0"/>
            <a:t>Definição dos pontos de recargas</a:t>
          </a:r>
        </a:p>
      </dgm:t>
    </dgm:pt>
    <dgm:pt modelId="{58FDF566-B74B-4000-A366-18A893C64798}" type="parTrans" cxnId="{8F7D1DED-A25A-4BBF-A5DD-D7A569E65060}">
      <dgm:prSet/>
      <dgm:spPr/>
      <dgm:t>
        <a:bodyPr/>
        <a:lstStyle/>
        <a:p>
          <a:endParaRPr lang="pt-BR" sz="2400"/>
        </a:p>
      </dgm:t>
    </dgm:pt>
    <dgm:pt modelId="{73D33934-6131-4359-9C2C-0C24AD0F5D56}" type="sibTrans" cxnId="{8F7D1DED-A25A-4BBF-A5DD-D7A569E65060}">
      <dgm:prSet/>
      <dgm:spPr/>
      <dgm:t>
        <a:bodyPr/>
        <a:lstStyle/>
        <a:p>
          <a:endParaRPr lang="pt-BR" sz="2400"/>
        </a:p>
      </dgm:t>
    </dgm:pt>
    <dgm:pt modelId="{328E3D48-37BF-4822-8F60-1B019BC01B20}" type="pres">
      <dgm:prSet presAssocID="{79047443-3BDF-4BDB-A736-E16841D1D6ED}" presName="Name0" presStyleCnt="0">
        <dgm:presLayoutVars>
          <dgm:dir/>
          <dgm:animLvl val="lvl"/>
          <dgm:resizeHandles val="exact"/>
        </dgm:presLayoutVars>
      </dgm:prSet>
      <dgm:spPr/>
    </dgm:pt>
    <dgm:pt modelId="{6FFF4F20-38C5-415F-B816-B93C92F8504A}" type="pres">
      <dgm:prSet presAssocID="{5BBF10F2-A868-4941-BF53-B4FDDE96D6CF}" presName="parTxOnly" presStyleLbl="node1" presStyleIdx="0" presStyleCnt="3" custLinFactNeighborX="-821" custLinFactNeighborY="-49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20B7C39-EF21-480C-9467-DF0A3CCE6AEA}" type="pres">
      <dgm:prSet presAssocID="{06689EFA-33D2-40B6-B905-E3EC35E7BD76}" presName="parTxOnlySpace" presStyleCnt="0"/>
      <dgm:spPr/>
    </dgm:pt>
    <dgm:pt modelId="{0A5696A9-EAE8-412A-90EB-6884D0C9FEDC}" type="pres">
      <dgm:prSet presAssocID="{F4980A10-4032-4D4B-BDAE-2D39AAD994C5}" presName="parTxOnly" presStyleLbl="node1" presStyleIdx="1" presStyleCnt="3" custLinFactNeighborX="-527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39AC929-3C73-499B-B030-B59DFFAD6CB6}" type="pres">
      <dgm:prSet presAssocID="{9069BC7B-7157-4945-B177-5540A3E78B5B}" presName="parTxOnlySpace" presStyleCnt="0"/>
      <dgm:spPr/>
    </dgm:pt>
    <dgm:pt modelId="{1064EDAE-5696-485C-BABF-D2CAACD15BE1}" type="pres">
      <dgm:prSet presAssocID="{DEC9B494-0FFE-41A8-8B2E-195A097EEEC2}" presName="parTxOnly" presStyleLbl="node1" presStyleIdx="2" presStyleCnt="3" custLinFactNeighborX="1185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9797ECC-4EFA-444E-BF2A-386513574B4D}" srcId="{79047443-3BDF-4BDB-A736-E16841D1D6ED}" destId="{5BBF10F2-A868-4941-BF53-B4FDDE96D6CF}" srcOrd="0" destOrd="0" parTransId="{698B2499-10CF-417F-AD77-88C4FBEE42AD}" sibTransId="{06689EFA-33D2-40B6-B905-E3EC35E7BD76}"/>
    <dgm:cxn modelId="{478E5A9E-4284-4632-917C-0AD10F041654}" type="presOf" srcId="{79047443-3BDF-4BDB-A736-E16841D1D6ED}" destId="{328E3D48-37BF-4822-8F60-1B019BC01B20}" srcOrd="0" destOrd="0" presId="urn:microsoft.com/office/officeart/2005/8/layout/chevron1"/>
    <dgm:cxn modelId="{1456F56A-8521-4426-A75F-E49464F54E68}" type="presOf" srcId="{DEC9B494-0FFE-41A8-8B2E-195A097EEEC2}" destId="{1064EDAE-5696-485C-BABF-D2CAACD15BE1}" srcOrd="0" destOrd="0" presId="urn:microsoft.com/office/officeart/2005/8/layout/chevron1"/>
    <dgm:cxn modelId="{D86DC2AC-8C17-4AB6-A821-A13F22162811}" srcId="{79047443-3BDF-4BDB-A736-E16841D1D6ED}" destId="{F4980A10-4032-4D4B-BDAE-2D39AAD994C5}" srcOrd="1" destOrd="0" parTransId="{FFA06224-B577-4245-82ED-A6E1EA8FFA18}" sibTransId="{9069BC7B-7157-4945-B177-5540A3E78B5B}"/>
    <dgm:cxn modelId="{8F7D1DED-A25A-4BBF-A5DD-D7A569E65060}" srcId="{79047443-3BDF-4BDB-A736-E16841D1D6ED}" destId="{DEC9B494-0FFE-41A8-8B2E-195A097EEEC2}" srcOrd="2" destOrd="0" parTransId="{58FDF566-B74B-4000-A366-18A893C64798}" sibTransId="{73D33934-6131-4359-9C2C-0C24AD0F5D56}"/>
    <dgm:cxn modelId="{9FCA1F80-A09B-4CA1-AFD4-CA0693C73079}" type="presOf" srcId="{5BBF10F2-A868-4941-BF53-B4FDDE96D6CF}" destId="{6FFF4F20-38C5-415F-B816-B93C92F8504A}" srcOrd="0" destOrd="0" presId="urn:microsoft.com/office/officeart/2005/8/layout/chevron1"/>
    <dgm:cxn modelId="{32EFC733-3730-459B-9F76-6E283837CB7A}" type="presOf" srcId="{F4980A10-4032-4D4B-BDAE-2D39AAD994C5}" destId="{0A5696A9-EAE8-412A-90EB-6884D0C9FEDC}" srcOrd="0" destOrd="0" presId="urn:microsoft.com/office/officeart/2005/8/layout/chevron1"/>
    <dgm:cxn modelId="{C7DEFD02-FD0E-4E4E-B5B3-256CD1FA427B}" type="presParOf" srcId="{328E3D48-37BF-4822-8F60-1B019BC01B20}" destId="{6FFF4F20-38C5-415F-B816-B93C92F8504A}" srcOrd="0" destOrd="0" presId="urn:microsoft.com/office/officeart/2005/8/layout/chevron1"/>
    <dgm:cxn modelId="{8E6F26CC-2E23-4C61-B6C3-9A954B598BAC}" type="presParOf" srcId="{328E3D48-37BF-4822-8F60-1B019BC01B20}" destId="{420B7C39-EF21-480C-9467-DF0A3CCE6AEA}" srcOrd="1" destOrd="0" presId="urn:microsoft.com/office/officeart/2005/8/layout/chevron1"/>
    <dgm:cxn modelId="{30C032E8-F2A9-4630-8E46-3D1D2CEE45EC}" type="presParOf" srcId="{328E3D48-37BF-4822-8F60-1B019BC01B20}" destId="{0A5696A9-EAE8-412A-90EB-6884D0C9FEDC}" srcOrd="2" destOrd="0" presId="urn:microsoft.com/office/officeart/2005/8/layout/chevron1"/>
    <dgm:cxn modelId="{C1007823-5744-4B67-AB53-24225351E637}" type="presParOf" srcId="{328E3D48-37BF-4822-8F60-1B019BC01B20}" destId="{139AC929-3C73-499B-B030-B59DFFAD6CB6}" srcOrd="3" destOrd="0" presId="urn:microsoft.com/office/officeart/2005/8/layout/chevron1"/>
    <dgm:cxn modelId="{3925F161-974A-4B0F-A4DF-1A9655427759}" type="presParOf" srcId="{328E3D48-37BF-4822-8F60-1B019BC01B20}" destId="{1064EDAE-5696-485C-BABF-D2CAACD15BE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F4F20-38C5-415F-B816-B93C92F8504A}">
      <dsp:nvSpPr>
        <dsp:cNvPr id="0" name=""/>
        <dsp:cNvSpPr/>
      </dsp:nvSpPr>
      <dsp:spPr>
        <a:xfrm>
          <a:off x="0" y="0"/>
          <a:ext cx="5539577" cy="20882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/>
            <a:t>Identificação das regiões de interesse</a:t>
          </a:r>
        </a:p>
      </dsp:txBody>
      <dsp:txXfrm>
        <a:off x="1044116" y="0"/>
        <a:ext cx="3451345" cy="2088232"/>
      </dsp:txXfrm>
    </dsp:sp>
    <dsp:sp modelId="{0A5696A9-EAE8-412A-90EB-6884D0C9FEDC}">
      <dsp:nvSpPr>
        <dsp:cNvPr id="0" name=""/>
        <dsp:cNvSpPr/>
      </dsp:nvSpPr>
      <dsp:spPr>
        <a:xfrm>
          <a:off x="4960956" y="0"/>
          <a:ext cx="5539577" cy="20882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/>
            <a:t>Análise do perfil do usuário</a:t>
          </a:r>
        </a:p>
      </dsp:txBody>
      <dsp:txXfrm>
        <a:off x="6005072" y="0"/>
        <a:ext cx="3451345" cy="2088232"/>
      </dsp:txXfrm>
    </dsp:sp>
    <dsp:sp modelId="{1064EDAE-5696-485C-BABF-D2CAACD15BE1}">
      <dsp:nvSpPr>
        <dsp:cNvPr id="0" name=""/>
        <dsp:cNvSpPr/>
      </dsp:nvSpPr>
      <dsp:spPr>
        <a:xfrm>
          <a:off x="9980332" y="0"/>
          <a:ext cx="5539577" cy="20882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/>
            <a:t>Definição dos pontos de recargas</a:t>
          </a:r>
        </a:p>
      </dsp:txBody>
      <dsp:txXfrm>
        <a:off x="11024448" y="0"/>
        <a:ext cx="3451345" cy="2088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30304" y="13421680"/>
            <a:ext cx="27543443" cy="9261158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60608" y="24483060"/>
            <a:ext cx="22682835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188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78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3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972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56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16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75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08EB-4C74-4225-8EDA-9BC3D1C59DC7}" type="datetimeFigureOut">
              <a:rPr lang="pt-BR" smtClean="0"/>
              <a:pPr/>
              <a:t>16/06/2019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E413-5D78-417D-A817-EB205E967ED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9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08EB-4C74-4225-8EDA-9BC3D1C59DC7}" type="datetimeFigureOut">
              <a:rPr lang="pt-BR" smtClean="0"/>
              <a:pPr/>
              <a:t>16/06/2019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E413-5D78-417D-A817-EB205E967ED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03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3254782" y="10901365"/>
            <a:ext cx="25833229" cy="23224902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743850" y="10901365"/>
            <a:ext cx="76970870" cy="23224902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08EB-4C74-4225-8EDA-9BC3D1C59DC7}" type="datetimeFigureOut">
              <a:rPr lang="pt-BR" smtClean="0"/>
              <a:pPr/>
              <a:t>16/06/2019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E413-5D78-417D-A817-EB205E967ED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726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08EB-4C74-4225-8EDA-9BC3D1C59DC7}" type="datetimeFigureOut">
              <a:rPr lang="pt-BR" smtClean="0"/>
              <a:pPr/>
              <a:t>16/06/2019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E413-5D78-417D-A817-EB205E967ED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806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9696" y="27763486"/>
            <a:ext cx="27543443" cy="858107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59696" y="18312295"/>
            <a:ext cx="27543443" cy="9451178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59448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18896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7834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3780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797249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5669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1614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7559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08EB-4C74-4225-8EDA-9BC3D1C59DC7}" type="datetimeFigureOut">
              <a:rPr lang="pt-BR" smtClean="0"/>
              <a:pPr/>
              <a:t>16/06/2019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E413-5D78-417D-A817-EB205E967ED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5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743846" y="63507953"/>
            <a:ext cx="51402048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7685960" y="63507953"/>
            <a:ext cx="51402051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08EB-4C74-4225-8EDA-9BC3D1C59DC7}" type="datetimeFigureOut">
              <a:rPr lang="pt-BR" smtClean="0"/>
              <a:pPr/>
              <a:t>16/06/2019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E413-5D78-417D-A817-EB205E967ED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05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203" y="9671212"/>
            <a:ext cx="14317416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448" indent="0">
              <a:buNone/>
              <a:defRPr sz="9500" b="1"/>
            </a:lvl2pPr>
            <a:lvl3pPr marL="4318896" indent="0">
              <a:buNone/>
              <a:defRPr sz="8500" b="1"/>
            </a:lvl3pPr>
            <a:lvl4pPr marL="6478344" indent="0">
              <a:buNone/>
              <a:defRPr sz="7600" b="1"/>
            </a:lvl4pPr>
            <a:lvl5pPr marL="8637801" indent="0">
              <a:buNone/>
              <a:defRPr sz="7600" b="1"/>
            </a:lvl5pPr>
            <a:lvl6pPr marL="10797249" indent="0">
              <a:buNone/>
              <a:defRPr sz="7600" b="1"/>
            </a:lvl6pPr>
            <a:lvl7pPr marL="12956697" indent="0">
              <a:buNone/>
              <a:defRPr sz="7600" b="1"/>
            </a:lvl7pPr>
            <a:lvl8pPr marL="15116144" indent="0">
              <a:buNone/>
              <a:defRPr sz="7600" b="1"/>
            </a:lvl8pPr>
            <a:lvl9pPr marL="17275592" indent="0">
              <a:buNone/>
              <a:defRPr sz="7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0203" y="13701713"/>
            <a:ext cx="14317416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6460809" y="9671212"/>
            <a:ext cx="14323040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448" indent="0">
              <a:buNone/>
              <a:defRPr sz="9500" b="1"/>
            </a:lvl2pPr>
            <a:lvl3pPr marL="4318896" indent="0">
              <a:buNone/>
              <a:defRPr sz="8500" b="1"/>
            </a:lvl3pPr>
            <a:lvl4pPr marL="6478344" indent="0">
              <a:buNone/>
              <a:defRPr sz="7600" b="1"/>
            </a:lvl4pPr>
            <a:lvl5pPr marL="8637801" indent="0">
              <a:buNone/>
              <a:defRPr sz="7600" b="1"/>
            </a:lvl5pPr>
            <a:lvl6pPr marL="10797249" indent="0">
              <a:buNone/>
              <a:defRPr sz="7600" b="1"/>
            </a:lvl6pPr>
            <a:lvl7pPr marL="12956697" indent="0">
              <a:buNone/>
              <a:defRPr sz="7600" b="1"/>
            </a:lvl7pPr>
            <a:lvl8pPr marL="15116144" indent="0">
              <a:buNone/>
              <a:defRPr sz="7600" b="1"/>
            </a:lvl8pPr>
            <a:lvl9pPr marL="17275592" indent="0">
              <a:buNone/>
              <a:defRPr sz="7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460809" y="13701713"/>
            <a:ext cx="14323040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08EB-4C74-4225-8EDA-9BC3D1C59DC7}" type="datetimeFigureOut">
              <a:rPr lang="pt-BR" smtClean="0"/>
              <a:pPr/>
              <a:t>16/06/2019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E413-5D78-417D-A817-EB205E967ED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90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08EB-4C74-4225-8EDA-9BC3D1C59DC7}" type="datetimeFigureOut">
              <a:rPr lang="pt-BR" smtClean="0"/>
              <a:pPr/>
              <a:t>16/06/2019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E413-5D78-417D-A817-EB205E967ED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94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08EB-4C74-4225-8EDA-9BC3D1C59DC7}" type="datetimeFigureOut">
              <a:rPr lang="pt-BR" smtClean="0"/>
              <a:pPr/>
              <a:t>16/06/2019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E413-5D78-417D-A817-EB205E967ED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82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211" y="1720215"/>
            <a:ext cx="10660709" cy="7320915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69083" y="1720218"/>
            <a:ext cx="18114764" cy="36874612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20211" y="9041146"/>
            <a:ext cx="10660709" cy="29553697"/>
          </a:xfrm>
        </p:spPr>
        <p:txBody>
          <a:bodyPr/>
          <a:lstStyle>
            <a:lvl1pPr marL="0" indent="0">
              <a:buNone/>
              <a:defRPr sz="6600"/>
            </a:lvl1pPr>
            <a:lvl2pPr marL="2159448" indent="0">
              <a:buNone/>
              <a:defRPr sz="5700"/>
            </a:lvl2pPr>
            <a:lvl3pPr marL="4318896" indent="0">
              <a:buNone/>
              <a:defRPr sz="4700"/>
            </a:lvl3pPr>
            <a:lvl4pPr marL="6478344" indent="0">
              <a:buNone/>
              <a:defRPr sz="4300"/>
            </a:lvl4pPr>
            <a:lvl5pPr marL="8637801" indent="0">
              <a:buNone/>
              <a:defRPr sz="4300"/>
            </a:lvl5pPr>
            <a:lvl6pPr marL="10797249" indent="0">
              <a:buNone/>
              <a:defRPr sz="4300"/>
            </a:lvl6pPr>
            <a:lvl7pPr marL="12956697" indent="0">
              <a:buNone/>
              <a:defRPr sz="4300"/>
            </a:lvl7pPr>
            <a:lvl8pPr marL="15116144" indent="0">
              <a:buNone/>
              <a:defRPr sz="4300"/>
            </a:lvl8pPr>
            <a:lvl9pPr marL="17275592" indent="0">
              <a:buNone/>
              <a:defRPr sz="43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08EB-4C74-4225-8EDA-9BC3D1C59DC7}" type="datetimeFigureOut">
              <a:rPr lang="pt-BR" smtClean="0"/>
              <a:pPr/>
              <a:t>16/06/2019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E413-5D78-417D-A817-EB205E967ED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547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51421" y="30243780"/>
            <a:ext cx="19442430" cy="3570449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351421" y="3860483"/>
            <a:ext cx="19442430" cy="25923240"/>
          </a:xfrm>
        </p:spPr>
        <p:txBody>
          <a:bodyPr/>
          <a:lstStyle>
            <a:lvl1pPr marL="0" indent="0">
              <a:buNone/>
              <a:defRPr sz="15100"/>
            </a:lvl1pPr>
            <a:lvl2pPr marL="2159448" indent="0">
              <a:buNone/>
              <a:defRPr sz="13200"/>
            </a:lvl2pPr>
            <a:lvl3pPr marL="4318896" indent="0">
              <a:buNone/>
              <a:defRPr sz="11300"/>
            </a:lvl3pPr>
            <a:lvl4pPr marL="6478344" indent="0">
              <a:buNone/>
              <a:defRPr sz="9500"/>
            </a:lvl4pPr>
            <a:lvl5pPr marL="8637801" indent="0">
              <a:buNone/>
              <a:defRPr sz="9500"/>
            </a:lvl5pPr>
            <a:lvl6pPr marL="10797249" indent="0">
              <a:buNone/>
              <a:defRPr sz="9500"/>
            </a:lvl6pPr>
            <a:lvl7pPr marL="12956697" indent="0">
              <a:buNone/>
              <a:defRPr sz="9500"/>
            </a:lvl7pPr>
            <a:lvl8pPr marL="15116144" indent="0">
              <a:buNone/>
              <a:defRPr sz="9500"/>
            </a:lvl8pPr>
            <a:lvl9pPr marL="17275592" indent="0">
              <a:buNone/>
              <a:defRPr sz="9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51421" y="33814229"/>
            <a:ext cx="19442430" cy="5070631"/>
          </a:xfrm>
        </p:spPr>
        <p:txBody>
          <a:bodyPr/>
          <a:lstStyle>
            <a:lvl1pPr marL="0" indent="0">
              <a:buNone/>
              <a:defRPr sz="6600"/>
            </a:lvl1pPr>
            <a:lvl2pPr marL="2159448" indent="0">
              <a:buNone/>
              <a:defRPr sz="5700"/>
            </a:lvl2pPr>
            <a:lvl3pPr marL="4318896" indent="0">
              <a:buNone/>
              <a:defRPr sz="4700"/>
            </a:lvl3pPr>
            <a:lvl4pPr marL="6478344" indent="0">
              <a:buNone/>
              <a:defRPr sz="4300"/>
            </a:lvl4pPr>
            <a:lvl5pPr marL="8637801" indent="0">
              <a:buNone/>
              <a:defRPr sz="4300"/>
            </a:lvl5pPr>
            <a:lvl6pPr marL="10797249" indent="0">
              <a:buNone/>
              <a:defRPr sz="4300"/>
            </a:lvl6pPr>
            <a:lvl7pPr marL="12956697" indent="0">
              <a:buNone/>
              <a:defRPr sz="4300"/>
            </a:lvl7pPr>
            <a:lvl8pPr marL="15116144" indent="0">
              <a:buNone/>
              <a:defRPr sz="4300"/>
            </a:lvl8pPr>
            <a:lvl9pPr marL="17275592" indent="0">
              <a:buNone/>
              <a:defRPr sz="43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08EB-4C74-4225-8EDA-9BC3D1C59DC7}" type="datetimeFigureOut">
              <a:rPr lang="pt-BR" smtClean="0"/>
              <a:pPr/>
              <a:t>16/06/2019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E413-5D78-417D-A817-EB205E967ED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96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 vert="horz" lIns="431893" tIns="215942" rIns="431893" bIns="215942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203" y="10081276"/>
            <a:ext cx="29163645" cy="28513567"/>
          </a:xfrm>
          <a:prstGeom prst="rect">
            <a:avLst/>
          </a:prstGeom>
        </p:spPr>
        <p:txBody>
          <a:bodyPr vert="horz" lIns="431893" tIns="215942" rIns="431893" bIns="215942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620203" y="40045014"/>
            <a:ext cx="7560945" cy="2300288"/>
          </a:xfrm>
          <a:prstGeom prst="rect">
            <a:avLst/>
          </a:prstGeom>
        </p:spPr>
        <p:txBody>
          <a:bodyPr vert="horz" lIns="431893" tIns="215942" rIns="431893" bIns="215942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608EB-4C74-4225-8EDA-9BC3D1C59DC7}" type="datetimeFigureOut">
              <a:rPr lang="pt-BR" smtClean="0"/>
              <a:pPr/>
              <a:t>16/06/2019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071384" y="40045014"/>
            <a:ext cx="10261283" cy="2300288"/>
          </a:xfrm>
          <a:prstGeom prst="rect">
            <a:avLst/>
          </a:prstGeom>
        </p:spPr>
        <p:txBody>
          <a:bodyPr vert="horz" lIns="431893" tIns="215942" rIns="431893" bIns="215942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3222903" y="40045014"/>
            <a:ext cx="7560945" cy="2300288"/>
          </a:xfrm>
          <a:prstGeom prst="rect">
            <a:avLst/>
          </a:prstGeom>
        </p:spPr>
        <p:txBody>
          <a:bodyPr vert="horz" lIns="431893" tIns="215942" rIns="431893" bIns="215942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DE413-5D78-417D-A817-EB205E967ED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67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4318896" rtl="0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588" indent="-1619588" algn="l" defTabSz="4318896" rtl="0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09106" indent="-1349658" algn="l" defTabSz="4318896" rtl="0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398624" indent="-1079729" algn="l" defTabSz="4318896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8072" indent="-1079729" algn="l" defTabSz="4318896" rtl="0" eaLnBrk="1" latinLnBrk="0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17520" indent="-1079729" algn="l" defTabSz="4318896" rtl="0" eaLnBrk="1" latinLnBrk="0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76968" indent="-1079729" algn="l" defTabSz="4318896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36416" indent="-1079729" algn="l" defTabSz="4318896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195868" indent="-1079729" algn="l" defTabSz="4318896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55321" indent="-1079729" algn="l" defTabSz="4318896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31889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59448" algn="l" defTabSz="431889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18896" algn="l" defTabSz="431889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78344" algn="l" defTabSz="431889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37801" algn="l" defTabSz="431889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7249" algn="l" defTabSz="431889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6697" algn="l" defTabSz="431889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16144" algn="l" defTabSz="431889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5592" algn="l" defTabSz="431889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13" Type="http://schemas.openxmlformats.org/officeDocument/2006/relationships/chart" Target="../charts/chart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jp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jp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52953" y="1893422"/>
            <a:ext cx="23774883" cy="3672408"/>
          </a:xfrm>
        </p:spPr>
        <p:txBody>
          <a:bodyPr>
            <a:normAutofit fontScale="90000"/>
          </a:bodyPr>
          <a:lstStyle/>
          <a:p>
            <a:r>
              <a:rPr lang="pt-BR" sz="11100" b="1" dirty="0"/>
              <a:t>Definição de pontos de recarga de veículos elétricos baseado em rotinas de motoristas</a:t>
            </a:r>
            <a:r>
              <a:rPr lang="pt-BR" dirty="0"/>
              <a:t/>
            </a:r>
            <a:br>
              <a:rPr lang="pt-BR" dirty="0"/>
            </a:br>
            <a:r>
              <a:rPr lang="pt-BR" sz="4400" dirty="0"/>
              <a:t>Gabriel Luciano Gomes, Felipe Domingos da Cunha</a:t>
            </a:r>
            <a:br>
              <a:rPr lang="pt-BR" sz="4400" dirty="0"/>
            </a:br>
            <a:r>
              <a:rPr lang="pt-BR" sz="4400" dirty="0"/>
              <a:t>glgomes@sga.pucminas.br, </a:t>
            </a:r>
            <a:r>
              <a:rPr lang="pt-BR" sz="4400" dirty="0" err="1"/>
              <a:t>felipe@pucminas.br</a:t>
            </a:r>
            <a:r>
              <a:rPr lang="pt-BR" sz="4400" dirty="0"/>
              <a:t/>
            </a:r>
            <a:br>
              <a:rPr lang="pt-BR" sz="4400" dirty="0"/>
            </a:br>
            <a:r>
              <a:rPr lang="pt-BR" sz="4400" dirty="0"/>
              <a:t>Trabalho de Conclusão I – Junho/2019</a:t>
            </a:r>
            <a:br>
              <a:rPr lang="pt-BR" sz="4400" dirty="0"/>
            </a:br>
            <a:r>
              <a:rPr lang="pt-BR" sz="4400" dirty="0"/>
              <a:t>PUC Minas – Coração Eucarístico - Curso Ciência da Computação 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43034" y="6456864"/>
            <a:ext cx="13422887" cy="16225956"/>
          </a:xfrm>
        </p:spPr>
        <p:txBody>
          <a:bodyPr>
            <a:noAutofit/>
          </a:bodyPr>
          <a:lstStyle/>
          <a:p>
            <a:pPr algn="just"/>
            <a:r>
              <a:rPr lang="pt-BR" sz="6000" b="1" dirty="0">
                <a:solidFill>
                  <a:schemeClr val="tx1"/>
                </a:solidFill>
              </a:rPr>
              <a:t>1. Introdução</a:t>
            </a:r>
          </a:p>
          <a:p>
            <a:pPr algn="just"/>
            <a:r>
              <a:rPr lang="pt-BR" sz="3600" dirty="0">
                <a:solidFill>
                  <a:schemeClr val="tx1"/>
                </a:solidFill>
              </a:rPr>
              <a:t>Com o surgimento dos veículos elétricos (</a:t>
            </a:r>
            <a:r>
              <a:rPr lang="pt-BR" sz="3600" dirty="0" err="1">
                <a:solidFill>
                  <a:schemeClr val="tx1"/>
                </a:solidFill>
              </a:rPr>
              <a:t>VEs</a:t>
            </a:r>
            <a:r>
              <a:rPr lang="pt-BR" sz="3600" dirty="0">
                <a:solidFill>
                  <a:schemeClr val="tx1"/>
                </a:solidFill>
              </a:rPr>
              <a:t>), diversas tecnologias tiveram de ser desenvolvidas ou adaptadas. Dentre elas, a maneira de recarga deste tipo de meio de transporte. Sendo assim, cabe à computação elaborar e aperfeiçoar esta abordagem. </a:t>
            </a: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r>
              <a:rPr lang="pt-BR" sz="3600" b="1" dirty="0">
                <a:solidFill>
                  <a:schemeClr val="tx1"/>
                </a:solidFill>
              </a:rPr>
              <a:t>Problema: </a:t>
            </a:r>
            <a:r>
              <a:rPr lang="pt-BR" sz="3600" dirty="0">
                <a:solidFill>
                  <a:schemeClr val="tx1"/>
                </a:solidFill>
              </a:rPr>
              <a:t>Onde instaurar um local de recarga de veículos que atenda o maior número de usuários, desde que não intervenha em suas rotinas?</a:t>
            </a:r>
          </a:p>
          <a:p>
            <a:pPr algn="just"/>
            <a:endParaRPr lang="pt-BR" sz="2000" dirty="0">
              <a:solidFill>
                <a:schemeClr val="tx1"/>
              </a:solidFill>
            </a:endParaRPr>
          </a:p>
          <a:p>
            <a:pPr algn="just"/>
            <a:r>
              <a:rPr lang="pt-BR" sz="3600" b="1" dirty="0">
                <a:solidFill>
                  <a:schemeClr val="tx1"/>
                </a:solidFill>
              </a:rPr>
              <a:t>Objetivos: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chemeClr val="tx1"/>
                </a:solidFill>
              </a:rPr>
              <a:t>Identificar regiões de ponto de recarga, baseadas em rotinas de condutores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chemeClr val="tx1"/>
                </a:solidFill>
              </a:rPr>
              <a:t>Analisar perfil de condutores a fim de identificar o melhor local de abastecimento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chemeClr val="tx1"/>
                </a:solidFill>
              </a:rPr>
              <a:t>Definir dentro das regiões apresentadas quais delas atenderá a maior quantidade de usuários</a:t>
            </a: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16800925" y="32769091"/>
            <a:ext cx="14613166" cy="8060772"/>
          </a:xfrm>
          <a:prstGeom prst="rect">
            <a:avLst/>
          </a:prstGeom>
        </p:spPr>
        <p:txBody>
          <a:bodyPr vert="horz" lIns="431893" tIns="215942" rIns="431893" bIns="215942" rtlCol="0">
            <a:normAutofit fontScale="62500" lnSpcReduction="20000"/>
          </a:bodyPr>
          <a:lstStyle>
            <a:lvl1pPr marL="0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15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59448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1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18896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1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478344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637801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797249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56697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116144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275592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9600" b="1" dirty="0">
                <a:solidFill>
                  <a:schemeClr val="tx1"/>
                </a:solidFill>
              </a:rPr>
              <a:t>Referências bibliográficas </a:t>
            </a:r>
            <a:endParaRPr lang="pt-BR" sz="96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5800" dirty="0" smtClean="0"/>
              <a:t>[</a:t>
            </a:r>
            <a:r>
              <a:rPr lang="en-US" sz="5800" dirty="0"/>
              <a:t>1]  D. S. </a:t>
            </a:r>
            <a:r>
              <a:rPr lang="en-US" sz="5800" dirty="0" err="1"/>
              <a:t>Hamermesh</a:t>
            </a:r>
            <a:r>
              <a:rPr lang="en-US" sz="5800" dirty="0"/>
              <a:t>.  Routine.  Working Paper 9440, National Bureau of Economic Rese-arch, January 2003. </a:t>
            </a:r>
            <a:endParaRPr lang="en-US" sz="5800" dirty="0" smtClean="0"/>
          </a:p>
          <a:p>
            <a:pPr algn="just"/>
            <a:r>
              <a:rPr lang="en-US" sz="5800" dirty="0"/>
              <a:t>[2]  J. A. Throgmorton and B. </a:t>
            </a:r>
            <a:r>
              <a:rPr lang="en-US" sz="5800" dirty="0" err="1"/>
              <a:t>Eckstein.Desire</a:t>
            </a:r>
            <a:r>
              <a:rPr lang="en-US" sz="5800" dirty="0"/>
              <a:t> lines: The Chicago area transportation </a:t>
            </a:r>
            <a:r>
              <a:rPr lang="en-US" sz="5800" dirty="0" err="1"/>
              <a:t>studyand</a:t>
            </a:r>
            <a:r>
              <a:rPr lang="en-US" sz="5800" dirty="0"/>
              <a:t> the paradox of self in post-war America., 2000 (accessed May 15, 2019</a:t>
            </a:r>
            <a:r>
              <a:rPr lang="en-US" sz="5800" dirty="0" smtClean="0"/>
              <a:t>)</a:t>
            </a:r>
          </a:p>
          <a:p>
            <a:pPr algn="just"/>
            <a:r>
              <a:rPr lang="pt-BR" sz="5800" dirty="0"/>
              <a:t>[3]  E. M. R. Oliveira </a:t>
            </a:r>
            <a:r>
              <a:rPr lang="pt-BR" sz="5800" dirty="0" err="1"/>
              <a:t>and</a:t>
            </a:r>
            <a:r>
              <a:rPr lang="pt-BR" sz="5800" dirty="0"/>
              <a:t> A. C. Viana.  </a:t>
            </a:r>
            <a:r>
              <a:rPr lang="pt-BR" sz="5800" dirty="0" err="1"/>
              <a:t>From</a:t>
            </a:r>
            <a:r>
              <a:rPr lang="pt-BR" sz="5800" dirty="0"/>
              <a:t> </a:t>
            </a:r>
            <a:r>
              <a:rPr lang="pt-BR" sz="5800" dirty="0" err="1"/>
              <a:t>routine</a:t>
            </a:r>
            <a:r>
              <a:rPr lang="pt-BR" sz="5800" dirty="0"/>
              <a:t> </a:t>
            </a:r>
            <a:r>
              <a:rPr lang="pt-BR" sz="5800" dirty="0" err="1"/>
              <a:t>to</a:t>
            </a:r>
            <a:r>
              <a:rPr lang="pt-BR" sz="5800" dirty="0"/>
              <a:t> network </a:t>
            </a:r>
            <a:r>
              <a:rPr lang="pt-BR" sz="5800" dirty="0" err="1"/>
              <a:t>deployment</a:t>
            </a:r>
            <a:r>
              <a:rPr lang="pt-BR" sz="5800" dirty="0"/>
              <a:t> for data </a:t>
            </a:r>
            <a:r>
              <a:rPr lang="pt-BR" sz="5800" dirty="0" err="1"/>
              <a:t>offloa-ding</a:t>
            </a:r>
            <a:r>
              <a:rPr lang="pt-BR" sz="5800" dirty="0"/>
              <a:t> in </a:t>
            </a:r>
            <a:r>
              <a:rPr lang="pt-BR" sz="5800" dirty="0" err="1"/>
              <a:t>metropolitan</a:t>
            </a:r>
            <a:r>
              <a:rPr lang="pt-BR" sz="5800" dirty="0"/>
              <a:t> </a:t>
            </a:r>
            <a:r>
              <a:rPr lang="pt-BR" sz="5800" dirty="0" err="1"/>
              <a:t>areas</a:t>
            </a:r>
            <a:r>
              <a:rPr lang="pt-BR" sz="5800" dirty="0"/>
              <a:t>. In 2014 </a:t>
            </a:r>
            <a:r>
              <a:rPr lang="pt-BR" sz="5800" dirty="0" err="1"/>
              <a:t>Eleventh</a:t>
            </a:r>
            <a:r>
              <a:rPr lang="pt-BR" sz="5800" dirty="0"/>
              <a:t> </a:t>
            </a:r>
            <a:r>
              <a:rPr lang="pt-BR" sz="5800" dirty="0" err="1"/>
              <a:t>Annual</a:t>
            </a:r>
            <a:r>
              <a:rPr lang="pt-BR" sz="5800" dirty="0"/>
              <a:t> IEEE </a:t>
            </a:r>
            <a:r>
              <a:rPr lang="pt-BR" sz="5800" dirty="0" err="1"/>
              <a:t>International</a:t>
            </a:r>
            <a:r>
              <a:rPr lang="pt-BR" sz="5800" dirty="0"/>
              <a:t> </a:t>
            </a:r>
            <a:r>
              <a:rPr lang="pt-BR" sz="5800" dirty="0" err="1"/>
              <a:t>Conferenceon</a:t>
            </a:r>
            <a:r>
              <a:rPr lang="pt-BR" sz="5800" dirty="0"/>
              <a:t> </a:t>
            </a:r>
            <a:r>
              <a:rPr lang="pt-BR" sz="5800" dirty="0" err="1" smtClean="0"/>
              <a:t>Sensing</a:t>
            </a:r>
            <a:r>
              <a:rPr lang="pt-BR" sz="5800" dirty="0"/>
              <a:t>, Communication, </a:t>
            </a:r>
            <a:r>
              <a:rPr lang="pt-BR" sz="5800" dirty="0" err="1"/>
              <a:t>and</a:t>
            </a:r>
            <a:r>
              <a:rPr lang="pt-BR" sz="5800" dirty="0"/>
              <a:t> Networking (SECON), </a:t>
            </a:r>
            <a:r>
              <a:rPr lang="pt-BR" sz="5800" dirty="0" err="1"/>
              <a:t>pages</a:t>
            </a:r>
            <a:r>
              <a:rPr lang="pt-BR" sz="5800" dirty="0"/>
              <a:t> 126–134, </a:t>
            </a:r>
            <a:r>
              <a:rPr lang="pt-BR" sz="5800" dirty="0" err="1"/>
              <a:t>June</a:t>
            </a:r>
            <a:r>
              <a:rPr lang="pt-BR" sz="5800" dirty="0"/>
              <a:t> 2014</a:t>
            </a:r>
            <a:r>
              <a:rPr lang="pt-BR" sz="5800" dirty="0" smtClean="0"/>
              <a:t>.</a:t>
            </a:r>
            <a:endParaRPr lang="en-US" sz="5800" dirty="0" smtClean="0"/>
          </a:p>
          <a:p>
            <a:pPr algn="just"/>
            <a:r>
              <a:rPr lang="en-US" sz="5800" dirty="0" smtClean="0"/>
              <a:t>[4] M. </a:t>
            </a:r>
            <a:r>
              <a:rPr lang="en-US" sz="5800" dirty="0" err="1" smtClean="0"/>
              <a:t>Earleywine</a:t>
            </a:r>
            <a:r>
              <a:rPr lang="en-US" sz="5800" dirty="0" smtClean="0"/>
              <a:t>, J. </a:t>
            </a:r>
            <a:r>
              <a:rPr lang="en-US" sz="5800" dirty="0" err="1" smtClean="0"/>
              <a:t>Gonder</a:t>
            </a:r>
            <a:r>
              <a:rPr lang="en-US" sz="5800" dirty="0" smtClean="0"/>
              <a:t>, T. Markel, and M. Thornton.   Simulated fuel economy and performance of advanced hybrid electric and plug-in hybrid electric vehicles </a:t>
            </a:r>
            <a:r>
              <a:rPr lang="en-US" sz="5800" dirty="0" err="1" smtClean="0"/>
              <a:t>usingin</a:t>
            </a:r>
            <a:r>
              <a:rPr lang="en-US" sz="5800" dirty="0" smtClean="0"/>
              <a:t>-use  travel  profiles.   In 2010 IEEE Vehicle Power and Propulsion </a:t>
            </a:r>
            <a:r>
              <a:rPr lang="en-US" sz="5800" dirty="0" err="1" smtClean="0"/>
              <a:t>Conference,pages</a:t>
            </a:r>
            <a:r>
              <a:rPr lang="en-US" sz="5800" dirty="0" smtClean="0"/>
              <a:t> 1–6, Sep. 2010.</a:t>
            </a:r>
          </a:p>
          <a:p>
            <a:endParaRPr lang="pt-BR" sz="5100" dirty="0"/>
          </a:p>
        </p:txBody>
      </p:sp>
      <p:sp>
        <p:nvSpPr>
          <p:cNvPr id="15" name="Subtítulo 2"/>
          <p:cNvSpPr txBox="1">
            <a:spLocks/>
          </p:cNvSpPr>
          <p:nvPr/>
        </p:nvSpPr>
        <p:spPr>
          <a:xfrm>
            <a:off x="16853212" y="6456864"/>
            <a:ext cx="14997371" cy="8671324"/>
          </a:xfrm>
          <a:prstGeom prst="rect">
            <a:avLst/>
          </a:prstGeom>
        </p:spPr>
        <p:txBody>
          <a:bodyPr vert="horz" lIns="431893" tIns="215942" rIns="431893" bIns="215942" rtlCol="0">
            <a:noAutofit/>
          </a:bodyPr>
          <a:lstStyle>
            <a:lvl1pPr marL="0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15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59448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1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18896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1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478344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637801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797249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56697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116144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275592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4000" b="1" i="1" dirty="0" smtClean="0"/>
              <a:t>Continuação</a:t>
            </a:r>
          </a:p>
          <a:p>
            <a:pPr algn="just"/>
            <a:r>
              <a:rPr lang="pt-BR" sz="3600" dirty="0">
                <a:solidFill>
                  <a:schemeClr val="tx1"/>
                </a:solidFill>
              </a:rPr>
              <a:t>Neste, exploram as métricas de </a:t>
            </a:r>
            <a:r>
              <a:rPr lang="pt-BR" sz="3600" i="1" dirty="0" err="1">
                <a:solidFill>
                  <a:schemeClr val="tx1"/>
                </a:solidFill>
              </a:rPr>
              <a:t>closeness</a:t>
            </a:r>
            <a:r>
              <a:rPr lang="pt-BR" sz="3600" dirty="0">
                <a:solidFill>
                  <a:schemeClr val="tx1"/>
                </a:solidFill>
              </a:rPr>
              <a:t> e </a:t>
            </a:r>
            <a:r>
              <a:rPr lang="pt-BR" sz="3600" i="1" dirty="0" err="1">
                <a:solidFill>
                  <a:schemeClr val="tx1"/>
                </a:solidFill>
              </a:rPr>
              <a:t>repetitiviness</a:t>
            </a:r>
            <a:r>
              <a:rPr lang="pt-BR" sz="3600" dirty="0">
                <a:solidFill>
                  <a:schemeClr val="tx1"/>
                </a:solidFill>
              </a:rPr>
              <a:t> com objetivo de encontrar conjunto de vértices que maximizam as métricas com um número limitado de </a:t>
            </a:r>
            <a:r>
              <a:rPr lang="pt-BR" sz="3600" i="1" dirty="0" err="1">
                <a:solidFill>
                  <a:schemeClr val="tx1"/>
                </a:solidFill>
              </a:rPr>
              <a:t>hotspots</a:t>
            </a:r>
            <a:r>
              <a:rPr lang="pt-BR" sz="3600" dirty="0">
                <a:solidFill>
                  <a:schemeClr val="tx1"/>
                </a:solidFill>
              </a:rPr>
              <a:t>. As ideias apresentadas pelos autores contribuem para a definição de regiões de interesse. Estas localizações irão definir os locais candidatos para o estabelecimento de um ponto de recarga para os </a:t>
            </a:r>
            <a:r>
              <a:rPr lang="pt-BR" sz="3600" dirty="0" err="1">
                <a:solidFill>
                  <a:schemeClr val="tx1"/>
                </a:solidFill>
              </a:rPr>
              <a:t>VEs</a:t>
            </a:r>
            <a:r>
              <a:rPr lang="pt-BR" sz="36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pt-BR" sz="3600" b="1" i="1" dirty="0" smtClean="0"/>
          </a:p>
          <a:p>
            <a:pPr algn="just">
              <a:spcBef>
                <a:spcPts val="600"/>
              </a:spcBef>
            </a:pPr>
            <a:r>
              <a:rPr lang="pt-BR" sz="3600" dirty="0" smtClean="0">
                <a:solidFill>
                  <a:schemeClr val="tx1"/>
                </a:solidFill>
              </a:rPr>
              <a:t>Por </a:t>
            </a:r>
            <a:r>
              <a:rPr lang="pt-BR" sz="3600" dirty="0">
                <a:solidFill>
                  <a:schemeClr val="tx1"/>
                </a:solidFill>
              </a:rPr>
              <a:t>outro lado, um dos principais fatores que levam a compra de um veículo é o consumo por ele realizado. Este, por sua vez, é diretamente proporcional a distância percorrida por um veículo elétrico (VE). Em [4] é explorado a performance de um VE baseado em perfis de usuários a fim de avaliar o consumo pela distância</a:t>
            </a:r>
            <a:r>
              <a:rPr lang="pt-BR" sz="36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spcBef>
                <a:spcPts val="600"/>
              </a:spcBef>
            </a:pPr>
            <a:endParaRPr lang="pt-BR" sz="3600" dirty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pt-BR" sz="3600" dirty="0">
                <a:solidFill>
                  <a:schemeClr val="tx1"/>
                </a:solidFill>
              </a:rPr>
              <a:t>Nos dias recentes, os veículos elétricos híbridos tem chamado muita atenção devido a potencial economia de combustível e substituição de petróleo. Ademais, a redução de gases poluentes é iminente. É baseado nesses motivos que [4] estudam a simulação e performance de VE. Para isto, é utilizado perfis de viagem de usuários, uma vez que o modo de condução tem uma potencial influencia no consumo, aproximando a um escopo real e evidenciando os benefícios de substituição para este tipo de veículo.</a:t>
            </a:r>
          </a:p>
        </p:txBody>
      </p:sp>
      <p:sp>
        <p:nvSpPr>
          <p:cNvPr id="16" name="Subtítulo 2"/>
          <p:cNvSpPr txBox="1">
            <a:spLocks/>
          </p:cNvSpPr>
          <p:nvPr/>
        </p:nvSpPr>
        <p:spPr>
          <a:xfrm>
            <a:off x="1843034" y="31396815"/>
            <a:ext cx="13824549" cy="9433048"/>
          </a:xfrm>
          <a:prstGeom prst="rect">
            <a:avLst/>
          </a:prstGeom>
        </p:spPr>
        <p:txBody>
          <a:bodyPr vert="horz" lIns="431893" tIns="215942" rIns="431893" bIns="215942" rtlCol="0">
            <a:normAutofit/>
          </a:bodyPr>
          <a:lstStyle>
            <a:lvl1pPr marL="0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15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59448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1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18896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1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478344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637801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797249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56697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116144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275592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6600" b="1" dirty="0">
                <a:solidFill>
                  <a:schemeClr val="tx1"/>
                </a:solidFill>
              </a:rPr>
              <a:t>2. Referencial teórico</a:t>
            </a:r>
            <a:endParaRPr lang="pt-BR" sz="4400" dirty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pt-BR" sz="3600" dirty="0">
                <a:solidFill>
                  <a:schemeClr val="tx1"/>
                </a:solidFill>
              </a:rPr>
              <a:t>Pessoas são rotineiramente seres </a:t>
            </a:r>
            <a:r>
              <a:rPr lang="pt-BR" sz="3600" dirty="0" err="1">
                <a:solidFill>
                  <a:schemeClr val="tx1"/>
                </a:solidFill>
              </a:rPr>
              <a:t>semi-racionais</a:t>
            </a:r>
            <a:r>
              <a:rPr lang="pt-BR" sz="3600" dirty="0">
                <a:solidFill>
                  <a:schemeClr val="tx1"/>
                </a:solidFill>
              </a:rPr>
              <a:t>. Elas possuem círculos regulares de ações guiados por suas decisões, mas situações não esperadas podem interferir em sua trajetória </a:t>
            </a:r>
            <a:r>
              <a:rPr lang="pt-BR" sz="3600" dirty="0" smtClean="0">
                <a:solidFill>
                  <a:schemeClr val="tx1"/>
                </a:solidFill>
              </a:rPr>
              <a:t>[1]. </a:t>
            </a:r>
            <a:r>
              <a:rPr lang="pt-BR" sz="3600" dirty="0">
                <a:solidFill>
                  <a:schemeClr val="tx1"/>
                </a:solidFill>
              </a:rPr>
              <a:t>Por exemplo, em casos de tráfego intenso, elas tendem a procurar outras alternativas, sendo o mais comum as </a:t>
            </a:r>
            <a:r>
              <a:rPr lang="pt-BR" sz="3600" i="1" dirty="0" err="1">
                <a:solidFill>
                  <a:schemeClr val="tx1"/>
                </a:solidFill>
              </a:rPr>
              <a:t>desired-lines</a:t>
            </a:r>
            <a:r>
              <a:rPr lang="pt-BR" sz="3600" dirty="0">
                <a:solidFill>
                  <a:schemeClr val="tx1"/>
                </a:solidFill>
              </a:rPr>
              <a:t> (caminhos desejados). Estas são os caminhos mais optados pelos indivíduos, por apresentarem a melhor condição de viagem e/ou menor </a:t>
            </a:r>
            <a:r>
              <a:rPr lang="pt-BR" sz="3600" dirty="0" smtClean="0">
                <a:solidFill>
                  <a:schemeClr val="tx1"/>
                </a:solidFill>
              </a:rPr>
              <a:t>distância [2].</a:t>
            </a:r>
            <a:endParaRPr lang="pt-BR" sz="3600" dirty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</a:pPr>
            <a:endParaRPr lang="pt-BR" sz="3600" dirty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pt-BR" sz="3600" dirty="0">
                <a:solidFill>
                  <a:schemeClr val="tx1"/>
                </a:solidFill>
              </a:rPr>
              <a:t>As rotinas são criadas a partir de itinerários realizados pelos indivíduos que, por muita vezes, são escolhidas por apresentar o menor caminho ou melhor via para condução do veículo, também conhecido como "caminho desejado". Em </a:t>
            </a:r>
            <a:r>
              <a:rPr lang="pt-BR" sz="3600" dirty="0" smtClean="0">
                <a:solidFill>
                  <a:schemeClr val="tx1"/>
                </a:solidFill>
              </a:rPr>
              <a:t>[3], </a:t>
            </a:r>
            <a:r>
              <a:rPr lang="pt-BR" sz="3600" dirty="0">
                <a:solidFill>
                  <a:schemeClr val="tx1"/>
                </a:solidFill>
              </a:rPr>
              <a:t>os autores criam um grafo onde as arestas são as trajetórias das pessoas analisadas e os vértices os pontos de interesse. </a:t>
            </a:r>
          </a:p>
        </p:txBody>
      </p:sp>
      <p:pic>
        <p:nvPicPr>
          <p:cNvPr id="1027" name="Imagem 1" descr="brasão puc min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370" y="1260875"/>
            <a:ext cx="4095601" cy="4085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Subtítulo 2"/>
          <p:cNvSpPr txBox="1">
            <a:spLocks/>
          </p:cNvSpPr>
          <p:nvPr/>
        </p:nvSpPr>
        <p:spPr>
          <a:xfrm>
            <a:off x="16800925" y="27989759"/>
            <a:ext cx="14253126" cy="4558157"/>
          </a:xfrm>
          <a:prstGeom prst="rect">
            <a:avLst/>
          </a:prstGeom>
        </p:spPr>
        <p:txBody>
          <a:bodyPr vert="horz" lIns="431893" tIns="215942" rIns="431893" bIns="215942" rtlCol="0">
            <a:noAutofit/>
          </a:bodyPr>
          <a:lstStyle>
            <a:lvl1pPr marL="0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15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59448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1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18896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1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478344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637801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797249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56697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116144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275592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6000" b="1" dirty="0">
                <a:solidFill>
                  <a:schemeClr val="tx1"/>
                </a:solidFill>
              </a:rPr>
              <a:t>4. Próximos passos (TCC II) </a:t>
            </a:r>
          </a:p>
          <a:p>
            <a:pPr algn="just"/>
            <a:r>
              <a:rPr lang="pt-BR" sz="3600" dirty="0">
                <a:solidFill>
                  <a:schemeClr val="tx1"/>
                </a:solidFill>
              </a:rPr>
              <a:t>Atualmente o trabalho se encontra no estado de identificação do problema e de técnicas a serem utilizadas para solucioná-lo. Para os próximos passos, tem-se a definição de uma base de dados para o estudo, a aplicação dos procedimentos apresentados para obtenção de resultados e, por fim, as conclusões adquiridas com o projeto.  </a:t>
            </a:r>
          </a:p>
        </p:txBody>
      </p:sp>
      <p:sp>
        <p:nvSpPr>
          <p:cNvPr id="20" name="Subtítulo 2"/>
          <p:cNvSpPr txBox="1">
            <a:spLocks/>
          </p:cNvSpPr>
          <p:nvPr/>
        </p:nvSpPr>
        <p:spPr>
          <a:xfrm>
            <a:off x="17382081" y="25135216"/>
            <a:ext cx="14802550" cy="4558157"/>
          </a:xfrm>
          <a:prstGeom prst="rect">
            <a:avLst/>
          </a:prstGeom>
        </p:spPr>
        <p:txBody>
          <a:bodyPr vert="horz" lIns="431893" tIns="215942" rIns="431893" bIns="215942" rtlCol="0">
            <a:noAutofit/>
          </a:bodyPr>
          <a:lstStyle>
            <a:lvl1pPr marL="0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15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59448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1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18896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1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478344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637801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797249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56697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116144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275592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4000" dirty="0">
              <a:solidFill>
                <a:schemeClr val="tx1"/>
              </a:solidFill>
            </a:endParaRPr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16850097" y="19442460"/>
            <a:ext cx="14929821" cy="11470415"/>
          </a:xfrm>
          <a:prstGeom prst="rect">
            <a:avLst/>
          </a:prstGeom>
        </p:spPr>
        <p:txBody>
          <a:bodyPr vert="horz" lIns="431893" tIns="215942" rIns="431893" bIns="215942" rtlCol="0">
            <a:normAutofit/>
          </a:bodyPr>
          <a:lstStyle>
            <a:lvl1pPr marL="0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15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59448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1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18896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1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478344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637801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797249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56697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116144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275592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6000" b="1" dirty="0">
                <a:solidFill>
                  <a:schemeClr val="tx1"/>
                </a:solidFill>
              </a:rPr>
              <a:t>3. Metodologia </a:t>
            </a:r>
          </a:p>
          <a:p>
            <a:pPr algn="just">
              <a:spcBef>
                <a:spcPts val="600"/>
              </a:spcBef>
            </a:pPr>
            <a:endParaRPr lang="pt-BR" sz="6700" dirty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pt-BR" sz="6700" dirty="0">
                <a:solidFill>
                  <a:schemeClr val="tx1"/>
                </a:solidFill>
              </a:rPr>
              <a:t> </a:t>
            </a:r>
          </a:p>
          <a:p>
            <a:pPr algn="just"/>
            <a:endParaRPr lang="pt-BR" sz="6700" dirty="0">
              <a:solidFill>
                <a:schemeClr val="tx1"/>
              </a:solidFill>
            </a:endParaRP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438149366"/>
              </p:ext>
            </p:extLst>
          </p:nvPr>
        </p:nvGraphicFramePr>
        <p:xfrm>
          <a:off x="16562066" y="25484924"/>
          <a:ext cx="15519910" cy="208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agem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770" y="22826836"/>
            <a:ext cx="9655111" cy="761603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3901" y="20866875"/>
            <a:ext cx="4834982" cy="389796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5072" y="20850146"/>
            <a:ext cx="4855733" cy="391469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6994" y="20866875"/>
            <a:ext cx="4834982" cy="3897969"/>
          </a:xfrm>
          <a:prstGeom prst="rect">
            <a:avLst/>
          </a:prstGeom>
        </p:spPr>
      </p:pic>
      <p:graphicFrame>
        <p:nvGraphicFramePr>
          <p:cNvPr id="22" name="Gráfico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8322310"/>
              </p:ext>
            </p:extLst>
          </p:nvPr>
        </p:nvGraphicFramePr>
        <p:xfrm>
          <a:off x="1557066" y="17621551"/>
          <a:ext cx="7558154" cy="4534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23" name="Gráfico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3192339"/>
              </p:ext>
            </p:extLst>
          </p:nvPr>
        </p:nvGraphicFramePr>
        <p:xfrm>
          <a:off x="9115220" y="17815194"/>
          <a:ext cx="7016717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  <p:extLst>
      <p:ext uri="{BB962C8B-B14F-4D97-AF65-F5344CB8AC3E}">
        <p14:creationId xmlns:p14="http://schemas.microsoft.com/office/powerpoint/2010/main" val="11124746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</TotalTime>
  <Words>767</Words>
  <Application>Microsoft Office PowerPoint</Application>
  <PresentationFormat>Personalizar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Definição de pontos de recarga de veículos elétricos baseado em rotinas de motoristas Gabriel Luciano Gomes, Felipe Domingos da Cunha glgomes@sga.pucminas.br, felipe@pucminas.br Trabalho de Conclusão I – Junho/2019 PUC Minas – Coração Eucarístico - Curso Ciência da Computação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Imunologia de Agnatos</dc:title>
  <dc:creator>William</dc:creator>
  <cp:lastModifiedBy>Gabriel Luciano</cp:lastModifiedBy>
  <cp:revision>57</cp:revision>
  <dcterms:created xsi:type="dcterms:W3CDTF">2016-05-12T11:27:07Z</dcterms:created>
  <dcterms:modified xsi:type="dcterms:W3CDTF">2019-06-16T22:46:25Z</dcterms:modified>
</cp:coreProperties>
</file>