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Montserrat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arxiv.org/abs/1008.3431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people.cs.aau.dk/~normark/prog3-03/html/notes/theme-index.html" TargetMode="External"/><Relationship Id="rId4" Type="http://schemas.openxmlformats.org/officeDocument/2006/relationships/hyperlink" Target="https://www.revolvy.com/main/index.php?s=History%5C%20of%5C%20the%5C%20Scheme%5C%20programming%5C%20languag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books.google.com.br/books?id=vPldwBmt-9w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LINGUAGEM SCHEME</a:t>
            </a:r>
            <a:endParaRPr b="1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386475"/>
            <a:ext cx="3470700" cy="11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Alunos:</a:t>
            </a:r>
            <a:endParaRPr b="1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Luciano</a:t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Geovane Fonseca</a:t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Isabelle Langkammer</a:t>
            </a:r>
            <a:endParaRPr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Luigi Domenico</a:t>
            </a:r>
            <a:endParaRPr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97500" y="393750"/>
            <a:ext cx="70389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Imperativo</a:t>
            </a:r>
            <a:endParaRPr b="1" i="1" sz="1800"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FFFF00"/>
                </a:solidFill>
              </a:rPr>
              <a:t>Exemplo:</a:t>
            </a:r>
            <a:r>
              <a:rPr i="1" lang="pt-BR" sz="1800">
                <a:solidFill>
                  <a:srgbClr val="FFFFFF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Mutadores de Lista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arenR"/>
            </a:pPr>
            <a:r>
              <a:rPr lang="pt-BR" sz="1800">
                <a:solidFill>
                  <a:srgbClr val="FFFFFF"/>
                </a:solidFill>
              </a:rPr>
              <a:t>Mutador de Lista </a:t>
            </a:r>
            <a:r>
              <a:rPr i="1" lang="pt-BR" sz="1800">
                <a:solidFill>
                  <a:srgbClr val="FFFFFF"/>
                </a:solidFill>
              </a:rPr>
              <a:t>set-car!</a:t>
            </a:r>
            <a:r>
              <a:rPr lang="pt-BR" sz="1800">
                <a:solidFill>
                  <a:srgbClr val="FFFFFF"/>
                </a:solidFill>
              </a:rPr>
              <a:t>:</a:t>
            </a:r>
            <a:br>
              <a:rPr lang="pt-BR" sz="1800">
                <a:solidFill>
                  <a:srgbClr val="FFFFFF"/>
                </a:solidFill>
              </a:rPr>
            </a:br>
            <a:r>
              <a:rPr lang="pt-BR" sz="1800">
                <a:solidFill>
                  <a:srgbClr val="FFFFFF"/>
                </a:solidFill>
              </a:rPr>
              <a:t>(</a:t>
            </a:r>
            <a:r>
              <a:rPr lang="pt-BR" sz="1800">
                <a:solidFill>
                  <a:srgbClr val="4A86E8"/>
                </a:solidFill>
              </a:rPr>
              <a:t>define</a:t>
            </a:r>
            <a:r>
              <a:rPr lang="pt-BR" sz="1800">
                <a:solidFill>
                  <a:srgbClr val="FFFFFF"/>
                </a:solidFill>
              </a:rPr>
              <a:t> lst '(0 1 2 3 4 5))</a:t>
            </a:r>
            <a:br>
              <a:rPr lang="pt-BR" sz="1800">
                <a:solidFill>
                  <a:srgbClr val="FFFFFF"/>
                </a:solidFill>
              </a:rPr>
            </a:br>
            <a:r>
              <a:rPr lang="pt-BR" sz="1800">
                <a:solidFill>
                  <a:srgbClr val="FFFFFF"/>
                </a:solidFill>
              </a:rPr>
              <a:t>(set-car! lst 7)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b)  	Mutador de Lista set-cdr</a:t>
            </a:r>
            <a:r>
              <a:rPr i="1" lang="pt-BR" sz="1800">
                <a:solidFill>
                  <a:srgbClr val="FFFFFF"/>
                </a:solidFill>
              </a:rPr>
              <a:t>!</a:t>
            </a:r>
            <a:r>
              <a:rPr lang="pt-BR" sz="1800">
                <a:solidFill>
                  <a:srgbClr val="FFFFFF"/>
                </a:solidFill>
              </a:rPr>
              <a:t>:</a:t>
            </a:r>
            <a:br>
              <a:rPr lang="pt-BR" sz="1800">
                <a:solidFill>
                  <a:srgbClr val="FFFFFF"/>
                </a:solidFill>
              </a:rPr>
            </a:br>
            <a:r>
              <a:rPr lang="pt-BR" sz="1800">
                <a:solidFill>
                  <a:srgbClr val="FFFFFF"/>
                </a:solidFill>
              </a:rPr>
              <a:t>	(</a:t>
            </a:r>
            <a:r>
              <a:rPr lang="pt-BR" sz="1800">
                <a:solidFill>
                  <a:srgbClr val="4A86E8"/>
                </a:solidFill>
              </a:rPr>
              <a:t>define</a:t>
            </a:r>
            <a:r>
              <a:rPr lang="pt-BR" sz="1800">
                <a:solidFill>
                  <a:srgbClr val="FFFFFF"/>
                </a:solidFill>
              </a:rPr>
              <a:t> lst '(0 1 2 3 4 5))</a:t>
            </a:r>
            <a:br>
              <a:rPr lang="pt-BR" sz="1800">
                <a:solidFill>
                  <a:srgbClr val="FFFFFF"/>
                </a:solidFill>
              </a:rPr>
            </a:br>
            <a:r>
              <a:rPr lang="pt-BR" sz="1800">
                <a:solidFill>
                  <a:srgbClr val="FFFFFF"/>
                </a:solidFill>
              </a:rPr>
              <a:t>	(set-cdr! lst 7)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297500" y="393750"/>
            <a:ext cx="70389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Funcional</a:t>
            </a:r>
            <a:endParaRPr b="1" i="1" sz="1800"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297500" y="1567550"/>
            <a:ext cx="717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FF0000"/>
                </a:solidFill>
              </a:rPr>
              <a:t>Definição:</a:t>
            </a:r>
            <a:r>
              <a:rPr i="1" lang="pt-BR" sz="1800">
                <a:solidFill>
                  <a:srgbClr val="FFFFFF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Trata a computação como avaliação de funções matemáticas e evita estados ou dados mutáveis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Principal característica em Scheme: </a:t>
            </a:r>
            <a:r>
              <a:rPr lang="pt-BR" sz="1800">
                <a:solidFill>
                  <a:srgbClr val="FFFF00"/>
                </a:solidFill>
              </a:rPr>
              <a:t>Técnica</a:t>
            </a:r>
            <a:r>
              <a:rPr i="1" lang="pt-BR" sz="1800">
                <a:solidFill>
                  <a:srgbClr val="FFFF00"/>
                </a:solidFill>
              </a:rPr>
              <a:t> </a:t>
            </a:r>
            <a:r>
              <a:rPr i="1" lang="pt-BR" sz="1800">
                <a:solidFill>
                  <a:srgbClr val="FFFF00"/>
                </a:solidFill>
              </a:rPr>
              <a:t>Currying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Onde: 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Dada uma função </a:t>
            </a:r>
            <a:r>
              <a:rPr i="1" lang="pt-BR" sz="1800">
                <a:solidFill>
                  <a:srgbClr val="FFFFFF"/>
                </a:solidFill>
              </a:rPr>
              <a:t>f: (X x Y) → Z</a:t>
            </a:r>
            <a:r>
              <a:rPr lang="pt-BR" sz="1800">
                <a:solidFill>
                  <a:srgbClr val="FFFFFF"/>
                </a:solidFill>
              </a:rPr>
              <a:t>, utilizando a técnica de </a:t>
            </a:r>
            <a:r>
              <a:rPr i="1" lang="pt-BR" sz="1800">
                <a:solidFill>
                  <a:srgbClr val="FFFFFF"/>
                </a:solidFill>
              </a:rPr>
              <a:t>Currying</a:t>
            </a:r>
            <a:r>
              <a:rPr lang="pt-BR" sz="1800">
                <a:solidFill>
                  <a:srgbClr val="FFFFFF"/>
                </a:solidFill>
              </a:rPr>
              <a:t>, teremos:</a:t>
            </a:r>
            <a:br>
              <a:rPr lang="pt-BR" sz="1800">
                <a:solidFill>
                  <a:srgbClr val="FFFFFF"/>
                </a:solidFill>
              </a:rPr>
            </a:br>
            <a:r>
              <a:rPr lang="pt-BR" sz="1800">
                <a:solidFill>
                  <a:srgbClr val="FFFFFF"/>
                </a:solidFill>
              </a:rPr>
              <a:t>					</a:t>
            </a:r>
            <a:r>
              <a:rPr i="1" lang="pt-BR" sz="1800">
                <a:solidFill>
                  <a:srgbClr val="FFFFFF"/>
                </a:solidFill>
              </a:rPr>
              <a:t>curry(f): X → (Y → Z)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297500" y="393750"/>
            <a:ext cx="70389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Funcional</a:t>
            </a:r>
            <a:endParaRPr b="1" i="1" sz="1800"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297500" y="1567550"/>
            <a:ext cx="4277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FFFF00"/>
                </a:solidFill>
              </a:rPr>
              <a:t>Exemplo: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(</a:t>
            </a:r>
            <a:r>
              <a:rPr lang="pt-BR" sz="1800">
                <a:solidFill>
                  <a:srgbClr val="4A86E8"/>
                </a:solidFill>
              </a:rPr>
              <a:t>define</a:t>
            </a:r>
            <a:r>
              <a:rPr lang="pt-BR" sz="1800">
                <a:solidFill>
                  <a:srgbClr val="FFFFFF"/>
                </a:solidFill>
              </a:rPr>
              <a:t> (</a:t>
            </a:r>
            <a:r>
              <a:rPr lang="pt-BR" sz="1800">
                <a:solidFill>
                  <a:srgbClr val="4A86E8"/>
                </a:solidFill>
              </a:rPr>
              <a:t>map</a:t>
            </a:r>
            <a:r>
              <a:rPr lang="pt-BR" sz="1800">
                <a:solidFill>
                  <a:srgbClr val="FFFFFF"/>
                </a:solidFill>
              </a:rPr>
              <a:t> function lst)</a:t>
            </a:r>
            <a:br>
              <a:rPr lang="pt-BR" sz="1800">
                <a:solidFill>
                  <a:srgbClr val="FFFFFF"/>
                </a:solidFill>
              </a:rPr>
            </a:br>
            <a:r>
              <a:rPr lang="pt-BR" sz="1800">
                <a:solidFill>
                  <a:srgbClr val="FFFFFF"/>
                </a:solidFill>
              </a:rPr>
              <a:t>	(</a:t>
            </a:r>
            <a:r>
              <a:rPr lang="pt-BR" sz="1800">
                <a:solidFill>
                  <a:srgbClr val="4A86E8"/>
                </a:solidFill>
              </a:rPr>
              <a:t>cond</a:t>
            </a:r>
            <a:r>
              <a:rPr lang="pt-BR" sz="1800">
                <a:solidFill>
                  <a:srgbClr val="FFFFFF"/>
                </a:solidFill>
              </a:rPr>
              <a:t> ((null? lst) '())</a:t>
            </a:r>
            <a:br>
              <a:rPr lang="pt-BR" sz="1800">
                <a:solidFill>
                  <a:srgbClr val="FFFFFF"/>
                </a:solidFill>
              </a:rPr>
            </a:br>
            <a:r>
              <a:rPr lang="pt-BR" sz="1800">
                <a:solidFill>
                  <a:srgbClr val="FFFFFF"/>
                </a:solidFill>
              </a:rPr>
              <a:t>		(</a:t>
            </a:r>
            <a:r>
              <a:rPr lang="pt-BR" sz="1800">
                <a:solidFill>
                  <a:srgbClr val="4A86E8"/>
                </a:solidFill>
              </a:rPr>
              <a:t>else</a:t>
            </a:r>
            <a:r>
              <a:rPr lang="pt-BR" sz="1800">
                <a:solidFill>
                  <a:srgbClr val="FFFFFF"/>
                </a:solidFill>
              </a:rPr>
              <a:t> (cons (function (car lst))</a:t>
            </a:r>
            <a:br>
              <a:rPr lang="pt-BR" sz="1800">
                <a:solidFill>
                  <a:srgbClr val="FFFFFF"/>
                </a:solidFill>
              </a:rPr>
            </a:br>
            <a:r>
              <a:rPr lang="pt-BR" sz="1800">
                <a:solidFill>
                  <a:srgbClr val="FFFFFF"/>
                </a:solidFill>
              </a:rPr>
              <a:t>			(</a:t>
            </a:r>
            <a:r>
              <a:rPr lang="pt-BR" sz="1800">
                <a:solidFill>
                  <a:srgbClr val="4A86E8"/>
                </a:solidFill>
              </a:rPr>
              <a:t>map</a:t>
            </a:r>
            <a:r>
              <a:rPr lang="pt-BR" sz="1800">
                <a:solidFill>
                  <a:srgbClr val="FFFFFF"/>
                </a:solidFill>
              </a:rPr>
              <a:t> function (cdr lst))))))</a:t>
            </a:r>
            <a:br>
              <a:rPr lang="pt-BR" sz="1800">
                <a:solidFill>
                  <a:srgbClr val="FFFFFF"/>
                </a:solidFill>
              </a:rPr>
            </a:br>
            <a:r>
              <a:rPr lang="pt-BR" sz="1800">
                <a:solidFill>
                  <a:srgbClr val="FFFFFF"/>
                </a:solidFill>
              </a:rPr>
              <a:t>(</a:t>
            </a:r>
            <a:r>
              <a:rPr lang="pt-BR" sz="1800">
                <a:solidFill>
                  <a:srgbClr val="4A86E8"/>
                </a:solidFill>
              </a:rPr>
              <a:t>define</a:t>
            </a:r>
            <a:r>
              <a:rPr lang="pt-BR" sz="1800">
                <a:solidFill>
                  <a:srgbClr val="FFFFFF"/>
                </a:solidFill>
              </a:rPr>
              <a:t> (double x) (* 2 x))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5574900" y="1640050"/>
            <a:ext cx="3218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(</a:t>
            </a:r>
            <a:r>
              <a:rPr lang="pt-BR" sz="1800">
                <a:solidFill>
                  <a:srgbClr val="4A86E8"/>
                </a:solidFill>
              </a:rPr>
              <a:t>define</a:t>
            </a:r>
            <a:r>
              <a:rPr lang="pt-BR" sz="1800"/>
              <a:t> lst (list 1 2 3 4 5))</a:t>
            </a:r>
            <a:br>
              <a:rPr lang="pt-BR" sz="1800"/>
            </a:br>
            <a:br>
              <a:rPr lang="pt-BR" sz="1800"/>
            </a:br>
            <a:r>
              <a:rPr lang="pt-BR" sz="1800">
                <a:solidFill>
                  <a:srgbClr val="FFFFFF"/>
                </a:solidFill>
              </a:rPr>
              <a:t>(</a:t>
            </a:r>
            <a:r>
              <a:rPr lang="pt-BR" sz="1800">
                <a:solidFill>
                  <a:srgbClr val="4A86E8"/>
                </a:solidFill>
              </a:rPr>
              <a:t>display</a:t>
            </a:r>
            <a:r>
              <a:rPr lang="pt-BR" sz="1800">
                <a:solidFill>
                  <a:srgbClr val="FFFFFF"/>
                </a:solidFill>
              </a:rPr>
              <a:t> lst)</a:t>
            </a:r>
            <a:br>
              <a:rPr lang="pt-BR" sz="1800">
                <a:solidFill>
                  <a:srgbClr val="FFFFFF"/>
                </a:solidFill>
              </a:rPr>
            </a:br>
            <a:r>
              <a:rPr lang="pt-BR" sz="1800">
                <a:solidFill>
                  <a:srgbClr val="FFFFFF"/>
                </a:solidFill>
              </a:rPr>
              <a:t>(</a:t>
            </a:r>
            <a:r>
              <a:rPr lang="pt-BR" sz="1800">
                <a:solidFill>
                  <a:srgbClr val="4A86E8"/>
                </a:solidFill>
              </a:rPr>
              <a:t>display</a:t>
            </a:r>
            <a:r>
              <a:rPr lang="pt-BR" sz="1800">
                <a:solidFill>
                  <a:srgbClr val="FFFFFF"/>
                </a:solidFill>
              </a:rPr>
              <a:t> (map double lst))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17" name="Shape 217"/>
          <p:cNvCxnSpPr/>
          <p:nvPr/>
        </p:nvCxnSpPr>
        <p:spPr>
          <a:xfrm>
            <a:off x="5370575" y="1487425"/>
            <a:ext cx="11400" cy="265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297500" y="393750"/>
            <a:ext cx="70389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Orientado a Objetos</a:t>
            </a:r>
            <a:endParaRPr b="1" i="1" sz="1800"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297500" y="1567550"/>
            <a:ext cx="717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FF0000"/>
                </a:solidFill>
              </a:rPr>
              <a:t>Definição:</a:t>
            </a:r>
            <a:r>
              <a:rPr i="1" lang="pt-BR" sz="1800">
                <a:solidFill>
                  <a:srgbClr val="FFFFFF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Modelo de programação de software baseado na composição e interação entre diversas unidades chamadas de objetos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Principais característica em Scheme:</a:t>
            </a:r>
            <a:endParaRPr sz="1800">
              <a:solidFill>
                <a:srgbClr val="FFFFFF"/>
              </a:solidFill>
            </a:endParaRPr>
          </a:p>
          <a:p>
            <a:pPr indent="-342900" lvl="0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arenR"/>
            </a:pPr>
            <a:r>
              <a:rPr lang="pt-BR" sz="1800">
                <a:solidFill>
                  <a:srgbClr val="FFFFFF"/>
                </a:solidFill>
              </a:rPr>
              <a:t>Possibilidade de interpretar uma </a:t>
            </a:r>
            <a:r>
              <a:rPr i="1" lang="pt-BR" sz="1800">
                <a:solidFill>
                  <a:srgbClr val="FFFFFF"/>
                </a:solidFill>
              </a:rPr>
              <a:t>c</a:t>
            </a:r>
            <a:r>
              <a:rPr i="1" lang="pt-BR" sz="1800">
                <a:solidFill>
                  <a:srgbClr val="FFFFFF"/>
                </a:solidFill>
              </a:rPr>
              <a:t>losure</a:t>
            </a:r>
            <a:r>
              <a:rPr lang="pt-BR" sz="1800">
                <a:solidFill>
                  <a:srgbClr val="FFFFFF"/>
                </a:solidFill>
              </a:rPr>
              <a:t> como um objeto</a:t>
            </a:r>
            <a:endParaRPr sz="1800">
              <a:solidFill>
                <a:srgbClr val="FFFFFF"/>
              </a:solidFill>
            </a:endParaRPr>
          </a:p>
          <a:p>
            <a:pPr indent="-3429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arenR"/>
            </a:pPr>
            <a:r>
              <a:rPr lang="pt-BR" sz="1800">
                <a:solidFill>
                  <a:srgbClr val="FFFFFF"/>
                </a:solidFill>
              </a:rPr>
              <a:t>Considerar funções como variáveis de 1ª classe</a:t>
            </a:r>
            <a:endParaRPr sz="1800">
              <a:solidFill>
                <a:srgbClr val="FFFFFF"/>
              </a:solidFill>
            </a:endParaRPr>
          </a:p>
          <a:p>
            <a:pPr indent="-3429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arenR"/>
            </a:pPr>
            <a:r>
              <a:rPr lang="pt-BR" sz="1800">
                <a:solidFill>
                  <a:srgbClr val="FFFFFF"/>
                </a:solidFill>
              </a:rPr>
              <a:t>Amarração estática das variáveis livres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1297500" y="393750"/>
            <a:ext cx="70389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Orientado a Objetos </a:t>
            </a:r>
            <a:endParaRPr b="1" i="1" sz="1800"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1297500" y="1567550"/>
            <a:ext cx="7118100" cy="3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rgbClr val="FFFF00"/>
                </a:solidFill>
              </a:rPr>
              <a:t>Template de uma classe</a:t>
            </a:r>
            <a:r>
              <a:rPr i="1" lang="pt-BR" sz="1600">
                <a:solidFill>
                  <a:srgbClr val="FFFF00"/>
                </a:solidFill>
              </a:rPr>
              <a:t>: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(</a:t>
            </a:r>
            <a:r>
              <a:rPr lang="pt-BR" sz="1600">
                <a:solidFill>
                  <a:srgbClr val="4A86E8"/>
                </a:solidFill>
              </a:rPr>
              <a:t>define</a:t>
            </a:r>
            <a:r>
              <a:rPr lang="pt-BR" sz="1600">
                <a:solidFill>
                  <a:srgbClr val="FFFFFF"/>
                </a:solidFill>
              </a:rPr>
              <a:t> (class-name construction-parameters)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    (</a:t>
            </a:r>
            <a:r>
              <a:rPr lang="pt-BR" sz="1600">
                <a:solidFill>
                  <a:srgbClr val="4A86E8"/>
                </a:solidFill>
              </a:rPr>
              <a:t>let</a:t>
            </a:r>
            <a:r>
              <a:rPr lang="pt-BR" sz="1600">
                <a:solidFill>
                  <a:srgbClr val="FFFFFF"/>
                </a:solidFill>
              </a:rPr>
              <a:t> ((instance-var init-value)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              ...)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        (</a:t>
            </a:r>
            <a:r>
              <a:rPr lang="pt-BR" sz="1600">
                <a:solidFill>
                  <a:srgbClr val="4A86E8"/>
                </a:solidFill>
              </a:rPr>
              <a:t>define</a:t>
            </a:r>
            <a:r>
              <a:rPr lang="pt-BR" sz="1600">
                <a:solidFill>
                  <a:srgbClr val="FFFFFF"/>
                </a:solidFill>
              </a:rPr>
              <a:t> (method parameter-list)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            method-body)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         …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        (</a:t>
            </a:r>
            <a:r>
              <a:rPr lang="pt-BR" sz="1600">
                <a:solidFill>
                  <a:srgbClr val="4A86E8"/>
                </a:solidFill>
              </a:rPr>
              <a:t>define</a:t>
            </a:r>
            <a:r>
              <a:rPr lang="pt-BR" sz="1600">
                <a:solidFill>
                  <a:srgbClr val="FFFFFF"/>
                </a:solidFill>
              </a:rPr>
              <a:t> (self message)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            (</a:t>
            </a:r>
            <a:r>
              <a:rPr lang="pt-BR" sz="1600">
                <a:solidFill>
                  <a:srgbClr val="4A86E8"/>
                </a:solidFill>
              </a:rPr>
              <a:t>cond</a:t>
            </a:r>
            <a:r>
              <a:rPr lang="pt-BR" sz="1600">
                <a:solidFill>
                  <a:srgbClr val="FFFFFF"/>
                </a:solidFill>
              </a:rPr>
              <a:t> ((eqv? message selector) method)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                            …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                           (</a:t>
            </a:r>
            <a:r>
              <a:rPr lang="pt-BR" sz="1600">
                <a:solidFill>
                  <a:srgbClr val="4A86E8"/>
                </a:solidFill>
              </a:rPr>
              <a:t>else</a:t>
            </a:r>
            <a:r>
              <a:rPr lang="pt-BR" sz="1600">
                <a:solidFill>
                  <a:srgbClr val="FFFFFF"/>
                </a:solidFill>
              </a:rPr>
              <a:t> (error </a:t>
            </a:r>
            <a:r>
              <a:rPr lang="pt-BR" sz="1600">
                <a:solidFill>
                  <a:srgbClr val="FF9900"/>
                </a:solidFill>
              </a:rPr>
              <a:t>"Undefined message "</a:t>
            </a:r>
            <a:r>
              <a:rPr lang="pt-BR" sz="1600">
                <a:solidFill>
                  <a:srgbClr val="FFFFFF"/>
                </a:solidFill>
              </a:rPr>
              <a:t> message))))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         self))</a:t>
            </a:r>
            <a:endParaRPr sz="1600"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297500" y="393750"/>
            <a:ext cx="70389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Orientado a Objetos </a:t>
            </a:r>
            <a:endParaRPr b="1" i="1" sz="1800"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1297500" y="1567550"/>
            <a:ext cx="7118100" cy="3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rgbClr val="FFFF00"/>
                </a:solidFill>
              </a:rPr>
              <a:t>Funções auxiliares</a:t>
            </a:r>
            <a:r>
              <a:rPr i="1" lang="pt-BR" sz="1600">
                <a:solidFill>
                  <a:srgbClr val="FFFF00"/>
                </a:solidFill>
              </a:rPr>
              <a:t>: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(</a:t>
            </a:r>
            <a:r>
              <a:rPr lang="pt-BR" sz="1600">
                <a:solidFill>
                  <a:srgbClr val="4A86E8"/>
                </a:solidFill>
              </a:rPr>
              <a:t>define</a:t>
            </a:r>
            <a:r>
              <a:rPr lang="pt-BR" sz="1600">
                <a:solidFill>
                  <a:srgbClr val="FFFFFF"/>
                </a:solidFill>
              </a:rPr>
              <a:t> (new-instance class . parameters)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    (apply class parameters))</a:t>
            </a:r>
            <a:endParaRPr sz="1600">
              <a:solidFill>
                <a:srgbClr val="FFFFFF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</a:rPr>
              <a:t>(</a:t>
            </a:r>
            <a:r>
              <a:rPr lang="pt-BR" sz="1600">
                <a:solidFill>
                  <a:srgbClr val="4A86E8"/>
                </a:solidFill>
              </a:rPr>
              <a:t>define</a:t>
            </a:r>
            <a:r>
              <a:rPr lang="pt-BR" sz="1600">
                <a:solidFill>
                  <a:srgbClr val="FFFFFF"/>
                </a:solidFill>
              </a:rPr>
              <a:t> (send message object . args)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    (</a:t>
            </a:r>
            <a:r>
              <a:rPr lang="pt-BR" sz="1600">
                <a:solidFill>
                  <a:srgbClr val="4A86E8"/>
                </a:solidFill>
              </a:rPr>
              <a:t>let</a:t>
            </a:r>
            <a:r>
              <a:rPr lang="pt-BR" sz="1600">
                <a:solidFill>
                  <a:srgbClr val="FFFFFF"/>
                </a:solidFill>
              </a:rPr>
              <a:t> ((method (object message)))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        (</a:t>
            </a:r>
            <a:r>
              <a:rPr lang="pt-BR" sz="1600">
                <a:solidFill>
                  <a:srgbClr val="4A86E8"/>
                </a:solidFill>
              </a:rPr>
              <a:t>cond</a:t>
            </a:r>
            <a:r>
              <a:rPr lang="pt-BR" sz="1600">
                <a:solidFill>
                  <a:srgbClr val="FFFFFF"/>
                </a:solidFill>
              </a:rPr>
              <a:t> ((procedure? method) (apply method args))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                       (</a:t>
            </a:r>
            <a:r>
              <a:rPr lang="pt-BR" sz="1600">
                <a:solidFill>
                  <a:srgbClr val="4A86E8"/>
                </a:solidFill>
              </a:rPr>
              <a:t>else</a:t>
            </a:r>
            <a:r>
              <a:rPr lang="pt-BR" sz="1600">
                <a:solidFill>
                  <a:srgbClr val="FFFFFF"/>
                </a:solidFill>
              </a:rPr>
              <a:t> (error </a:t>
            </a:r>
            <a:r>
              <a:rPr lang="pt-BR" sz="1600">
                <a:solidFill>
                  <a:srgbClr val="FF9900"/>
                </a:solidFill>
              </a:rPr>
              <a:t>"Error in method lookup "</a:t>
            </a:r>
            <a:r>
              <a:rPr lang="pt-BR" sz="1600">
                <a:solidFill>
                  <a:srgbClr val="FFFFFF"/>
                </a:solidFill>
              </a:rPr>
              <a:t> method)))))</a:t>
            </a:r>
            <a:endParaRPr sz="16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297500" y="393750"/>
            <a:ext cx="70389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CARACTERÍSTICAS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Família LISP</a:t>
            </a:r>
            <a:endParaRPr b="1" i="1" sz="1800"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Homoicônicos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Macros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Condição de reinicialização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 sz="1800"/>
              <a:t>Call with current continuation</a:t>
            </a:r>
            <a:endParaRPr i="1" sz="1800"/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1297500" y="393750"/>
            <a:ext cx="70389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Macro - exemplo em Scheme</a:t>
            </a:r>
            <a:endParaRPr b="1" i="1" sz="1800"/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(</a:t>
            </a:r>
            <a:r>
              <a:rPr lang="pt-BR" sz="1600">
                <a:solidFill>
                  <a:srgbClr val="4A86E8"/>
                </a:solidFill>
              </a:rPr>
              <a:t>define-macro</a:t>
            </a:r>
            <a:r>
              <a:rPr lang="pt-BR" sz="1600"/>
              <a:t> (while condition . body)</a:t>
            </a:r>
            <a:br>
              <a:rPr lang="pt-BR" sz="1600"/>
            </a:br>
            <a:r>
              <a:rPr lang="pt-BR" sz="1600"/>
              <a:t>    `(</a:t>
            </a:r>
            <a:r>
              <a:rPr lang="pt-BR" sz="1600">
                <a:solidFill>
                  <a:srgbClr val="4A86E8"/>
                </a:solidFill>
              </a:rPr>
              <a:t>let</a:t>
            </a:r>
            <a:r>
              <a:rPr lang="pt-BR" sz="1600"/>
              <a:t> loop ()</a:t>
            </a:r>
            <a:br>
              <a:rPr lang="pt-BR" sz="1600"/>
            </a:br>
            <a:r>
              <a:rPr lang="pt-BR" sz="1600"/>
              <a:t>          (</a:t>
            </a:r>
            <a:r>
              <a:rPr lang="pt-BR" sz="1600">
                <a:solidFill>
                  <a:srgbClr val="4A86E8"/>
                </a:solidFill>
              </a:rPr>
              <a:t>c</a:t>
            </a:r>
            <a:r>
              <a:rPr lang="pt-BR" sz="1600">
                <a:solidFill>
                  <a:srgbClr val="4A86E8"/>
                </a:solidFill>
              </a:rPr>
              <a:t>ond</a:t>
            </a:r>
            <a:r>
              <a:rPr lang="pt-BR" sz="1600"/>
              <a:t> (,condition</a:t>
            </a:r>
            <a:br>
              <a:rPr lang="pt-BR" sz="1600"/>
            </a:br>
            <a:r>
              <a:rPr lang="pt-BR" sz="1600"/>
              <a:t>                       (</a:t>
            </a:r>
            <a:r>
              <a:rPr lang="pt-BR" sz="1600">
                <a:solidFill>
                  <a:srgbClr val="4A86E8"/>
                </a:solidFill>
              </a:rPr>
              <a:t>begin</a:t>
            </a:r>
            <a:r>
              <a:rPr lang="pt-BR" sz="1600"/>
              <a:t> . body)</a:t>
            </a:r>
            <a:br>
              <a:rPr lang="pt-BR" sz="1600"/>
            </a:br>
            <a:r>
              <a:rPr lang="pt-BR" sz="1600"/>
              <a:t>                       (loop)))))</a:t>
            </a:r>
            <a:br>
              <a:rPr lang="pt-BR" sz="1600"/>
            </a:br>
            <a:r>
              <a:rPr lang="pt-BR" sz="1600"/>
              <a:t>            </a:t>
            </a:r>
            <a:br>
              <a:rPr lang="pt-BR" sz="1600"/>
            </a:br>
            <a:r>
              <a:rPr lang="pt-BR" sz="1600"/>
              <a:t>(</a:t>
            </a:r>
            <a:r>
              <a:rPr lang="pt-BR" sz="1600">
                <a:solidFill>
                  <a:srgbClr val="4A86E8"/>
                </a:solidFill>
              </a:rPr>
              <a:t>let</a:t>
            </a:r>
            <a:r>
              <a:rPr lang="pt-BR" sz="1600"/>
              <a:t> ((i 0))</a:t>
            </a:r>
            <a:br>
              <a:rPr lang="pt-BR" sz="1600"/>
            </a:br>
            <a:r>
              <a:rPr lang="pt-BR" sz="1600"/>
              <a:t>    (while (&lt; i 10)</a:t>
            </a:r>
            <a:br>
              <a:rPr lang="pt-BR" sz="1600"/>
            </a:br>
            <a:r>
              <a:rPr lang="pt-BR" sz="1600"/>
              <a:t>           	       (display i)</a:t>
            </a:r>
            <a:br>
              <a:rPr lang="pt-BR" sz="1600"/>
            </a:br>
            <a:r>
              <a:rPr lang="pt-BR" sz="1600"/>
              <a:t>                  (newline)</a:t>
            </a:r>
            <a:br>
              <a:rPr lang="pt-BR" sz="1600"/>
            </a:br>
            <a:r>
              <a:rPr lang="pt-BR" sz="1600"/>
              <a:t>                  (set! i (+ i 1))))</a:t>
            </a:r>
            <a:endParaRPr sz="1600"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1297500" y="393750"/>
            <a:ext cx="70389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CARACTERÍSTICAS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Scheme</a:t>
            </a:r>
            <a:endParaRPr b="1" i="1" sz="1800"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 sz="1800"/>
              <a:t>Quote, quasiquote, unquote </a:t>
            </a:r>
            <a:r>
              <a:rPr lang="pt-BR" sz="1800"/>
              <a:t>e </a:t>
            </a:r>
            <a:r>
              <a:rPr i="1" lang="pt-BR" sz="1800"/>
              <a:t>unquote-splicing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Tipagem forte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Tipagem dinâmica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 sz="1800"/>
              <a:t>Closure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 sz="1800"/>
              <a:t>Tail Recursion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 sz="1800"/>
              <a:t>High-order function</a:t>
            </a:r>
            <a:endParaRPr i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 sz="1800"/>
              <a:t>Hygienic macro</a:t>
            </a:r>
            <a:endParaRPr i="1" sz="1800"/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1297500" y="393750"/>
            <a:ext cx="70389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Quote - exemplo</a:t>
            </a:r>
            <a:endParaRPr b="1" i="1" sz="1800"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(display (+ 1 2))</a:t>
            </a:r>
            <a:br>
              <a:rPr lang="pt-BR" sz="1600"/>
            </a:br>
            <a:r>
              <a:rPr lang="pt-BR" sz="1600"/>
              <a:t>(newline)</a:t>
            </a:r>
            <a:br>
              <a:rPr lang="pt-BR" sz="1600"/>
            </a:br>
            <a:r>
              <a:rPr lang="pt-BR" sz="1600"/>
              <a:t>(</a:t>
            </a:r>
            <a:r>
              <a:rPr lang="pt-BR" sz="1600">
                <a:solidFill>
                  <a:srgbClr val="FFFFFF"/>
                </a:solidFill>
              </a:rPr>
              <a:t>display</a:t>
            </a:r>
            <a:r>
              <a:rPr lang="pt-BR" sz="1600"/>
              <a:t> </a:t>
            </a:r>
            <a:r>
              <a:rPr lang="pt-BR" sz="1600"/>
              <a:t>(</a:t>
            </a:r>
            <a:r>
              <a:rPr lang="pt-BR" sz="1600">
                <a:solidFill>
                  <a:srgbClr val="4A86E8"/>
                </a:solidFill>
              </a:rPr>
              <a:t>quote</a:t>
            </a:r>
            <a:r>
              <a:rPr lang="pt-BR" sz="1600">
                <a:solidFill>
                  <a:srgbClr val="0000FF"/>
                </a:solidFill>
              </a:rPr>
              <a:t> </a:t>
            </a:r>
            <a:r>
              <a:rPr lang="pt-BR" sz="1600">
                <a:solidFill>
                  <a:srgbClr val="FFFFFF"/>
                </a:solidFill>
              </a:rPr>
              <a:t>(+ 1 2)))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(newline)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(display ‘(+ 1 2))</a:t>
            </a:r>
            <a:endParaRPr sz="1600">
              <a:solidFill>
                <a:srgbClr val="FFFFFF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6D7A8"/>
                </a:solidFill>
              </a:rPr>
              <a:t>Saída:  3</a:t>
            </a:r>
            <a:br>
              <a:rPr lang="pt-BR" sz="1600">
                <a:solidFill>
                  <a:srgbClr val="B6D7A8"/>
                </a:solidFill>
              </a:rPr>
            </a:br>
            <a:r>
              <a:rPr lang="pt-BR" sz="1600">
                <a:solidFill>
                  <a:srgbClr val="B6D7A8"/>
                </a:solidFill>
              </a:rPr>
              <a:t>(+ 1 2)</a:t>
            </a:r>
            <a:br>
              <a:rPr lang="pt-BR" sz="1600">
                <a:solidFill>
                  <a:srgbClr val="B6D7A8"/>
                </a:solidFill>
              </a:rPr>
            </a:br>
            <a:r>
              <a:rPr lang="pt-BR" sz="1600">
                <a:solidFill>
                  <a:srgbClr val="B6D7A8"/>
                </a:solidFill>
              </a:rPr>
              <a:t>(+ 1 2)</a:t>
            </a:r>
            <a:endParaRPr sz="1600">
              <a:solidFill>
                <a:srgbClr val="B6D7A8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SUMÁRIO</a:t>
            </a:r>
            <a:endParaRPr b="1"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pt-BR" sz="1800">
                <a:solidFill>
                  <a:srgbClr val="FFFFFF"/>
                </a:solidFill>
              </a:rPr>
              <a:t>Histórico​</a:t>
            </a:r>
            <a:endParaRPr sz="1800">
              <a:solidFill>
                <a:srgbClr val="FFFFFF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pt-BR" sz="1800">
                <a:solidFill>
                  <a:srgbClr val="FFFFFF"/>
                </a:solidFill>
              </a:rPr>
              <a:t>Paradigmas​</a:t>
            </a:r>
            <a:endParaRPr sz="1800">
              <a:solidFill>
                <a:srgbClr val="FFFFFF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pt-BR" sz="1800">
                <a:solidFill>
                  <a:srgbClr val="FFFFFF"/>
                </a:solidFill>
              </a:rPr>
              <a:t>Características marcantes</a:t>
            </a:r>
            <a:endParaRPr sz="1800">
              <a:solidFill>
                <a:srgbClr val="FFFFFF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pt-BR" sz="1800"/>
              <a:t>Linguagens semelhantes​</a:t>
            </a:r>
            <a:endParaRPr sz="1800">
              <a:solidFill>
                <a:srgbClr val="FFFFFF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AutoNum type="arabicPeriod"/>
            </a:pPr>
            <a:r>
              <a:rPr lang="pt-BR" sz="1800">
                <a:solidFill>
                  <a:srgbClr val="FFFFFF"/>
                </a:solidFill>
              </a:rPr>
              <a:t>Considerações finais</a:t>
            </a:r>
            <a:endParaRPr sz="1800">
              <a:solidFill>
                <a:srgbClr val="FFFFFF"/>
              </a:solidFill>
            </a:endParaRPr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lang="pt-BR" sz="1800">
                <a:solidFill>
                  <a:srgbClr val="FFFFFF"/>
                </a:solidFill>
              </a:rPr>
              <a:t>Bibliografia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1297500" y="393750"/>
            <a:ext cx="70389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Quasiquote e unquote </a:t>
            </a:r>
            <a:r>
              <a:rPr b="1" i="1" lang="pt-BR" sz="1800"/>
              <a:t>- exemplo</a:t>
            </a:r>
            <a:endParaRPr b="1" i="1" sz="1800"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(</a:t>
            </a:r>
            <a:r>
              <a:rPr lang="pt-BR" sz="1600">
                <a:solidFill>
                  <a:srgbClr val="4A86E8"/>
                </a:solidFill>
              </a:rPr>
              <a:t>define</a:t>
            </a:r>
            <a:r>
              <a:rPr lang="pt-BR" sz="1600"/>
              <a:t> str '(Hello world))</a:t>
            </a:r>
            <a:br>
              <a:rPr lang="pt-BR" sz="1600"/>
            </a:br>
            <a:r>
              <a:rPr lang="pt-BR" sz="1600"/>
              <a:t>(display `(,str))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6D7A8"/>
                </a:solidFill>
              </a:rPr>
              <a:t>Saída: ((Hello world))</a:t>
            </a:r>
            <a:endParaRPr sz="1600">
              <a:solidFill>
                <a:srgbClr val="B6D7A8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1297500" y="393750"/>
            <a:ext cx="70389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Quasiquote e unquote-splicing - exemplo</a:t>
            </a:r>
            <a:endParaRPr b="1" i="1" sz="1800"/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(</a:t>
            </a:r>
            <a:r>
              <a:rPr lang="pt-BR" sz="1600">
                <a:solidFill>
                  <a:srgbClr val="4A86E8"/>
                </a:solidFill>
              </a:rPr>
              <a:t>define</a:t>
            </a:r>
            <a:r>
              <a:rPr lang="pt-BR" sz="1600"/>
              <a:t> str '(Hello world))</a:t>
            </a:r>
            <a:br>
              <a:rPr lang="pt-BR" sz="1600"/>
            </a:br>
            <a:r>
              <a:rPr lang="pt-BR" sz="1600"/>
              <a:t>(display `(,@str))</a:t>
            </a:r>
            <a:endParaRPr sz="16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6D7A8"/>
                </a:solidFill>
              </a:rPr>
              <a:t>Saída: (Hello world)</a:t>
            </a:r>
            <a:endParaRPr sz="1600">
              <a:solidFill>
                <a:srgbClr val="B6D7A8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Tipagem forte</a:t>
            </a:r>
            <a:r>
              <a:rPr b="1" i="1" lang="pt-BR" sz="1800"/>
              <a:t> - exemplo</a:t>
            </a:r>
            <a:endParaRPr b="1" i="1" sz="1800"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297500" y="1567550"/>
            <a:ext cx="3403200" cy="3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Scheme:</a:t>
            </a:r>
            <a:br>
              <a:rPr lang="pt-BR" sz="1600"/>
            </a:br>
            <a:r>
              <a:rPr lang="pt-BR" sz="1600"/>
              <a:t>(</a:t>
            </a:r>
            <a:r>
              <a:rPr lang="pt-BR" sz="1600">
                <a:solidFill>
                  <a:srgbClr val="4A86E8"/>
                </a:solidFill>
              </a:rPr>
              <a:t>define</a:t>
            </a:r>
            <a:r>
              <a:rPr lang="pt-BR" sz="1600"/>
              <a:t> (addOne x)</a:t>
            </a:r>
            <a:br>
              <a:rPr lang="pt-BR" sz="1600"/>
            </a:br>
            <a:r>
              <a:rPr lang="pt-BR" sz="1600"/>
              <a:t>    (+ x 1))</a:t>
            </a:r>
            <a:br>
              <a:rPr lang="pt-BR" sz="1600"/>
            </a:br>
            <a:br>
              <a:rPr lang="pt-BR" sz="1600"/>
            </a:br>
            <a:r>
              <a:rPr lang="pt-BR" sz="1600"/>
              <a:t>(display (addOne</a:t>
            </a:r>
            <a:r>
              <a:rPr lang="pt-BR" sz="1600"/>
              <a:t> 10</a:t>
            </a:r>
            <a:r>
              <a:rPr lang="pt-BR" sz="1600"/>
              <a:t>))</a:t>
            </a:r>
            <a:br>
              <a:rPr lang="pt-BR" sz="1600"/>
            </a:br>
            <a:r>
              <a:rPr lang="pt-BR" sz="1600"/>
              <a:t>(display (addOne </a:t>
            </a:r>
            <a:r>
              <a:rPr lang="pt-BR" sz="1600">
                <a:solidFill>
                  <a:srgbClr val="FF9900"/>
                </a:solidFill>
              </a:rPr>
              <a:t>"10"</a:t>
            </a:r>
            <a:r>
              <a:rPr lang="pt-BR" sz="1600"/>
              <a:t>))</a:t>
            </a:r>
            <a:br>
              <a:rPr lang="pt-BR" sz="1600"/>
            </a:br>
            <a:br>
              <a:rPr lang="pt-BR" sz="1600">
                <a:solidFill>
                  <a:srgbClr val="980000"/>
                </a:solidFill>
              </a:rPr>
            </a:br>
            <a:r>
              <a:rPr lang="pt-BR" sz="1600">
                <a:solidFill>
                  <a:srgbClr val="980000"/>
                </a:solidFill>
              </a:rPr>
              <a:t>Error</a:t>
            </a:r>
            <a:br>
              <a:rPr lang="pt-BR" sz="1600">
                <a:solidFill>
                  <a:srgbClr val="980000"/>
                </a:solidFill>
              </a:rPr>
            </a:br>
            <a:r>
              <a:rPr i="1" lang="pt-BR" sz="1600">
                <a:solidFill>
                  <a:srgbClr val="980000"/>
                </a:solidFill>
              </a:rPr>
              <a:t>+: contract violation</a:t>
            </a:r>
            <a:br>
              <a:rPr i="1" lang="pt-BR" sz="1600">
                <a:solidFill>
                  <a:srgbClr val="980000"/>
                </a:solidFill>
              </a:rPr>
            </a:br>
            <a:r>
              <a:rPr i="1" lang="pt-BR" sz="1600">
                <a:solidFill>
                  <a:srgbClr val="980000"/>
                </a:solidFill>
              </a:rPr>
              <a:t>expected: number?</a:t>
            </a:r>
            <a:br>
              <a:rPr i="1" lang="pt-BR" sz="1600">
                <a:solidFill>
                  <a:srgbClr val="980000"/>
                </a:solidFill>
              </a:rPr>
            </a:br>
            <a:r>
              <a:rPr i="1" lang="pt-BR" sz="1600">
                <a:solidFill>
                  <a:srgbClr val="980000"/>
                </a:solidFill>
              </a:rPr>
              <a:t>given: “10”</a:t>
            </a:r>
            <a:br>
              <a:rPr i="1" lang="pt-BR" sz="1600">
                <a:solidFill>
                  <a:srgbClr val="980000"/>
                </a:solidFill>
              </a:rPr>
            </a:br>
            <a:r>
              <a:rPr i="1" lang="pt-BR" sz="1600">
                <a:solidFill>
                  <a:srgbClr val="980000"/>
                </a:solidFill>
              </a:rPr>
              <a:t>argument position: 1st</a:t>
            </a:r>
            <a:endParaRPr i="1" sz="1600"/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8" name="Shape 288"/>
          <p:cNvSpPr txBox="1"/>
          <p:nvPr>
            <p:ph idx="2" type="body"/>
          </p:nvPr>
        </p:nvSpPr>
        <p:spPr>
          <a:xfrm>
            <a:off x="4933225" y="1567550"/>
            <a:ext cx="3403200" cy="3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C:</a:t>
            </a:r>
            <a:br>
              <a:rPr lang="pt-BR" sz="1600"/>
            </a:br>
            <a:r>
              <a:rPr lang="pt-BR" sz="1600">
                <a:solidFill>
                  <a:srgbClr val="4A86E8"/>
                </a:solidFill>
              </a:rPr>
              <a:t>#include</a:t>
            </a:r>
            <a:r>
              <a:rPr lang="pt-BR" sz="1600"/>
              <a:t> "stdio.h"</a:t>
            </a:r>
            <a:br>
              <a:rPr lang="pt-BR" sz="1600"/>
            </a:br>
            <a:r>
              <a:rPr lang="pt-BR" sz="1600">
                <a:solidFill>
                  <a:srgbClr val="FFFFFF"/>
                </a:solidFill>
              </a:rPr>
              <a:t>...</a:t>
            </a:r>
            <a:br>
              <a:rPr lang="pt-BR" sz="1600"/>
            </a:br>
            <a:r>
              <a:rPr lang="pt-BR" sz="1600">
                <a:solidFill>
                  <a:srgbClr val="4A86E8"/>
                </a:solidFill>
              </a:rPr>
              <a:t>int </a:t>
            </a:r>
            <a:r>
              <a:rPr lang="pt-BR" sz="1600"/>
              <a:t>main(</a:t>
            </a:r>
            <a:r>
              <a:rPr lang="pt-BR" sz="1600">
                <a:solidFill>
                  <a:srgbClr val="4A86E8"/>
                </a:solidFill>
              </a:rPr>
              <a:t>void</a:t>
            </a:r>
            <a:r>
              <a:rPr lang="pt-BR" sz="1600"/>
              <a:t>) {</a:t>
            </a:r>
            <a:br>
              <a:rPr lang="pt-BR" sz="1600"/>
            </a:br>
            <a:r>
              <a:rPr lang="pt-BR" sz="1600"/>
              <a:t>  printf(</a:t>
            </a:r>
            <a:r>
              <a:rPr lang="pt-BR" sz="1600">
                <a:solidFill>
                  <a:srgbClr val="FF9900"/>
                </a:solidFill>
              </a:rPr>
              <a:t>"%d\n"</a:t>
            </a:r>
            <a:r>
              <a:rPr lang="pt-BR" sz="1600"/>
              <a:t>, addOne(10));</a:t>
            </a:r>
            <a:br>
              <a:rPr lang="pt-BR" sz="1600"/>
            </a:br>
            <a:r>
              <a:rPr lang="pt-BR" sz="1600"/>
              <a:t>  printf(</a:t>
            </a:r>
            <a:r>
              <a:rPr lang="pt-BR" sz="1600">
                <a:solidFill>
                  <a:srgbClr val="FF9900"/>
                </a:solidFill>
              </a:rPr>
              <a:t>"%d\n"</a:t>
            </a:r>
            <a:r>
              <a:rPr lang="pt-BR" sz="1600"/>
              <a:t>, addOne(</a:t>
            </a:r>
            <a:r>
              <a:rPr lang="pt-BR" sz="1600">
                <a:solidFill>
                  <a:srgbClr val="FF9900"/>
                </a:solidFill>
              </a:rPr>
              <a:t>"10"</a:t>
            </a:r>
            <a:r>
              <a:rPr lang="pt-BR" sz="1600"/>
              <a:t>));</a:t>
            </a:r>
            <a:br>
              <a:rPr lang="pt-BR" sz="1600"/>
            </a:br>
            <a:r>
              <a:rPr lang="pt-BR" sz="1600"/>
              <a:t>  </a:t>
            </a:r>
            <a:r>
              <a:rPr lang="pt-BR" sz="1600">
                <a:solidFill>
                  <a:srgbClr val="4A86E8"/>
                </a:solidFill>
              </a:rPr>
              <a:t>return</a:t>
            </a:r>
            <a:r>
              <a:rPr lang="pt-BR" sz="1600"/>
              <a:t> 0;</a:t>
            </a:r>
            <a:br>
              <a:rPr lang="pt-BR" sz="1600"/>
            </a:br>
            <a:r>
              <a:rPr lang="pt-BR" sz="1600"/>
              <a:t>}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B6D7A8"/>
                </a:solidFill>
              </a:rPr>
              <a:t>Saída:</a:t>
            </a:r>
            <a:br>
              <a:rPr lang="pt-BR" sz="1600">
                <a:solidFill>
                  <a:srgbClr val="B6D7A8"/>
                </a:solidFill>
              </a:rPr>
            </a:br>
            <a:r>
              <a:rPr lang="pt-BR" sz="1600">
                <a:solidFill>
                  <a:srgbClr val="B6D7A8"/>
                </a:solidFill>
              </a:rPr>
              <a:t>11</a:t>
            </a:r>
            <a:br>
              <a:rPr lang="pt-BR" sz="1600">
                <a:solidFill>
                  <a:srgbClr val="B6D7A8"/>
                </a:solidFill>
              </a:rPr>
            </a:br>
            <a:r>
              <a:rPr lang="pt-BR" sz="1600">
                <a:solidFill>
                  <a:srgbClr val="B6D7A8"/>
                </a:solidFill>
              </a:rPr>
              <a:t>4195785</a:t>
            </a:r>
            <a:br>
              <a:rPr lang="pt-BR" sz="1600">
                <a:solidFill>
                  <a:srgbClr val="FFFFFF"/>
                </a:solidFill>
              </a:rPr>
            </a:br>
            <a:endParaRPr sz="1600">
              <a:solidFill>
                <a:srgbClr val="FFFFFF"/>
              </a:solidFill>
            </a:endParaRPr>
          </a:p>
        </p:txBody>
      </p:sp>
      <p:cxnSp>
        <p:nvCxnSpPr>
          <p:cNvPr id="289" name="Shape 289"/>
          <p:cNvCxnSpPr/>
          <p:nvPr/>
        </p:nvCxnSpPr>
        <p:spPr>
          <a:xfrm>
            <a:off x="4455425" y="1612900"/>
            <a:ext cx="36300" cy="31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Tipagem dinâmica - exemplo</a:t>
            </a:r>
            <a:endParaRPr b="1" i="1" sz="1800"/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1297500" y="1567550"/>
            <a:ext cx="3403200" cy="3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Scheme:</a:t>
            </a:r>
            <a:br>
              <a:rPr lang="pt-BR" sz="1600"/>
            </a:br>
            <a:r>
              <a:rPr lang="pt-BR" sz="1600"/>
              <a:t>(</a:t>
            </a:r>
            <a:r>
              <a:rPr lang="pt-BR" sz="1600">
                <a:solidFill>
                  <a:srgbClr val="4A86E8"/>
                </a:solidFill>
              </a:rPr>
              <a:t>define</a:t>
            </a:r>
            <a:r>
              <a:rPr lang="pt-BR" sz="1600"/>
              <a:t> value 10)</a:t>
            </a:r>
            <a:br>
              <a:rPr lang="pt-BR" sz="1600"/>
            </a:br>
            <a:r>
              <a:rPr lang="pt-BR" sz="1600"/>
              <a:t>(display value)</a:t>
            </a:r>
            <a:br>
              <a:rPr lang="pt-BR" sz="1600"/>
            </a:br>
            <a:r>
              <a:rPr lang="pt-BR" sz="1600"/>
              <a:t>(newline)</a:t>
            </a:r>
            <a:br>
              <a:rPr lang="pt-BR" sz="1600"/>
            </a:br>
            <a:br>
              <a:rPr lang="pt-BR" sz="1600"/>
            </a:br>
            <a:r>
              <a:rPr lang="pt-BR" sz="1600"/>
              <a:t>(set! value </a:t>
            </a:r>
            <a:r>
              <a:rPr lang="pt-BR" sz="1600">
                <a:solidFill>
                  <a:srgbClr val="FF9900"/>
                </a:solidFill>
              </a:rPr>
              <a:t>"Hello world"</a:t>
            </a:r>
            <a:r>
              <a:rPr lang="pt-BR" sz="1600"/>
              <a:t>)</a:t>
            </a:r>
            <a:br>
              <a:rPr lang="pt-BR" sz="1600"/>
            </a:br>
            <a:r>
              <a:rPr lang="pt-BR" sz="1600"/>
              <a:t>(display value)</a:t>
            </a:r>
            <a:br>
              <a:rPr lang="pt-BR" sz="1600"/>
            </a:br>
            <a:r>
              <a:rPr lang="pt-BR" sz="1600"/>
              <a:t>(newline)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>
                <a:solidFill>
                  <a:srgbClr val="B6D7A8"/>
                </a:solidFill>
              </a:rPr>
              <a:t>Saída:</a:t>
            </a:r>
            <a:br>
              <a:rPr lang="pt-BR" sz="1600">
                <a:solidFill>
                  <a:srgbClr val="B6D7A8"/>
                </a:solidFill>
              </a:rPr>
            </a:br>
            <a:r>
              <a:rPr lang="pt-BR" sz="1600">
                <a:solidFill>
                  <a:srgbClr val="B6D7A8"/>
                </a:solidFill>
              </a:rPr>
              <a:t>10</a:t>
            </a:r>
            <a:br>
              <a:rPr lang="pt-BR" sz="1600">
                <a:solidFill>
                  <a:srgbClr val="B6D7A8"/>
                </a:solidFill>
              </a:rPr>
            </a:br>
            <a:r>
              <a:rPr lang="pt-BR" sz="1600">
                <a:solidFill>
                  <a:srgbClr val="B6D7A8"/>
                </a:solidFill>
              </a:rPr>
              <a:t>Hello world</a:t>
            </a:r>
            <a:endParaRPr sz="1600">
              <a:solidFill>
                <a:srgbClr val="B6D7A8"/>
              </a:solidFill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7" name="Shape 297"/>
          <p:cNvSpPr txBox="1"/>
          <p:nvPr>
            <p:ph idx="2" type="body"/>
          </p:nvPr>
        </p:nvSpPr>
        <p:spPr>
          <a:xfrm>
            <a:off x="4933225" y="1567550"/>
            <a:ext cx="3403200" cy="3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Go</a:t>
            </a:r>
            <a:r>
              <a:rPr lang="pt-BR" sz="1600"/>
              <a:t>:</a:t>
            </a:r>
            <a:br>
              <a:rPr lang="pt-BR" sz="1600"/>
            </a:br>
            <a:r>
              <a:rPr lang="pt-BR" sz="1600">
                <a:solidFill>
                  <a:srgbClr val="4A86E8"/>
                </a:solidFill>
              </a:rPr>
              <a:t>package </a:t>
            </a:r>
            <a:r>
              <a:rPr lang="pt-BR" sz="1600">
                <a:solidFill>
                  <a:srgbClr val="FFFFFF"/>
                </a:solidFill>
              </a:rPr>
              <a:t>main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4A86E8"/>
                </a:solidFill>
              </a:rPr>
              <a:t>import </a:t>
            </a:r>
            <a:r>
              <a:rPr lang="pt-BR" sz="1600">
                <a:solidFill>
                  <a:srgbClr val="FF9900"/>
                </a:solidFill>
              </a:rPr>
              <a:t>"fmt"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4A86E8"/>
                </a:solidFill>
              </a:rPr>
              <a:t>func </a:t>
            </a:r>
            <a:r>
              <a:rPr lang="pt-BR" sz="1600">
                <a:solidFill>
                  <a:srgbClr val="FFFFFF"/>
                </a:solidFill>
              </a:rPr>
              <a:t>main() {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    i := 10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    fmt.</a:t>
            </a:r>
            <a:r>
              <a:rPr lang="pt-BR" sz="1600">
                <a:solidFill>
                  <a:srgbClr val="4A86E8"/>
                </a:solidFill>
              </a:rPr>
              <a:t>Println</a:t>
            </a:r>
            <a:r>
              <a:rPr lang="pt-BR" sz="1600">
                <a:solidFill>
                  <a:srgbClr val="FFFFFF"/>
                </a:solidFill>
              </a:rPr>
              <a:t>(i)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    i = </a:t>
            </a:r>
            <a:r>
              <a:rPr lang="pt-BR" sz="1600">
                <a:solidFill>
                  <a:srgbClr val="FF9900"/>
                </a:solidFill>
              </a:rPr>
              <a:t>"Hello world"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}</a:t>
            </a:r>
            <a:br>
              <a:rPr lang="pt-BR" sz="1600">
                <a:solidFill>
                  <a:srgbClr val="FFFFFF"/>
                </a:solidFill>
              </a:rPr>
            </a:br>
            <a:br>
              <a:rPr lang="pt-BR" sz="1600">
                <a:solidFill>
                  <a:srgbClr val="FFFFFF"/>
                </a:solidFill>
              </a:rPr>
            </a:br>
            <a:r>
              <a:rPr i="1" lang="pt-BR" sz="1600">
                <a:solidFill>
                  <a:srgbClr val="980000"/>
                </a:solidFill>
              </a:rPr>
              <a:t>Error</a:t>
            </a:r>
            <a:r>
              <a:rPr lang="pt-BR" sz="1600">
                <a:solidFill>
                  <a:srgbClr val="980000"/>
                </a:solidFill>
              </a:rPr>
              <a:t>: </a:t>
            </a:r>
            <a:r>
              <a:rPr i="1" lang="pt-BR" sz="1600">
                <a:solidFill>
                  <a:srgbClr val="980000"/>
                </a:solidFill>
              </a:rPr>
              <a:t>cannot use “Hello world” (type string) as type int in assignment</a:t>
            </a:r>
            <a:endParaRPr i="1" sz="1600">
              <a:solidFill>
                <a:srgbClr val="FFFFFF"/>
              </a:solidFill>
            </a:endParaRPr>
          </a:p>
        </p:txBody>
      </p:sp>
      <p:cxnSp>
        <p:nvCxnSpPr>
          <p:cNvPr id="298" name="Shape 298"/>
          <p:cNvCxnSpPr/>
          <p:nvPr/>
        </p:nvCxnSpPr>
        <p:spPr>
          <a:xfrm>
            <a:off x="4455425" y="1612900"/>
            <a:ext cx="36300" cy="31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Closure</a:t>
            </a:r>
            <a:r>
              <a:rPr b="1" i="1" lang="pt-BR" sz="1800"/>
              <a:t> - exemplo</a:t>
            </a:r>
            <a:endParaRPr b="1" i="1" sz="1800"/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1297500" y="1567550"/>
            <a:ext cx="6777600" cy="3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Scheme:</a:t>
            </a:r>
            <a:br>
              <a:rPr lang="pt-BR" sz="1600"/>
            </a:br>
            <a:r>
              <a:rPr lang="pt-BR" sz="1600"/>
              <a:t>(</a:t>
            </a:r>
            <a:r>
              <a:rPr lang="pt-BR" sz="1600">
                <a:solidFill>
                  <a:srgbClr val="4A86E8"/>
                </a:solidFill>
              </a:rPr>
              <a:t>define</a:t>
            </a:r>
            <a:r>
              <a:rPr lang="pt-BR" sz="1600"/>
              <a:t> fibonacci</a:t>
            </a:r>
            <a:br>
              <a:rPr lang="pt-BR" sz="1600"/>
            </a:br>
            <a:r>
              <a:rPr lang="pt-BR" sz="1600"/>
              <a:t>    (</a:t>
            </a:r>
            <a:r>
              <a:rPr lang="pt-BR" sz="1600">
                <a:solidFill>
                  <a:srgbClr val="4A86E8"/>
                </a:solidFill>
              </a:rPr>
              <a:t>let</a:t>
            </a:r>
            <a:r>
              <a:rPr lang="pt-BR" sz="1600"/>
              <a:t> ((memo (make-eq-hashtable)))</a:t>
            </a:r>
            <a:br>
              <a:rPr lang="pt-BR" sz="1600"/>
            </a:br>
            <a:r>
              <a:rPr lang="pt-BR" sz="1600"/>
              <a:t>        (</a:t>
            </a:r>
            <a:r>
              <a:rPr lang="pt-BR" sz="1600">
                <a:solidFill>
                  <a:srgbClr val="4A86E8"/>
                </a:solidFill>
              </a:rPr>
              <a:t>lambda</a:t>
            </a:r>
            <a:r>
              <a:rPr lang="pt-BR" sz="1600"/>
              <a:t> (n)</a:t>
            </a:r>
            <a:br>
              <a:rPr lang="pt-BR" sz="1600"/>
            </a:br>
            <a:r>
              <a:rPr lang="pt-BR" sz="1600"/>
              <a:t>            (</a:t>
            </a:r>
            <a:r>
              <a:rPr lang="pt-BR" sz="1600">
                <a:solidFill>
                  <a:srgbClr val="4A86E8"/>
                </a:solidFill>
              </a:rPr>
              <a:t>cond</a:t>
            </a:r>
            <a:r>
              <a:rPr lang="pt-BR" sz="1600"/>
              <a:t> ((&lt;= n 0) 0)</a:t>
            </a:r>
            <a:br>
              <a:rPr lang="pt-BR" sz="1600"/>
            </a:br>
            <a:r>
              <a:rPr lang="pt-BR" sz="1600"/>
              <a:t>		  ((= n 1) 1)</a:t>
            </a:r>
            <a:br>
              <a:rPr lang="pt-BR" sz="1600"/>
            </a:br>
            <a:r>
              <a:rPr lang="pt-BR" sz="1600"/>
              <a:t>		  ((hashtable-contains? memo n) (hashtable-ref memo n -1))</a:t>
            </a:r>
            <a:br>
              <a:rPr lang="pt-BR" sz="1600"/>
            </a:br>
            <a:r>
              <a:rPr lang="pt-BR" sz="1600"/>
              <a:t>		  (</a:t>
            </a:r>
            <a:r>
              <a:rPr lang="pt-BR" sz="1600">
                <a:solidFill>
                  <a:srgbClr val="4A86E8"/>
                </a:solidFill>
              </a:rPr>
              <a:t>else</a:t>
            </a:r>
            <a:r>
              <a:rPr lang="pt-BR" sz="1600"/>
              <a:t> (</a:t>
            </a:r>
            <a:r>
              <a:rPr lang="pt-BR" sz="1600">
                <a:solidFill>
                  <a:srgbClr val="4A86E8"/>
                </a:solidFill>
              </a:rPr>
              <a:t>let</a:t>
            </a:r>
            <a:r>
              <a:rPr lang="pt-BR" sz="1600"/>
              <a:t> ((value (+ (fibonacci (- n 1)) (fibonacci (- n 2)))))</a:t>
            </a:r>
            <a:br>
              <a:rPr lang="pt-BR" sz="1600"/>
            </a:br>
            <a:r>
              <a:rPr lang="pt-BR" sz="1600"/>
              <a:t>			     (hashtable-set! memo n value)</a:t>
            </a:r>
            <a:br>
              <a:rPr lang="pt-BR" sz="1600"/>
            </a:br>
            <a:r>
              <a:rPr lang="pt-BR" sz="1600"/>
              <a:t>			     value))))))</a:t>
            </a:r>
            <a:br>
              <a:rPr lang="pt-BR" sz="1600"/>
            </a:br>
            <a:r>
              <a:rPr lang="pt-BR" sz="1600"/>
              <a:t>(display (fibonacci 100))</a:t>
            </a:r>
            <a:br>
              <a:rPr lang="pt-BR" sz="1600"/>
            </a:br>
            <a:r>
              <a:rPr lang="pt-BR" sz="1600"/>
              <a:t>(newline)</a:t>
            </a:r>
            <a:br>
              <a:rPr lang="pt-BR" sz="1600"/>
            </a:br>
            <a:r>
              <a:rPr lang="pt-BR" sz="1600">
                <a:solidFill>
                  <a:srgbClr val="B6D7A8"/>
                </a:solidFill>
              </a:rPr>
              <a:t>Saída: 354224848179261915075</a:t>
            </a:r>
            <a:endParaRPr sz="1600">
              <a:solidFill>
                <a:srgbClr val="B6D7A8"/>
              </a:solidFill>
            </a:endParaRP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Closure - exemplo</a:t>
            </a:r>
            <a:endParaRPr b="1" i="1" sz="1800"/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297500" y="1567550"/>
            <a:ext cx="6777600" cy="3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Python:</a:t>
            </a:r>
            <a:br>
              <a:rPr lang="pt-BR" sz="1600"/>
            </a:br>
            <a:r>
              <a:rPr lang="pt-BR" sz="1600">
                <a:solidFill>
                  <a:srgbClr val="4A86E8"/>
                </a:solidFill>
              </a:rPr>
              <a:t>def </a:t>
            </a:r>
            <a:r>
              <a:rPr lang="pt-BR" sz="1600">
                <a:solidFill>
                  <a:srgbClr val="FFFFFF"/>
                </a:solidFill>
              </a:rPr>
              <a:t>fibonacci():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    memo = { }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    </a:t>
            </a:r>
            <a:r>
              <a:rPr lang="pt-BR" sz="1600">
                <a:solidFill>
                  <a:srgbClr val="4A86E8"/>
                </a:solidFill>
              </a:rPr>
              <a:t>def </a:t>
            </a:r>
            <a:r>
              <a:rPr lang="pt-BR" sz="1600">
                <a:solidFill>
                  <a:srgbClr val="F3F3F3"/>
                </a:solidFill>
              </a:rPr>
              <a:t>calcFib(n):</a:t>
            </a:r>
            <a:br>
              <a:rPr lang="pt-BR" sz="1600">
                <a:solidFill>
                  <a:srgbClr val="F3F3F3"/>
                </a:solidFill>
              </a:rPr>
            </a:br>
            <a:r>
              <a:rPr lang="pt-BR" sz="1600">
                <a:solidFill>
                  <a:srgbClr val="F3F3F3"/>
                </a:solidFill>
              </a:rPr>
              <a:t>        …</a:t>
            </a:r>
            <a:br>
              <a:rPr lang="pt-BR" sz="1600">
                <a:solidFill>
                  <a:srgbClr val="F3F3F3"/>
                </a:solidFill>
              </a:rPr>
            </a:br>
            <a:r>
              <a:rPr lang="pt-BR" sz="1600">
                <a:solidFill>
                  <a:srgbClr val="F3F3F3"/>
                </a:solidFill>
              </a:rPr>
              <a:t>    </a:t>
            </a:r>
            <a:r>
              <a:rPr lang="pt-BR" sz="1600">
                <a:solidFill>
                  <a:srgbClr val="4A86E8"/>
                </a:solidFill>
              </a:rPr>
              <a:t>return</a:t>
            </a:r>
            <a:r>
              <a:rPr lang="pt-BR" sz="1600">
                <a:solidFill>
                  <a:srgbClr val="F3F3F3"/>
                </a:solidFill>
              </a:rPr>
              <a:t> calcFib</a:t>
            </a:r>
            <a:br>
              <a:rPr lang="pt-BR" sz="1600">
                <a:solidFill>
                  <a:srgbClr val="F3F3F3"/>
                </a:solidFill>
              </a:rPr>
            </a:br>
            <a:br>
              <a:rPr lang="pt-BR" sz="1600">
                <a:solidFill>
                  <a:srgbClr val="F3F3F3"/>
                </a:solidFill>
              </a:rPr>
            </a:br>
            <a:r>
              <a:rPr lang="pt-BR" sz="1600">
                <a:solidFill>
                  <a:srgbClr val="F3F3F3"/>
                </a:solidFill>
              </a:rPr>
              <a:t>fib = fibonacci()</a:t>
            </a:r>
            <a:br>
              <a:rPr lang="pt-BR" sz="1600">
                <a:solidFill>
                  <a:srgbClr val="F3F3F3"/>
                </a:solidFill>
              </a:rPr>
            </a:br>
            <a:r>
              <a:rPr lang="pt-BR" sz="1600">
                <a:solidFill>
                  <a:srgbClr val="4A86E8"/>
                </a:solidFill>
              </a:rPr>
              <a:t>print</a:t>
            </a:r>
            <a:r>
              <a:rPr lang="pt-BR" sz="1600">
                <a:solidFill>
                  <a:srgbClr val="F3F3F3"/>
                </a:solidFill>
              </a:rPr>
              <a:t>(fib.__closure__)</a:t>
            </a:r>
            <a:endParaRPr sz="1600">
              <a:solidFill>
                <a:srgbClr val="F3F3F3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B6D7A8"/>
                </a:solidFill>
              </a:rPr>
              <a:t>Saída: (&lt;cell at 0x7f29a9850ad0: function object at 0x7f29a9857500&gt;, &lt;cell at 0x7f29a9850b40: dict object at 0x7f29a984ad70&gt;)</a:t>
            </a:r>
            <a:endParaRPr sz="1600">
              <a:solidFill>
                <a:srgbClr val="B6D7A8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 sz="1600"/>
            </a:br>
            <a:endParaRPr sz="1600">
              <a:solidFill>
                <a:srgbClr val="B6D7A8"/>
              </a:solidFill>
            </a:endParaRP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Tail recursion - exemplo</a:t>
            </a:r>
            <a:endParaRPr b="1" i="1" sz="1800"/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1297500" y="1567550"/>
            <a:ext cx="3403200" cy="3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Recursividade em cauda:</a:t>
            </a:r>
            <a:br>
              <a:rPr lang="pt-BR" sz="1600"/>
            </a:br>
            <a:r>
              <a:rPr lang="pt-BR" sz="1600">
                <a:solidFill>
                  <a:srgbClr val="FFFFFF"/>
                </a:solidFill>
              </a:rPr>
              <a:t>(</a:t>
            </a:r>
            <a:r>
              <a:rPr lang="pt-BR" sz="1600">
                <a:solidFill>
                  <a:srgbClr val="4A86E8"/>
                </a:solidFill>
              </a:rPr>
              <a:t>define</a:t>
            </a:r>
            <a:r>
              <a:rPr lang="pt-BR" sz="1600">
                <a:solidFill>
                  <a:srgbClr val="FFFFFF"/>
                </a:solidFill>
              </a:rPr>
              <a:t> (factorial n)</a:t>
            </a:r>
            <a:br>
              <a:rPr lang="pt-BR" sz="1600"/>
            </a:br>
            <a:r>
              <a:rPr lang="pt-BR" sz="1600"/>
              <a:t>    </a:t>
            </a:r>
            <a:r>
              <a:rPr lang="pt-BR" sz="1600">
                <a:solidFill>
                  <a:srgbClr val="FFFFFF"/>
                </a:solidFill>
              </a:rPr>
              <a:t>(</a:t>
            </a:r>
            <a:r>
              <a:rPr lang="pt-BR" sz="1600">
                <a:solidFill>
                  <a:srgbClr val="4A86E8"/>
                </a:solidFill>
              </a:rPr>
              <a:t>define</a:t>
            </a:r>
            <a:r>
              <a:rPr lang="pt-BR" sz="1600">
                <a:solidFill>
                  <a:srgbClr val="FFFFFF"/>
                </a:solidFill>
              </a:rPr>
              <a:t> (factorial-helper n acc)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        (</a:t>
            </a:r>
            <a:r>
              <a:rPr lang="pt-BR" sz="1600">
                <a:solidFill>
                  <a:srgbClr val="4A86E8"/>
                </a:solidFill>
              </a:rPr>
              <a:t>if</a:t>
            </a:r>
            <a:r>
              <a:rPr lang="pt-BR" sz="1600">
                <a:solidFill>
                  <a:srgbClr val="FFFFFF"/>
                </a:solidFill>
              </a:rPr>
              <a:t> (&lt;= n 0)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              acc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              (factorial-helper (- n 1) 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                                                    (* n acc))))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    (factorial-helper n 1))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FFFFFF"/>
                </a:solidFill>
              </a:rPr>
              <a:t>…</a:t>
            </a:r>
            <a:br>
              <a:rPr lang="pt-BR" sz="1600">
                <a:solidFill>
                  <a:srgbClr val="FFFFFF"/>
                </a:solidFill>
              </a:rPr>
            </a:br>
            <a:r>
              <a:rPr lang="pt-BR" sz="1600">
                <a:solidFill>
                  <a:srgbClr val="B6D7A8"/>
                </a:solidFill>
              </a:rPr>
              <a:t>Saída: 120</a:t>
            </a:r>
            <a:endParaRPr sz="1600"/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0" name="Shape 320"/>
          <p:cNvSpPr txBox="1"/>
          <p:nvPr>
            <p:ph idx="2" type="body"/>
          </p:nvPr>
        </p:nvSpPr>
        <p:spPr>
          <a:xfrm>
            <a:off x="4933225" y="1567550"/>
            <a:ext cx="3403200" cy="3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Recursividade comum:</a:t>
            </a:r>
            <a:br>
              <a:rPr lang="pt-BR" sz="1600"/>
            </a:br>
            <a:r>
              <a:rPr lang="pt-BR" sz="1600"/>
              <a:t>(</a:t>
            </a:r>
            <a:r>
              <a:rPr lang="pt-BR" sz="1600">
                <a:solidFill>
                  <a:srgbClr val="4A86E8"/>
                </a:solidFill>
              </a:rPr>
              <a:t>define</a:t>
            </a:r>
            <a:r>
              <a:rPr lang="pt-BR" sz="1600"/>
              <a:t> (factorial n)</a:t>
            </a:r>
            <a:br>
              <a:rPr lang="pt-BR" sz="1600"/>
            </a:br>
            <a:r>
              <a:rPr lang="pt-BR" sz="1600"/>
              <a:t>    (</a:t>
            </a:r>
            <a:r>
              <a:rPr lang="pt-BR" sz="1600">
                <a:solidFill>
                  <a:srgbClr val="4A86E8"/>
                </a:solidFill>
              </a:rPr>
              <a:t>if</a:t>
            </a:r>
            <a:r>
              <a:rPr lang="pt-BR" sz="1600"/>
              <a:t> (&lt;= n 1)</a:t>
            </a:r>
            <a:br>
              <a:rPr lang="pt-BR" sz="1600"/>
            </a:br>
            <a:r>
              <a:rPr lang="pt-BR" sz="1600"/>
              <a:t>          1</a:t>
            </a:r>
            <a:br>
              <a:rPr lang="pt-BR" sz="1600"/>
            </a:br>
            <a:r>
              <a:rPr lang="pt-BR" sz="1600"/>
              <a:t>          (* n (factorial (- n 1)))))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(display (factorial 5))</a:t>
            </a:r>
            <a:br>
              <a:rPr lang="pt-BR" sz="1600"/>
            </a:br>
            <a:r>
              <a:rPr lang="pt-BR" sz="1600"/>
              <a:t>(newline)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 sz="1600">
                <a:solidFill>
                  <a:srgbClr val="B6D7A8"/>
                </a:solidFill>
              </a:rPr>
            </a:br>
            <a:r>
              <a:rPr lang="pt-BR" sz="1600">
                <a:solidFill>
                  <a:srgbClr val="B6D7A8"/>
                </a:solidFill>
              </a:rPr>
              <a:t>Saída: 120</a:t>
            </a:r>
            <a:endParaRPr sz="1600"/>
          </a:p>
        </p:txBody>
      </p:sp>
      <p:cxnSp>
        <p:nvCxnSpPr>
          <p:cNvPr id="321" name="Shape 321"/>
          <p:cNvCxnSpPr/>
          <p:nvPr/>
        </p:nvCxnSpPr>
        <p:spPr>
          <a:xfrm>
            <a:off x="4455425" y="1612900"/>
            <a:ext cx="36300" cy="31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High-order function </a:t>
            </a:r>
            <a:r>
              <a:rPr b="1" i="1" lang="pt-BR" sz="1800"/>
              <a:t>- exemplo</a:t>
            </a:r>
            <a:endParaRPr b="1" i="1" sz="1800"/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1297500" y="1567550"/>
            <a:ext cx="6777600" cy="3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(</a:t>
            </a:r>
            <a:r>
              <a:rPr lang="pt-BR" sz="1600">
                <a:solidFill>
                  <a:srgbClr val="4A86E8"/>
                </a:solidFill>
              </a:rPr>
              <a:t>define</a:t>
            </a:r>
            <a:r>
              <a:rPr lang="pt-BR" sz="1600"/>
              <a:t> (merge list1 list2 </a:t>
            </a:r>
            <a:r>
              <a:rPr lang="pt-BR" sz="1600"/>
              <a:t>func</a:t>
            </a:r>
            <a:r>
              <a:rPr lang="pt-BR" sz="1600"/>
              <a:t>)</a:t>
            </a:r>
            <a:br>
              <a:rPr lang="pt-BR" sz="1600"/>
            </a:br>
            <a:r>
              <a:rPr lang="pt-BR" sz="1600"/>
              <a:t>    (</a:t>
            </a:r>
            <a:r>
              <a:rPr lang="pt-BR" sz="1600">
                <a:solidFill>
                  <a:srgbClr val="4A86E8"/>
                </a:solidFill>
              </a:rPr>
              <a:t>cond</a:t>
            </a:r>
            <a:br>
              <a:rPr lang="pt-BR" sz="1600"/>
            </a:br>
            <a:r>
              <a:rPr lang="pt-BR" sz="1600"/>
              <a:t>        ((null? list1) list2)</a:t>
            </a:r>
            <a:br>
              <a:rPr lang="pt-BR" sz="1600"/>
            </a:br>
            <a:r>
              <a:rPr lang="pt-BR" sz="1600"/>
              <a:t>        ((null? list2) list1)</a:t>
            </a:r>
            <a:br>
              <a:rPr lang="pt-BR" sz="1600"/>
            </a:br>
            <a:r>
              <a:rPr lang="pt-BR" sz="1600"/>
              <a:t>        ((func (car list1) (car list2)) (cons (car list1) </a:t>
            </a:r>
            <a:br>
              <a:rPr lang="pt-BR" sz="1600"/>
            </a:br>
            <a:r>
              <a:rPr lang="pt-BR" sz="1600"/>
              <a:t>                                                                                 (merge (cdr list1) list2 func)))</a:t>
            </a:r>
            <a:br>
              <a:rPr lang="pt-BR" sz="1600"/>
            </a:br>
            <a:r>
              <a:rPr lang="pt-BR" sz="1600"/>
              <a:t>        (</a:t>
            </a:r>
            <a:r>
              <a:rPr lang="pt-BR" sz="1600">
                <a:solidFill>
                  <a:srgbClr val="4A86E8"/>
                </a:solidFill>
              </a:rPr>
              <a:t>else</a:t>
            </a:r>
            <a:r>
              <a:rPr lang="pt-BR" sz="1600"/>
              <a:t> (cons (car list2) (merge (cdr list2) list1 func)))))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Hygienic macro</a:t>
            </a:r>
            <a:r>
              <a:rPr b="1" i="1" lang="pt-BR" sz="1800"/>
              <a:t> - exemplo</a:t>
            </a:r>
            <a:endParaRPr b="1" i="1" sz="1800"/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1297500" y="1567550"/>
            <a:ext cx="3403200" cy="31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Macro “primitiva”:</a:t>
            </a:r>
            <a:br>
              <a:rPr lang="pt-BR" sz="1600"/>
            </a:br>
            <a:br>
              <a:rPr lang="pt-BR" sz="1600"/>
            </a:br>
            <a:r>
              <a:rPr lang="pt-BR" sz="1600"/>
              <a:t>(</a:t>
            </a:r>
            <a:r>
              <a:rPr lang="pt-BR" sz="1600">
                <a:solidFill>
                  <a:srgbClr val="4A86E8"/>
                </a:solidFill>
              </a:rPr>
              <a:t>define-macro</a:t>
            </a:r>
            <a:r>
              <a:rPr lang="pt-BR" sz="1600"/>
              <a:t> </a:t>
            </a:r>
            <a:br>
              <a:rPr lang="pt-BR" sz="1600"/>
            </a:br>
            <a:r>
              <a:rPr lang="pt-BR" sz="1600"/>
              <a:t>    (while condition . body)</a:t>
            </a:r>
            <a:br>
              <a:rPr lang="pt-BR" sz="1600"/>
            </a:br>
            <a:r>
              <a:rPr lang="pt-BR" sz="1600"/>
              <a:t>        `(</a:t>
            </a:r>
            <a:r>
              <a:rPr lang="pt-BR" sz="1600">
                <a:solidFill>
                  <a:srgbClr val="4A86E8"/>
                </a:solidFill>
              </a:rPr>
              <a:t>let</a:t>
            </a:r>
            <a:r>
              <a:rPr lang="pt-BR" sz="1600"/>
              <a:t> loop ()</a:t>
            </a:r>
            <a:br>
              <a:rPr lang="pt-BR" sz="1600"/>
            </a:br>
            <a:r>
              <a:rPr lang="pt-BR" sz="1600"/>
              <a:t>            (</a:t>
            </a:r>
            <a:r>
              <a:rPr lang="pt-BR" sz="1600">
                <a:solidFill>
                  <a:srgbClr val="4A86E8"/>
                </a:solidFill>
              </a:rPr>
              <a:t>cond</a:t>
            </a:r>
            <a:r>
              <a:rPr lang="pt-BR" sz="1600"/>
              <a:t> (,condition</a:t>
            </a:r>
            <a:br>
              <a:rPr lang="pt-BR" sz="1600"/>
            </a:br>
            <a:r>
              <a:rPr lang="pt-BR" sz="1600"/>
              <a:t>                         (</a:t>
            </a:r>
            <a:r>
              <a:rPr lang="pt-BR" sz="1600">
                <a:solidFill>
                  <a:srgbClr val="4A86E8"/>
                </a:solidFill>
              </a:rPr>
              <a:t>begin</a:t>
            </a:r>
            <a:r>
              <a:rPr lang="pt-BR" sz="1600"/>
              <a:t> . ,body)</a:t>
            </a:r>
            <a:br>
              <a:rPr lang="pt-BR" sz="1600"/>
            </a:br>
            <a:r>
              <a:rPr lang="pt-BR" sz="1600"/>
              <a:t>                         (loop)))))</a:t>
            </a:r>
            <a:endParaRPr sz="1600"/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4884975" y="1567550"/>
            <a:ext cx="3403200" cy="31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/>
              <a:t>Hygienic macro</a:t>
            </a:r>
            <a:r>
              <a:rPr lang="pt-BR" sz="1600"/>
              <a:t>: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(</a:t>
            </a:r>
            <a:r>
              <a:rPr lang="pt-BR" sz="1600">
                <a:solidFill>
                  <a:srgbClr val="4A86E8"/>
                </a:solidFill>
              </a:rPr>
              <a:t>define-syntax</a:t>
            </a:r>
            <a:r>
              <a:rPr lang="pt-BR" sz="1600"/>
              <a:t> while</a:t>
            </a:r>
            <a:br>
              <a:rPr lang="pt-BR" sz="1600"/>
            </a:br>
            <a:r>
              <a:rPr lang="pt-BR" sz="1600"/>
              <a:t>    (</a:t>
            </a:r>
            <a:r>
              <a:rPr lang="pt-BR" sz="1600">
                <a:solidFill>
                  <a:srgbClr val="4A86E8"/>
                </a:solidFill>
              </a:rPr>
              <a:t>syntax-rules</a:t>
            </a:r>
            <a:r>
              <a:rPr lang="pt-BR" sz="1600"/>
              <a:t> ()</a:t>
            </a:r>
            <a:br>
              <a:rPr lang="pt-BR" sz="1600"/>
            </a:br>
            <a:r>
              <a:rPr lang="pt-BR" sz="1600"/>
              <a:t>        ((_ condition body ...)</a:t>
            </a:r>
            <a:br>
              <a:rPr lang="pt-BR" sz="1600"/>
            </a:br>
            <a:r>
              <a:rPr lang="pt-BR" sz="1600"/>
              <a:t>         (</a:t>
            </a:r>
            <a:r>
              <a:rPr lang="pt-BR" sz="1600">
                <a:solidFill>
                  <a:srgbClr val="4A86E8"/>
                </a:solidFill>
              </a:rPr>
              <a:t>let</a:t>
            </a:r>
            <a:r>
              <a:rPr lang="pt-BR" sz="1600"/>
              <a:t> loop ()</a:t>
            </a:r>
            <a:br>
              <a:rPr lang="pt-BR" sz="1600"/>
            </a:br>
            <a:r>
              <a:rPr lang="pt-BR" sz="1600"/>
              <a:t>             (</a:t>
            </a:r>
            <a:r>
              <a:rPr lang="pt-BR" sz="1600">
                <a:solidFill>
                  <a:srgbClr val="4A86E8"/>
                </a:solidFill>
              </a:rPr>
              <a:t>cond</a:t>
            </a:r>
            <a:r>
              <a:rPr lang="pt-BR" sz="1600"/>
              <a:t> (condition</a:t>
            </a:r>
            <a:br>
              <a:rPr lang="pt-BR" sz="1600"/>
            </a:br>
            <a:r>
              <a:rPr lang="pt-BR" sz="1600"/>
              <a:t>                            (</a:t>
            </a:r>
            <a:r>
              <a:rPr lang="pt-BR" sz="1600">
                <a:solidFill>
                  <a:srgbClr val="4A86E8"/>
                </a:solidFill>
              </a:rPr>
              <a:t>begin</a:t>
            </a:r>
            <a:r>
              <a:rPr lang="pt-BR" sz="1600"/>
              <a:t> body ...)</a:t>
            </a:r>
            <a:br>
              <a:rPr lang="pt-BR" sz="1600"/>
            </a:br>
            <a:r>
              <a:rPr lang="pt-BR" sz="1600"/>
              <a:t>                            (loop)))))))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337" name="Shape 337"/>
          <p:cNvCxnSpPr/>
          <p:nvPr/>
        </p:nvCxnSpPr>
        <p:spPr>
          <a:xfrm>
            <a:off x="4455425" y="1612900"/>
            <a:ext cx="36300" cy="31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Hygienic macro - exemplo</a:t>
            </a:r>
            <a:endParaRPr b="1" i="1" sz="1800"/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1297500" y="1567550"/>
            <a:ext cx="3403200" cy="31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Macro “primitiva”: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(</a:t>
            </a:r>
            <a:r>
              <a:rPr lang="pt-BR" sz="1600">
                <a:solidFill>
                  <a:srgbClr val="4A86E8"/>
                </a:solidFill>
              </a:rPr>
              <a:t>let</a:t>
            </a:r>
            <a:r>
              <a:rPr lang="pt-BR" sz="1600"/>
              <a:t> ((i 0) (loop </a:t>
            </a:r>
            <a:r>
              <a:rPr lang="pt-BR" sz="1600">
                <a:solidFill>
                  <a:srgbClr val="FF9900"/>
                </a:solidFill>
              </a:rPr>
              <a:t> "0"</a:t>
            </a:r>
            <a:r>
              <a:rPr lang="pt-BR" sz="1600"/>
              <a:t>))</a:t>
            </a:r>
            <a:br>
              <a:rPr lang="pt-BR" sz="1600"/>
            </a:br>
            <a:r>
              <a:rPr lang="pt-BR" sz="1600"/>
              <a:t>    (while (&lt; i 10)</a:t>
            </a:r>
            <a:br>
              <a:rPr lang="pt-BR" sz="1600"/>
            </a:br>
            <a:r>
              <a:rPr lang="pt-BR" sz="1600"/>
              <a:t>                (set! loop </a:t>
            </a:r>
            <a:br>
              <a:rPr lang="pt-BR" sz="1600"/>
            </a:br>
            <a:r>
              <a:rPr lang="pt-BR" sz="1600"/>
              <a:t>		    (number-&gt;string i))</a:t>
            </a:r>
            <a:br>
              <a:rPr lang="pt-BR" sz="1600"/>
            </a:br>
            <a:r>
              <a:rPr lang="pt-BR" sz="1600"/>
              <a:t>                (display loop)</a:t>
            </a:r>
            <a:br>
              <a:rPr lang="pt-BR" sz="1600"/>
            </a:br>
            <a:r>
              <a:rPr lang="pt-BR" sz="1600"/>
              <a:t>                (newline)</a:t>
            </a:r>
            <a:br>
              <a:rPr lang="pt-BR" sz="1600"/>
            </a:br>
            <a:r>
              <a:rPr lang="pt-BR" sz="1600"/>
              <a:t>                (set! i (+ i 1))))</a:t>
            </a:r>
            <a:br>
              <a:rPr lang="pt-BR" sz="1600"/>
            </a:br>
            <a:br>
              <a:rPr lang="pt-BR" sz="1600"/>
            </a:br>
            <a:r>
              <a:rPr lang="pt-BR" sz="1600">
                <a:solidFill>
                  <a:srgbClr val="B6D7A8"/>
                </a:solidFill>
              </a:rPr>
              <a:t>Saída:</a:t>
            </a:r>
            <a:br>
              <a:rPr lang="pt-BR" sz="1600">
                <a:solidFill>
                  <a:srgbClr val="B6D7A8"/>
                </a:solidFill>
              </a:rPr>
            </a:br>
            <a:r>
              <a:rPr lang="pt-BR" sz="1600">
                <a:solidFill>
                  <a:srgbClr val="B6D7A8"/>
                </a:solidFill>
              </a:rPr>
              <a:t>0</a:t>
            </a:r>
            <a:br>
              <a:rPr lang="pt-BR" sz="1600"/>
            </a:br>
            <a:r>
              <a:rPr i="1" lang="pt-BR" sz="1600">
                <a:solidFill>
                  <a:srgbClr val="980000"/>
                </a:solidFill>
              </a:rPr>
              <a:t>Error: ‘oops is not a function...</a:t>
            </a:r>
            <a:endParaRPr i="1" sz="1600">
              <a:solidFill>
                <a:srgbClr val="98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44" name="Shape 3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4884975" y="1567550"/>
            <a:ext cx="3403200" cy="31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/>
              <a:t>Hygienic macro</a:t>
            </a:r>
            <a:r>
              <a:rPr lang="pt-BR" sz="1600"/>
              <a:t>:</a:t>
            </a:r>
            <a:endParaRPr sz="1600"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(</a:t>
            </a:r>
            <a:r>
              <a:rPr lang="pt-BR" sz="1600">
                <a:solidFill>
                  <a:srgbClr val="4A86E8"/>
                </a:solidFill>
              </a:rPr>
              <a:t>let</a:t>
            </a:r>
            <a:r>
              <a:rPr lang="pt-BR" sz="1600"/>
              <a:t> ((i 0) (loop </a:t>
            </a:r>
            <a:r>
              <a:rPr lang="pt-BR" sz="1600">
                <a:solidFill>
                  <a:srgbClr val="FF9900"/>
                </a:solidFill>
              </a:rPr>
              <a:t> "0"</a:t>
            </a:r>
            <a:r>
              <a:rPr lang="pt-BR" sz="1600"/>
              <a:t>))</a:t>
            </a:r>
            <a:br>
              <a:rPr lang="pt-BR" sz="1600"/>
            </a:br>
            <a:r>
              <a:rPr lang="pt-BR" sz="1600"/>
              <a:t>    (while (&lt; i 10)</a:t>
            </a:r>
            <a:br>
              <a:rPr lang="pt-BR" sz="1600"/>
            </a:br>
            <a:r>
              <a:rPr lang="pt-BR" sz="1600"/>
              <a:t>                (set! loop (number-&gt;string i))</a:t>
            </a:r>
            <a:br>
              <a:rPr lang="pt-BR" sz="1600"/>
            </a:br>
            <a:r>
              <a:rPr lang="pt-BR" sz="1600"/>
              <a:t>                (display loop)</a:t>
            </a:r>
            <a:br>
              <a:rPr lang="pt-BR" sz="1600"/>
            </a:br>
            <a:r>
              <a:rPr lang="pt-BR" sz="1600"/>
              <a:t>                (newline)</a:t>
            </a:r>
            <a:br>
              <a:rPr lang="pt-BR" sz="1600"/>
            </a:br>
            <a:r>
              <a:rPr lang="pt-BR" sz="1600"/>
              <a:t>                (set! i (+ i 1))))</a:t>
            </a:r>
            <a:br>
              <a:rPr lang="pt-BR" sz="1600"/>
            </a:br>
            <a:br>
              <a:rPr lang="pt-BR" sz="1600"/>
            </a:br>
            <a:r>
              <a:rPr lang="pt-BR" sz="1600">
                <a:solidFill>
                  <a:srgbClr val="B6D7A8"/>
                </a:solidFill>
              </a:rPr>
              <a:t>Saída:</a:t>
            </a:r>
            <a:br>
              <a:rPr lang="pt-BR" sz="1600">
                <a:solidFill>
                  <a:srgbClr val="B6D7A8"/>
                </a:solidFill>
              </a:rPr>
            </a:br>
            <a:r>
              <a:rPr lang="pt-BR" sz="1600">
                <a:solidFill>
                  <a:srgbClr val="B6D7A8"/>
                </a:solidFill>
              </a:rPr>
              <a:t>0</a:t>
            </a:r>
            <a:br>
              <a:rPr lang="pt-BR" sz="1600"/>
            </a:br>
            <a:r>
              <a:rPr lang="pt-BR" sz="1600">
                <a:solidFill>
                  <a:srgbClr val="B6D7A8"/>
                </a:solidFill>
              </a:rPr>
              <a:t>...</a:t>
            </a:r>
            <a:br>
              <a:rPr lang="pt-BR" sz="1600">
                <a:solidFill>
                  <a:srgbClr val="B6D7A8"/>
                </a:solidFill>
              </a:rPr>
            </a:br>
            <a:r>
              <a:rPr lang="pt-BR" sz="1600">
                <a:solidFill>
                  <a:srgbClr val="B6D7A8"/>
                </a:solidFill>
              </a:rPr>
              <a:t>9</a:t>
            </a:r>
            <a:endParaRPr i="1" sz="1600">
              <a:solidFill>
                <a:srgbClr val="B6D7A8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346" name="Shape 346"/>
          <p:cNvCxnSpPr/>
          <p:nvPr/>
        </p:nvCxnSpPr>
        <p:spPr>
          <a:xfrm>
            <a:off x="4455425" y="1612900"/>
            <a:ext cx="36300" cy="31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393750"/>
            <a:ext cx="70389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HISTÓRICO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Introdução</a:t>
            </a:r>
            <a:endParaRPr b="1" i="1" sz="1800"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Linguagem desenvolvida entre os anos de 1975 e 1980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Laboratório de Inteligência Artificial e Ciência da Computação do MIT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Desenvolvida por Guy Steele e Gerald Sussman</a:t>
            </a:r>
            <a:endParaRPr sz="1800"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1297500" y="393750"/>
            <a:ext cx="70389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LINGUAGENS SEMELHANTES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1297500" y="1567550"/>
            <a:ext cx="717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As linguagens que possuem semelhanças com scheme são:</a:t>
            </a:r>
            <a:br>
              <a:rPr lang="pt-BR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LISP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Common LISP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Lua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Ruby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Racket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1297500" y="393750"/>
            <a:ext cx="70389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LISP e Common LISP</a:t>
            </a:r>
            <a:endParaRPr b="1" sz="1800"/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1297500" y="1567550"/>
            <a:ext cx="717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Possuem as seguintes semelhanças com Scheme</a:t>
            </a:r>
            <a:r>
              <a:rPr lang="pt-BR" sz="1800">
                <a:solidFill>
                  <a:srgbClr val="FFFFFF"/>
                </a:solidFill>
              </a:rPr>
              <a:t>:</a:t>
            </a:r>
            <a:br>
              <a:rPr lang="pt-BR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Símbolos MACRO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Escopo de variáveis dinâmico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Sistema padrão de tratamento de exceções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Sistema padrão de objetos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Sistema padrão de pacotes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0" name="Shape 3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1297500" y="393750"/>
            <a:ext cx="70389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Lua</a:t>
            </a:r>
            <a:endParaRPr b="1" sz="1800"/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1297500" y="1567550"/>
            <a:ext cx="717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Possui as seguintes semelhanças com Scheme:</a:t>
            </a:r>
            <a:br>
              <a:rPr lang="pt-BR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Linguagem multiparadigma: Imperativa, funcional e OO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Trata as funções como variáveis de 1ª classe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Suporta </a:t>
            </a:r>
            <a:r>
              <a:rPr i="1" lang="pt-BR" sz="1800">
                <a:solidFill>
                  <a:srgbClr val="FFFFFF"/>
                </a:solidFill>
              </a:rPr>
              <a:t>closures</a:t>
            </a:r>
            <a:endParaRPr i="1"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Escopo de variáveis dinâmico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7" name="Shape 3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1297500" y="393750"/>
            <a:ext cx="70389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Ruby</a:t>
            </a:r>
            <a:endParaRPr b="1" sz="1800"/>
          </a:p>
        </p:txBody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1297500" y="1567550"/>
            <a:ext cx="717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Possui as seguintes semelhanças com Scheme:</a:t>
            </a:r>
            <a:br>
              <a:rPr lang="pt-BR" sz="1800">
                <a:solidFill>
                  <a:srgbClr val="FFFFFF"/>
                </a:solidFill>
              </a:rPr>
            </a:br>
            <a:br>
              <a:rPr lang="pt-BR" sz="1800">
                <a:solidFill>
                  <a:srgbClr val="FFFFFF"/>
                </a:solidFill>
              </a:rPr>
            </a:b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Fortemente tipada</a:t>
            </a:r>
            <a:endParaRPr i="1"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</a:t>
            </a:r>
            <a:r>
              <a:rPr lang="pt-BR" sz="1800">
                <a:solidFill>
                  <a:srgbClr val="FFFFFF"/>
                </a:solidFill>
              </a:rPr>
              <a:t>scopo de variáveis dinâmico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1297500" y="393750"/>
            <a:ext cx="70389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Racket</a:t>
            </a:r>
            <a:endParaRPr b="1" sz="1800"/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1297500" y="1567550"/>
            <a:ext cx="717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É uma variante de Scheme e por isso possui diversas semelhanças: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Linguagem multiparadigma: Imperativa, funcional e OO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Trata as funções como variáveis de 1ª classe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Suporta </a:t>
            </a:r>
            <a:r>
              <a:rPr i="1" lang="pt-BR" sz="1800">
                <a:solidFill>
                  <a:srgbClr val="FFFFFF"/>
                </a:solidFill>
              </a:rPr>
              <a:t>closures</a:t>
            </a:r>
            <a:endParaRPr i="1"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Escopo de variáveis dinâmico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Fortemente tipada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Símbolos MACRO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1297500" y="393750"/>
            <a:ext cx="70389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CONSIDERAÇÕES FINAIS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1297500" y="1567550"/>
            <a:ext cx="717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- Possibilita o programador a desenvolver novas implementações relacionadas a sintaxe da linguagem e por meio disso prototipar uma gramática.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- Sintaxe extensa e minimalista provocou o surgimento de novas linguagens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 - Scheme é uma linguagem que possibilita a compreensão e didática de expressões.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88" name="Shape 3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1297500" y="393750"/>
            <a:ext cx="70389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BIBLIOGRAFIA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1297500" y="1567550"/>
            <a:ext cx="717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ABELSON, Harold; SUSSMAN, Jay Gerald; SUSSMAN, Julie. Struct and Interpretation of Computer Programs. 2nd. ed. [S.l.]: MIT Press, 1979. ISBN 0262510871.</a:t>
            </a:r>
            <a:br>
              <a:rPr lang="pt-BR" sz="1600">
                <a:solidFill>
                  <a:srgbClr val="FFFFFF"/>
                </a:solidFill>
              </a:rPr>
            </a:b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DWARAMPUDI, Venkatreddy et al. Comparative study of the pros and cons of programming languages java, scala, c++, haskell, VB .net, aspectj, perl, ruby, PHP &amp; scheme - a team 11 COMP6411-S10 term report. CoRR, abs/1008.3431, 2010. Disponível em: &lt;</a:t>
            </a:r>
            <a:r>
              <a:rPr lang="pt-BR" sz="1600" u="sng">
                <a:solidFill>
                  <a:schemeClr val="hlink"/>
                </a:solidFill>
                <a:hlinkClick r:id="rId3"/>
              </a:rPr>
              <a:t>http://arxiv.org/abs/1008.3431</a:t>
            </a:r>
            <a:r>
              <a:rPr lang="pt-BR" sz="1600">
                <a:solidFill>
                  <a:srgbClr val="FFFFFF"/>
                </a:solidFill>
              </a:rPr>
              <a:t>&gt;.</a:t>
            </a:r>
            <a:br>
              <a:rPr lang="pt-BR" sz="1600">
                <a:solidFill>
                  <a:srgbClr val="FFFFFF"/>
                </a:solidFill>
              </a:rPr>
            </a:br>
            <a:endParaRPr sz="1600">
              <a:solidFill>
                <a:srgbClr val="FFFFFF"/>
              </a:solidFill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>
                <a:solidFill>
                  <a:srgbClr val="FFFFFF"/>
                </a:solidFill>
              </a:rPr>
              <a:t>DYBVIG, R. Kent. The Scheme Programming Language: ANSI Scheme. 2nd. ed. Upper Saddle River, NJ, USA: Prentice Hall PTR, 1996. ISBN 0134546466. 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395" name="Shape 3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1297500" y="393750"/>
            <a:ext cx="70389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1297500" y="1567550"/>
            <a:ext cx="717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/>
              <a:t>NAIM, Rana et al. Comparative studies of 10 programming languages within 10 diverse criteria. 08 2010.</a:t>
            </a:r>
            <a:br>
              <a:rPr lang="pt-BR" sz="1600"/>
            </a:b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/>
              <a:t>NøRMARK, Kurt. Functional Programming in Scheme. 2013. Disponível em: &lt;</a:t>
            </a:r>
            <a:r>
              <a:rPr lang="pt-BR" sz="1600" u="sng">
                <a:solidFill>
                  <a:schemeClr val="hlink"/>
                </a:solidFill>
                <a:hlinkClick r:id="rId3"/>
              </a:rPr>
              <a:t>http://people.cs.aau.dk/~normark/prog3-03/html/notes/theme-index.html</a:t>
            </a:r>
            <a:r>
              <a:rPr lang="pt-BR" sz="1600"/>
              <a:t>&gt;.</a:t>
            </a:r>
            <a:br>
              <a:rPr lang="pt-BR" sz="1600"/>
            </a:b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pt-BR" sz="1600"/>
              <a:t>REVOLVY. History of the Scheme programming language. 2017. Disponível em: &lt;</a:t>
            </a:r>
            <a:r>
              <a:rPr lang="pt-BR" sz="1600" u="sng">
                <a:solidFill>
                  <a:schemeClr val="hlink"/>
                </a:solidFill>
                <a:hlinkClick r:id="rId4"/>
              </a:rPr>
              <a:t>https://www.revolvy.com/main/index.php?s=History\%20of\%20the\%20Scheme\%20programming\%20language</a:t>
            </a:r>
            <a:r>
              <a:rPr lang="pt-BR" sz="1600"/>
              <a:t>&gt;.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x="1297500" y="393750"/>
            <a:ext cx="70389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1297500" y="1567550"/>
            <a:ext cx="7175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SEBESTA, R.W. Conceitos de Linguagens de Programação - 9.ed.:. Grupo A - Bookman, 2009. ISBN 9788577808625. Disponível em: &lt;</a:t>
            </a:r>
            <a:r>
              <a:rPr lang="pt-BR" sz="1600" u="sng">
                <a:solidFill>
                  <a:schemeClr val="accent5"/>
                </a:solidFill>
                <a:hlinkClick r:id="rId3"/>
              </a:rPr>
              <a:t>https://books.google.com.br/books?id=vPldwBmt-9wC</a:t>
            </a:r>
            <a:r>
              <a:rPr lang="pt-BR" sz="1600"/>
              <a:t>&gt;.</a:t>
            </a:r>
            <a:br>
              <a:rPr lang="pt-BR" sz="1600"/>
            </a:br>
            <a:endParaRPr sz="1600"/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WIKI, C2. Functional Programming in Scheme. 2014. Disponível em: &lt;http://wiki.c2.com/?TailRecursion&gt;.</a:t>
            </a:r>
            <a:endParaRPr sz="1600"/>
          </a:p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97500" y="393750"/>
            <a:ext cx="7038900" cy="11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Autores</a:t>
            </a:r>
            <a:endParaRPr b="1" i="1" sz="1800"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297500" y="1567550"/>
            <a:ext cx="5534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Gerald Jay Sussman​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Professor de Engenharia Elétrica no MIT​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Bacharelado: </a:t>
            </a:r>
            <a:r>
              <a:rPr lang="pt-BR" sz="1800"/>
              <a:t>Matemática</a:t>
            </a:r>
            <a:r>
              <a:rPr lang="pt-BR" sz="1800"/>
              <a:t> (MIT, 1968)​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Ph.D: Matemática (MIT, 1973)​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Coautor do livro de introdução a Ciência da Computação SICP (</a:t>
            </a:r>
            <a:r>
              <a:rPr i="1" lang="pt-BR" sz="1800"/>
              <a:t>Structure and Interpretation of Computer Programs)</a:t>
            </a:r>
            <a:r>
              <a:rPr lang="pt-BR" sz="1800"/>
              <a:t>​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Inventor da linguagem de programação Scheme</a:t>
            </a:r>
            <a:endParaRPr sz="1800"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725" y="1709263"/>
            <a:ext cx="1724975" cy="17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1297500" y="393750"/>
            <a:ext cx="7038900" cy="11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Autores</a:t>
            </a:r>
            <a:endParaRPr b="1" i="1" sz="1800"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5534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Guy L. Steele Jr.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Bacharelado: Matemática Aplicada (Harvard, 1975)​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Mestrado: Ciência da Computação (MIT, 1977)​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Ph.D: Ciência da Computação (MIT, 1980)​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Inventor da linguagem de programação Scheme</a:t>
            </a:r>
            <a:endParaRPr sz="1800"/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6500" y="1528175"/>
            <a:ext cx="1477300" cy="18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Influências</a:t>
            </a:r>
            <a:endParaRPr b="1" i="1" sz="1800"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LISP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ALGOL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Cálculo Lambda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Teoria dos Atores - Carl Hewitt</a:t>
            </a:r>
            <a:endParaRPr sz="1800"/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Versões</a:t>
            </a:r>
            <a:endParaRPr b="1" i="1" sz="1800"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Scheme 78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 sz="1800"/>
              <a:t>Revised n Report on the Algorithmic Language Scheme </a:t>
            </a:r>
            <a:r>
              <a:rPr lang="pt-BR" sz="1800"/>
              <a:t>(RnRS)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 sz="1800"/>
              <a:t>Institute of Electrical and Electronics Engineers </a:t>
            </a:r>
            <a:r>
              <a:rPr lang="pt-BR" sz="1800"/>
              <a:t>(IEEE)</a:t>
            </a:r>
            <a:endParaRPr sz="1800"/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1297500" y="393750"/>
            <a:ext cx="70389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PARADIGMAS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Imperativo</a:t>
            </a:r>
            <a:endParaRPr b="1" i="1" sz="1800"/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FF0000"/>
                </a:solidFill>
              </a:rPr>
              <a:t>Definição:</a:t>
            </a:r>
            <a:r>
              <a:rPr i="1" lang="pt-BR" sz="1800"/>
              <a:t> </a:t>
            </a:r>
            <a:r>
              <a:rPr lang="pt-BR" sz="1800"/>
              <a:t>Descreve a computação como ações, enunciados ou comandos que mudam o estado (variáveis) de um programa 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/>
              <a:t>Principais comandos que definem o paradigma na linguagem: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Construtores Imperativos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Procedimentos mutadores de lista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Procedimentos mutadores de String</a:t>
            </a:r>
            <a:endParaRPr sz="1800"/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297500" y="393750"/>
            <a:ext cx="70389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/>
              <a:t>Imperativo</a:t>
            </a:r>
            <a:endParaRPr b="1" i="1" sz="1800"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FFFF00"/>
                </a:solidFill>
              </a:rPr>
              <a:t>Exemplo:</a:t>
            </a:r>
            <a:r>
              <a:rPr i="1" lang="pt-BR" sz="1800">
                <a:solidFill>
                  <a:srgbClr val="FFFFFF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Construtor Imperativo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lphaLcParenR"/>
            </a:pPr>
            <a:r>
              <a:rPr lang="pt-BR" sz="1800">
                <a:solidFill>
                  <a:srgbClr val="FFFFFF"/>
                </a:solidFill>
              </a:rPr>
              <a:t>Atribuição </a:t>
            </a:r>
            <a:r>
              <a:rPr i="1" lang="pt-BR" sz="1800">
                <a:solidFill>
                  <a:srgbClr val="FFFFFF"/>
                </a:solidFill>
              </a:rPr>
              <a:t>set!</a:t>
            </a:r>
            <a:r>
              <a:rPr lang="pt-BR" sz="1800">
                <a:solidFill>
                  <a:srgbClr val="FFFFFF"/>
                </a:solidFill>
              </a:rPr>
              <a:t>:</a:t>
            </a:r>
            <a:br>
              <a:rPr lang="pt-BR" sz="1800">
                <a:solidFill>
                  <a:srgbClr val="FFFFFF"/>
                </a:solidFill>
              </a:rPr>
            </a:br>
            <a:r>
              <a:rPr lang="pt-BR" sz="1800">
                <a:solidFill>
                  <a:srgbClr val="FFFFFF"/>
                </a:solidFill>
              </a:rPr>
              <a:t>(</a:t>
            </a:r>
            <a:r>
              <a:rPr lang="pt-BR" sz="1800">
                <a:solidFill>
                  <a:srgbClr val="4A86E8"/>
                </a:solidFill>
              </a:rPr>
              <a:t>define</a:t>
            </a:r>
            <a:r>
              <a:rPr lang="pt-BR" sz="1800">
                <a:solidFill>
                  <a:srgbClr val="FFFFFF"/>
                </a:solidFill>
              </a:rPr>
              <a:t> x 10)</a:t>
            </a:r>
            <a:br>
              <a:rPr lang="pt-BR" sz="1800">
                <a:solidFill>
                  <a:srgbClr val="FFFFFF"/>
                </a:solidFill>
              </a:rPr>
            </a:br>
            <a:r>
              <a:rPr lang="pt-BR" sz="1800">
                <a:solidFill>
                  <a:srgbClr val="FFFFFF"/>
                </a:solidFill>
              </a:rPr>
              <a:t>(set! x (+ x 1))</a:t>
            </a:r>
            <a:endParaRPr sz="1800">
              <a:solidFill>
                <a:srgbClr val="FFFFFF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b)  	Construtor </a:t>
            </a:r>
            <a:r>
              <a:rPr i="1" lang="pt-BR" sz="1800">
                <a:solidFill>
                  <a:srgbClr val="FFFFFF"/>
                </a:solidFill>
              </a:rPr>
              <a:t>begin</a:t>
            </a:r>
            <a:r>
              <a:rPr lang="pt-BR" sz="1800">
                <a:solidFill>
                  <a:srgbClr val="FFFFFF"/>
                </a:solidFill>
              </a:rPr>
              <a:t>:</a:t>
            </a:r>
            <a:br>
              <a:rPr lang="pt-BR" sz="1800">
                <a:solidFill>
                  <a:srgbClr val="FFFFFF"/>
                </a:solidFill>
              </a:rPr>
            </a:br>
            <a:r>
              <a:rPr lang="pt-BR" sz="1800">
                <a:solidFill>
                  <a:srgbClr val="FFFFFF"/>
                </a:solidFill>
              </a:rPr>
              <a:t>	(</a:t>
            </a:r>
            <a:r>
              <a:rPr lang="pt-BR" sz="1800">
                <a:solidFill>
                  <a:srgbClr val="4A86E8"/>
                </a:solidFill>
              </a:rPr>
              <a:t>define</a:t>
            </a:r>
            <a:r>
              <a:rPr lang="pt-BR" sz="1800">
                <a:solidFill>
                  <a:srgbClr val="FFFFFF"/>
                </a:solidFill>
              </a:rPr>
              <a:t> x 0) </a:t>
            </a:r>
            <a:br>
              <a:rPr lang="pt-BR" sz="1800">
                <a:solidFill>
                  <a:srgbClr val="FFFFFF"/>
                </a:solidFill>
              </a:rPr>
            </a:br>
            <a:r>
              <a:rPr lang="pt-BR" sz="1800">
                <a:solidFill>
                  <a:srgbClr val="FFFFFF"/>
                </a:solidFill>
              </a:rPr>
              <a:t>	(</a:t>
            </a:r>
            <a:r>
              <a:rPr lang="pt-BR" sz="1800">
                <a:solidFill>
                  <a:srgbClr val="4A86E8"/>
                </a:solidFill>
              </a:rPr>
              <a:t>if</a:t>
            </a:r>
            <a:r>
              <a:rPr lang="pt-BR" sz="1800">
                <a:solidFill>
                  <a:srgbClr val="FFFFFF"/>
                </a:solidFill>
              </a:rPr>
              <a:t> (= x 0)</a:t>
            </a:r>
            <a:br>
              <a:rPr lang="pt-BR" sz="1800">
                <a:solidFill>
                  <a:srgbClr val="FFFFFF"/>
                </a:solidFill>
              </a:rPr>
            </a:br>
            <a:r>
              <a:rPr lang="pt-BR" sz="1800">
                <a:solidFill>
                  <a:srgbClr val="FFFFFF"/>
                </a:solidFill>
              </a:rPr>
              <a:t>	     (begin (set! x (+ x 1))</a:t>
            </a:r>
            <a:br>
              <a:rPr lang="pt-BR" sz="1800">
                <a:solidFill>
                  <a:srgbClr val="FFFFFF"/>
                </a:solidFill>
              </a:rPr>
            </a:br>
            <a:r>
              <a:rPr lang="pt-BR" sz="1800">
                <a:solidFill>
                  <a:srgbClr val="FFFFFF"/>
                </a:solidFill>
              </a:rPr>
              <a:t>           		x))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