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Montserra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Lato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Lato"/>
                <a:ea typeface="Lato"/>
                <a:cs typeface="Lato"/>
                <a:sym typeface="Lato"/>
              </a:rPr>
              <a:t>Linguagem Go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Lato"/>
                <a:ea typeface="Lato"/>
                <a:cs typeface="Lato"/>
                <a:sym typeface="Lato"/>
              </a:rPr>
              <a:t>Alunos: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Gabriel Luciano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Geovane Fonseca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Isabelle Langkammer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Luigi Domenico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700" y="2614013"/>
            <a:ext cx="2855144" cy="168988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955425" y="4608700"/>
            <a:ext cx="31338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Belo Horizonte - 25 de Maio de 2018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Concorrência x Paralelismo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Concorrência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0" y="1942100"/>
            <a:ext cx="573405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10</a:t>
            </a:r>
            <a:endParaRPr sz="1000"/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Concorrência x Paralelismo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Paralelismo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875" y="1797825"/>
            <a:ext cx="4979600" cy="27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11</a:t>
            </a:r>
            <a:endParaRPr sz="1000"/>
          </a:p>
        </p:txBody>
      </p:sp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Características mais Marcantes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29875"/>
            <a:ext cx="409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Simplicidade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i="1"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Duck-Typing</a:t>
            </a:r>
            <a:endParaRPr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endParaRPr i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type 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Animal 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interface 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{ noise() }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type 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Duck 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struct 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{ name 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string 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 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(d Duck) noise() {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fmt.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Println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(d.name, </a:t>
            </a:r>
            <a:r>
              <a:rPr lang="pt-BR" sz="16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"says quack quack!"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12</a:t>
            </a:r>
            <a:endParaRPr sz="1000"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Shape 193"/>
          <p:cNvCxnSpPr/>
          <p:nvPr/>
        </p:nvCxnSpPr>
        <p:spPr>
          <a:xfrm>
            <a:off x="4675900" y="1304900"/>
            <a:ext cx="0" cy="27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Shape 194"/>
          <p:cNvSpPr txBox="1"/>
          <p:nvPr/>
        </p:nvSpPr>
        <p:spPr>
          <a:xfrm>
            <a:off x="4675900" y="1221000"/>
            <a:ext cx="49476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Recursos Modernos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Riscos da utilização de Reflexão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Benefícios da Reflexão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Características mais Marcantes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Arquivos Binários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i="1"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Design 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 Linguagem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Biblioteca padrão poderosa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Gerência de Pacotes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13</a:t>
            </a:r>
            <a:endParaRPr sz="1000"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Elementos da Linguagem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Erros por não utilização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 Go, variáveis e/ou importações que não estejam sendo</a:t>
            </a:r>
            <a:b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utilizadas geram erros em tempo de compilação.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package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main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import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6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"fmt"</a:t>
            </a:r>
            <a:endParaRPr sz="16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main() {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 := 10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14</a:t>
            </a:r>
            <a:endParaRPr sz="1000"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Elementos da Linguagem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Tipos Primitivos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Go apresenta os seguintes tipos primitivos: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Inteiros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Reais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Booleanos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Complexos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Complexos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import </a:t>
            </a:r>
            <a:r>
              <a:rPr lang="pt-BR" sz="16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"math/cmplx"</a:t>
            </a:r>
            <a:endParaRPr sz="16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var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z 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complex128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cmplx.Sqrt(-5 + 12i)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15</a:t>
            </a:r>
            <a:endParaRPr sz="1000"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Elementos da Linguagem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Tipos Compostos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Go apresenta os seguintes tipos compostos: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Arrays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i="1"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Slices</a:t>
            </a:r>
            <a:endParaRPr i="1"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i="1"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Structs</a:t>
            </a:r>
            <a:endParaRPr i="1"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i="1"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Maps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Slices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primes := [6]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{2, 3, 5, 7, 11, 13} 	</a:t>
            </a:r>
            <a:r>
              <a:rPr lang="pt-BR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// Array</a:t>
            </a:r>
            <a:endParaRPr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var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 []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primes[1:4] 		</a:t>
            </a:r>
            <a:r>
              <a:rPr lang="pt-BR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// Slice - posicoes 1 a 4 </a:t>
            </a:r>
            <a:endParaRPr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2159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     				</a:t>
            </a:r>
            <a:r>
              <a:rPr lang="pt-BR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// (1 inclusivo, 4 exclusivo)</a:t>
            </a:r>
            <a:endParaRPr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16</a:t>
            </a:r>
            <a:endParaRPr sz="1000"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Elementos da Linguagem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Checagem de tipos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Go é Estaticamente e Fortemente Tipada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main(){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3429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var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nome </a:t>
            </a: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</a:t>
            </a:r>
            <a:r>
              <a:rPr lang="pt-BR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"nome"</a:t>
            </a:r>
            <a:endParaRPr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3429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	nome = 10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ERRO: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cannot convert 10 to type string</a:t>
            </a:r>
            <a:endParaRPr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17</a:t>
            </a:r>
            <a:endParaRPr sz="1000"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Elementos da Linguagem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Equivalência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de tipos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Go utiliza apenas a Equivalência Nominal de tipos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package</a:t>
            </a: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main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Peca </a:t>
            </a:r>
            <a:r>
              <a:rPr lang="pt-BR" sz="1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struct</a:t>
            </a: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{cor </a:t>
            </a:r>
            <a:r>
              <a:rPr lang="pt-BR" sz="1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dama </a:t>
            </a:r>
            <a:r>
              <a:rPr lang="pt-BR" sz="1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bool</a:t>
            </a: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Tupla </a:t>
            </a:r>
            <a:r>
              <a:rPr lang="pt-BR" sz="1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struct</a:t>
            </a: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{tamanho </a:t>
            </a:r>
            <a:r>
              <a:rPr lang="pt-BR" sz="1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comida </a:t>
            </a:r>
            <a:r>
              <a:rPr lang="pt-BR" sz="1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bool</a:t>
            </a: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(peca *Peca) ehDama () (</a:t>
            </a:r>
            <a:r>
              <a:rPr lang="pt-BR" sz="1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bool</a:t>
            </a: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){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return</a:t>
            </a: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peca.dama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ERRO:</a:t>
            </a: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tupla.ehDama undefined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18</a:t>
            </a:r>
            <a:endParaRPr sz="1000"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4513000" y="2389975"/>
            <a:ext cx="33156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main(){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var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tupla *Tupla = </a:t>
            </a: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new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Tupla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tupla.ehDama()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}</a:t>
            </a:r>
            <a:endParaRPr/>
          </a:p>
        </p:txBody>
      </p:sp>
      <p:cxnSp>
        <p:nvCxnSpPr>
          <p:cNvPr id="250" name="Shape 250"/>
          <p:cNvCxnSpPr/>
          <p:nvPr/>
        </p:nvCxnSpPr>
        <p:spPr>
          <a:xfrm>
            <a:off x="4015800" y="2389975"/>
            <a:ext cx="34200" cy="188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Elementos da Linguagem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Inferência de Tipos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Variáveis podem podem ser declaradas sem que seu </a:t>
            </a:r>
            <a:b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tipo apareça de forma explícita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Declaração implícita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var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i, j 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endParaRPr sz="16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i, j = 10, 12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Declaração implícita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var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i, s, b = 5, </a:t>
            </a:r>
            <a:r>
              <a:rPr lang="pt-BR" sz="16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"Calculo lambda"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6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19</a:t>
            </a:r>
            <a:endParaRPr sz="1000"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Sumário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73975"/>
            <a:ext cx="6627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istórico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Paradigmas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Características marcantes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Elementos da Linguagem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Linguagens  semelhantes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Considerações finais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Curiosidades 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Bibliografia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02</a:t>
            </a:r>
            <a:endParaRPr sz="1000"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Elementos da Linguagem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Abstração de Função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 Go, uma função é um valor de 1ª Classe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compute(fn 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float64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float64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float64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float64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{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fn(3, 4)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main() {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hypot := 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(x, y 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float64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float64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{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math.Sqrt(x*x + y*y)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fmt.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Println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(compute(hypot))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20</a:t>
            </a:r>
            <a:endParaRPr sz="1000"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Abstração de Função: Retorno múltiplo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 Go, uma função pode retornar múltiplos valores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swap(x, y 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 (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 {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y, x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main() {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a, b := swap(</a:t>
            </a:r>
            <a:r>
              <a:rPr lang="pt-BR" sz="16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"hello"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pt-BR" sz="16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"world"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fmt.</a:t>
            </a:r>
            <a:r>
              <a:rPr lang="pt-BR" sz="1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Println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(a, b)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21</a:t>
            </a:r>
            <a:endParaRPr sz="1000"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Abstração de Função: Retorno de valores nomeados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 Go, os valores retornados por uma função podem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receber nomes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split(sum </a:t>
            </a: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 (x, y </a:t>
            </a: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 {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 = sum * 4 / 9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= sum - x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return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22</a:t>
            </a:r>
            <a:endParaRPr sz="100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Elementos da Linguagem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Abstração de Procedimento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Uma abstração de procedimento incorpora um conjunto de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comandos a serem executados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 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swap(x, y </a:t>
            </a: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 (</a:t>
            </a: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 {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return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y, x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23</a:t>
            </a:r>
            <a:endParaRPr sz="1000"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Elementos da Linguagem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Closure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Técnica de implementação de amarração de entidades com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escopo estático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adder() </a:t>
            </a: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{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sum := 0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return</a:t>
            </a: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(x </a:t>
            </a: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{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sum += x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return</a:t>
            </a: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sum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24</a:t>
            </a:r>
            <a:endParaRPr sz="1000"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3349475" y="2795375"/>
            <a:ext cx="38256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pos := adder()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for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i := 0; i &lt; 10; i++ {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fmt.</a:t>
            </a: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Println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(pos(i))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}</a:t>
            </a:r>
            <a:endParaRPr/>
          </a:p>
        </p:txBody>
      </p:sp>
      <p:cxnSp>
        <p:nvCxnSpPr>
          <p:cNvPr id="306" name="Shape 306"/>
          <p:cNvCxnSpPr/>
          <p:nvPr/>
        </p:nvCxnSpPr>
        <p:spPr>
          <a:xfrm>
            <a:off x="2997525" y="2645550"/>
            <a:ext cx="0" cy="173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Elementos da Linguagem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Métodos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 Go é possível definir métodos associados a um tipo específico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Vertex </a:t>
            </a: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struct</a:t>
            </a: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{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X, Y </a:t>
            </a: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float64</a:t>
            </a:r>
            <a:endParaRPr sz="12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(v Vertex) Abs() </a:t>
            </a: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float64</a:t>
            </a: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{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return</a:t>
            </a: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math.Sqrt(v.X*v.X + v.Y*v.Y)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25</a:t>
            </a:r>
            <a:endParaRPr sz="1000"/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3780963" y="2449600"/>
            <a:ext cx="31206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(v *Vertex) Scale(f </a:t>
            </a:r>
            <a:r>
              <a:rPr lang="pt-B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float64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) {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v.X = v.X * f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v.Y = v.Y * f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v := Vertex{3, 4}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v.Scale(10)</a:t>
            </a:r>
            <a:endParaRPr/>
          </a:p>
        </p:txBody>
      </p:sp>
      <p:cxnSp>
        <p:nvCxnSpPr>
          <p:cNvPr id="317" name="Shape 317"/>
          <p:cNvCxnSpPr/>
          <p:nvPr/>
        </p:nvCxnSpPr>
        <p:spPr>
          <a:xfrm>
            <a:off x="3372225" y="2395750"/>
            <a:ext cx="11400" cy="17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Elementos da Linguagem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Interfaces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Uma interface é um tipo definido como um conjunto de</a:t>
            </a:r>
            <a:b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assinaturas de métodos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Abser </a:t>
            </a: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interface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{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Abs() </a:t>
            </a:r>
            <a:r>
              <a:rPr lang="pt-BR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float64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26</a:t>
            </a:r>
            <a:endParaRPr sz="1000"/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Linguagens Semelhantes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Dentre as linguagens semelhantes a Go,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 mais marcantes são: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Linguagem C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Numa lista que inclui também: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Rust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Kotlin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PHP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27</a:t>
            </a:r>
            <a:endParaRPr sz="1000"/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Linguagens Semelhantes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Python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Principais semelhanças: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Tipos de alto nível 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i="1"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Slices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(Go)  -&gt; Listas  (Python)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i="1"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Maps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(Go) -&gt; Dicionários (Python)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Range (Go) -&gt; Enumeração (Python)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Princípio de Design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Baixa complexidade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Redução de símbolos em estruturas básicas da linguagem,</a:t>
            </a:r>
            <a:b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como parêntesis ‘(‘, ‘)’ e ponto e vírgula ‘;’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28</a:t>
            </a:r>
            <a:endParaRPr sz="1000"/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Linguagens Semelhantes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Linguagem C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Principais Semelhanças: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Linguagem Imperativa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Estaticamente tipada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Sintaxe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 C:</a:t>
            </a:r>
            <a:endParaRPr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pt-BR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main(</a:t>
            </a:r>
            <a:r>
              <a:rPr lang="pt-BR" sz="1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void</a:t>
            </a:r>
            <a:r>
              <a:rPr lang="pt-BR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 {</a:t>
            </a: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pt-BR" sz="1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pt-BR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a, b, c;</a:t>
            </a: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	scanf(</a:t>
            </a:r>
            <a:r>
              <a:rPr lang="pt-BR" sz="1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"%d"</a:t>
            </a:r>
            <a:r>
              <a:rPr lang="pt-BR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&amp;a);</a:t>
            </a: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	scanf(</a:t>
            </a:r>
            <a:r>
              <a:rPr lang="pt-BR" sz="1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"%d"</a:t>
            </a:r>
            <a:r>
              <a:rPr lang="pt-BR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&amp;b);</a:t>
            </a: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	c = a + b;</a:t>
            </a: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	printf(</a:t>
            </a:r>
            <a:r>
              <a:rPr lang="pt-BR" sz="1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"%d\n"</a:t>
            </a:r>
            <a:r>
              <a:rPr lang="pt-BR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c);</a:t>
            </a: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	</a:t>
            </a:r>
            <a:r>
              <a:rPr lang="pt-BR" sz="1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return</a:t>
            </a:r>
            <a:r>
              <a:rPr lang="pt-BR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0;</a:t>
            </a: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29</a:t>
            </a:r>
            <a:endParaRPr sz="1000"/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2761050" y="2870500"/>
            <a:ext cx="36219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 Go: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 main() {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pt-BR" sz="1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var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 a, b, c </a:t>
            </a:r>
            <a:r>
              <a:rPr lang="pt-BR" sz="1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endParaRPr sz="1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   	fmt.Scan(&amp;a)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    	fmt.Scan(&amp;b)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    	c = a + b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    	fmt.</a:t>
            </a:r>
            <a:r>
              <a:rPr lang="pt-BR" sz="1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Println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(c)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Shape 355"/>
          <p:cNvCxnSpPr/>
          <p:nvPr/>
        </p:nvCxnSpPr>
        <p:spPr>
          <a:xfrm flipH="1">
            <a:off x="2611450" y="2770450"/>
            <a:ext cx="11400" cy="195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Histórico</a:t>
            </a:r>
            <a:r>
              <a:rPr lang="pt-BR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782700" y="1243950"/>
            <a:ext cx="7701300" cy="20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Em 2007 Go começou a ser desenvolvido em tempo 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latin typeface="Lato"/>
                <a:ea typeface="Lato"/>
                <a:cs typeface="Lato"/>
                <a:sym typeface="Lato"/>
              </a:rPr>
              <a:t>parcial por Robert Griesemer, Rob Pike e Ken Thompson, 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latin typeface="Lato"/>
                <a:ea typeface="Lato"/>
                <a:cs typeface="Lato"/>
                <a:sym typeface="Lato"/>
              </a:rPr>
              <a:t>engenheiros da google.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Em 2008 o desenvolvimento passou a ser um projeto em 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latin typeface="Lato"/>
                <a:ea typeface="Lato"/>
                <a:cs typeface="Lato"/>
                <a:sym typeface="Lato"/>
              </a:rPr>
              <a:t>tempo integral.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 Em 2009 se tornou Open source e começou a ser 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latin typeface="Lato"/>
                <a:ea typeface="Lato"/>
                <a:cs typeface="Lato"/>
                <a:sym typeface="Lato"/>
              </a:rPr>
              <a:t>adotada por desenvolvedores fora da google.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03</a:t>
            </a:r>
            <a:endParaRPr sz="100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Considerações Finais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Grande potencial e atrai cada vez mais desenvolvedores 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Go explora de forma otimizada os recursos apresentados </a:t>
            </a:r>
            <a:b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por outras linguagens 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Comunidade Go  e recursos à linguagem apresentam 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crescimento gradativo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30</a:t>
            </a:r>
            <a:endParaRPr sz="1000"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256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Curiosidades</a:t>
            </a:r>
            <a:r>
              <a:rPr lang="pt-BR"/>
              <a:t> </a:t>
            </a:r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31</a:t>
            </a:r>
            <a:endParaRPr sz="1000"/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550" y="780175"/>
            <a:ext cx="3914875" cy="378775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2794075" y="4567925"/>
            <a:ext cx="153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Fonte: golang.org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270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Curiosidades</a:t>
            </a:r>
            <a:r>
              <a:rPr lang="pt-BR"/>
              <a:t> </a:t>
            </a:r>
            <a:endParaRPr/>
          </a:p>
        </p:txBody>
      </p:sp>
      <p:sp>
        <p:nvSpPr>
          <p:cNvPr id="380" name="Shape 380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32</a:t>
            </a:r>
            <a:endParaRPr sz="1000"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25" y="878025"/>
            <a:ext cx="7232583" cy="372845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3439879" y="4606475"/>
            <a:ext cx="2040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Fonte: </a:t>
            </a:r>
            <a:r>
              <a:rPr lang="pt-BR" sz="1200"/>
              <a:t>www.tiobe.com</a:t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Bibliografia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DEITEL, Harvey M.; DEITEL, Paul J. Java How to Program (6th Edition). </a:t>
            </a:r>
            <a:b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Upper Saddle River, NJ, USA: Prentice-Hall, Inc., 2004. ISBN 0131483986.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GANESH, S.G. Let’s GO: A First Look at Google’s Go Programming Language.</a:t>
            </a:r>
            <a:b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2010. Disponível em: &lt;https://opensourceforu.com/2010/05/first-look-at-google-go-programming-language/&gt;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GOOGLE. Go by Example. 2017. Disponível em: &lt;https://gobyexample.com/&gt;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GOOGLE. A linguagem de programação Go. 2017. Disponível em: &lt;http://www.golangbr.org/&gt;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SARDA, Deepak. The Zen of Python. Berkeley, CA, USA: Apress, 2017. </a:t>
            </a:r>
            <a:b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ISBN 9781484232347.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33</a:t>
            </a:r>
            <a:endParaRPr sz="1000"/>
          </a:p>
        </p:txBody>
      </p: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Bibliografia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GOOGLE. Tour Golang. 2017. Disponível em: &lt;https://tour.golang.org&gt;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OPENSOURCE. Let’s GO: A First Look at Google’s Go Programming </a:t>
            </a:r>
            <a:b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Language. 2010. Disponível em: &lt;https://opensourceforu.com/2010/05/ first-look-at-google-go-programming-language/&gt;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COSTA, Marco Rodrigo. </a:t>
            </a:r>
            <a:r>
              <a:rPr i="1"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Linguagem de programação. </a:t>
            </a: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01 feb. 2018, 14 jun. </a:t>
            </a:r>
            <a:b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2018. Notas de Aula.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SEBESTA, R.W. Conceitos de Linguagens de Programação - 9.ed.:. Grupo A</a:t>
            </a:r>
            <a:b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 Bookman, 2009. ISBN 9788577808625. Disponível em: &lt;https://books.google.com.br/books?id= vPldwBmt-9wC&gt;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34</a:t>
            </a:r>
            <a:endParaRPr sz="1000"/>
          </a:p>
        </p:txBody>
      </p:sp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Motivação e Objetivo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Os principais problemas que os 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motivaram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 criar uma nova </a:t>
            </a:r>
            <a:b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linguagem é a 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compilação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demorada, grande número de</a:t>
            </a:r>
            <a:b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dependências e não ter nenhuma outra linguagem que faça </a:t>
            </a:r>
            <a:b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isso de forma eficiente.  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objetivo é 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ser uma linguagem em que os códigos sejam </a:t>
            </a:r>
            <a:b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eficientes e desenvolvidos rapidamente.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04</a:t>
            </a:r>
            <a:endParaRPr sz="100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Versões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9144000" cy="25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8453225" y="3530250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8773350" y="33052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8593000" y="3149800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05</a:t>
            </a:r>
            <a:endParaRPr sz="1000"/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Logo e Mascote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4" y="1729300"/>
            <a:ext cx="34861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06</a:t>
            </a:r>
            <a:endParaRPr sz="1000"/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17800"/>
            <a:ext cx="3820900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4261650" y="4452725"/>
            <a:ext cx="153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Fonte: golang.org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Paradigmas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Imperativo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82700" y="1243950"/>
            <a:ext cx="7701300" cy="20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Definição:</a:t>
            </a:r>
            <a:r>
              <a:rPr i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Descreve a computação como ações, enunciados ou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latin typeface="Lato"/>
                <a:ea typeface="Lato"/>
                <a:cs typeface="Lato"/>
                <a:sym typeface="Lato"/>
              </a:rPr>
              <a:t>comandos que mudam o estado (variáveis) de um programa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Principais comandos que definem o paradigma na linguagem: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Comandos de atribuição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Comandos de laço condicional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07</a:t>
            </a:r>
            <a:endParaRPr sz="1000"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Imperativo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782700" y="1243950"/>
            <a:ext cx="7701300" cy="20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 Comando de atribuição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pt-BR" sz="18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var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 i </a:t>
            </a:r>
            <a:r>
              <a:rPr lang="pt-BR" sz="18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 = 10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latin typeface="Lato"/>
                <a:ea typeface="Lato"/>
                <a:cs typeface="Lato"/>
                <a:sym typeface="Lato"/>
              </a:rPr>
              <a:t>	i = 5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 Comando de laço condicional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pt-BR" sz="18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for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 j := 0; j &lt; 10; j++ {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latin typeface="Lato"/>
                <a:ea typeface="Lato"/>
                <a:cs typeface="Lato"/>
                <a:sym typeface="Lato"/>
              </a:rPr>
              <a:t>		i += 2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latin typeface="Lato"/>
                <a:ea typeface="Lato"/>
                <a:cs typeface="Lato"/>
                <a:sym typeface="Lato"/>
              </a:rPr>
              <a:t>		...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latin typeface="Lato"/>
                <a:ea typeface="Lato"/>
                <a:cs typeface="Lato"/>
                <a:sym typeface="Lato"/>
              </a:rPr>
              <a:t>	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8620950" y="31528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08</a:t>
            </a:r>
            <a:endParaRPr sz="1000"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Características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Nova e Experimental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Coleta de lixo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Linguagem de programação para sistemas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Concorrente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8544750" y="2870500"/>
            <a:ext cx="4764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09</a:t>
            </a:r>
            <a:endParaRPr sz="1000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83" y="3152870"/>
            <a:ext cx="1083565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