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41"/>
  </p:notesMasterIdLst>
  <p:sldIdLst>
    <p:sldId id="256" r:id="rId2"/>
    <p:sldId id="258" r:id="rId3"/>
    <p:sldId id="259" r:id="rId4"/>
    <p:sldId id="272" r:id="rId5"/>
    <p:sldId id="261" r:id="rId6"/>
    <p:sldId id="269" r:id="rId7"/>
    <p:sldId id="285" r:id="rId8"/>
    <p:sldId id="279" r:id="rId9"/>
    <p:sldId id="280" r:id="rId10"/>
    <p:sldId id="287" r:id="rId11"/>
    <p:sldId id="288" r:id="rId12"/>
    <p:sldId id="270" r:id="rId13"/>
    <p:sldId id="277" r:id="rId14"/>
    <p:sldId id="283" r:id="rId15"/>
    <p:sldId id="289" r:id="rId16"/>
    <p:sldId id="297" r:id="rId17"/>
    <p:sldId id="321" r:id="rId18"/>
    <p:sldId id="322" r:id="rId19"/>
    <p:sldId id="314" r:id="rId20"/>
    <p:sldId id="317" r:id="rId21"/>
    <p:sldId id="295" r:id="rId22"/>
    <p:sldId id="257" r:id="rId23"/>
    <p:sldId id="298" r:id="rId24"/>
    <p:sldId id="299" r:id="rId25"/>
    <p:sldId id="304" r:id="rId26"/>
    <p:sldId id="301" r:id="rId27"/>
    <p:sldId id="303" r:id="rId28"/>
    <p:sldId id="305" r:id="rId29"/>
    <p:sldId id="306" r:id="rId30"/>
    <p:sldId id="307" r:id="rId31"/>
    <p:sldId id="308" r:id="rId32"/>
    <p:sldId id="315" r:id="rId33"/>
    <p:sldId id="316" r:id="rId34"/>
    <p:sldId id="309" r:id="rId35"/>
    <p:sldId id="324" r:id="rId36"/>
    <p:sldId id="310" r:id="rId37"/>
    <p:sldId id="320" r:id="rId38"/>
    <p:sldId id="311" r:id="rId39"/>
    <p:sldId id="312" r:id="rId4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69" autoAdjust="0"/>
  </p:normalViewPr>
  <p:slideViewPr>
    <p:cSldViewPr snapToGrid="0" snapToObjects="1">
      <p:cViewPr>
        <p:scale>
          <a:sx n="75" d="100"/>
          <a:sy n="75" d="100"/>
        </p:scale>
        <p:origin x="-640" y="-280"/>
      </p:cViewPr>
      <p:guideLst>
        <p:guide orient="horz" pos="2160"/>
        <p:guide pos="2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CBD28-F41A-4E4D-A023-F37FB5E11D60}" type="datetimeFigureOut">
              <a:rPr lang="en-US" smtClean="0"/>
              <a:t>25/10/17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A4CA0-194C-D041-A754-07EAE8CC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31863" y="930227"/>
            <a:ext cx="4145243" cy="31868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622" tIns="41811" rIns="83622" bIns="41811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9602" y="4425181"/>
            <a:ext cx="4876925" cy="35360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0"/>
              <a:buNone/>
            </a:pPr>
            <a:r>
              <a:rPr lang="en-GB" sz="1300" b="1" dirty="0">
                <a:latin typeface="Arial" charset="0"/>
                <a:cs typeface="msgothic" charset="0"/>
              </a:rPr>
              <a:t>Genetic alterations and the progression of colorectal cancer.</a:t>
            </a:r>
            <a:r>
              <a:rPr lang="en-GB" dirty="0">
                <a:latin typeface="Arial" charset="0"/>
                <a:cs typeface="msgothic" charset="0"/>
              </a:rPr>
              <a:t> The major </a:t>
            </a:r>
            <a:r>
              <a:rPr lang="en-GB" dirty="0" err="1">
                <a:latin typeface="Arial" charset="0"/>
                <a:cs typeface="msgothic" charset="0"/>
              </a:rPr>
              <a:t>signaling</a:t>
            </a:r>
            <a:r>
              <a:rPr lang="en-GB" dirty="0">
                <a:latin typeface="Arial" charset="0"/>
                <a:cs typeface="msgothic" charset="0"/>
              </a:rPr>
              <a:t> pathways that drive </a:t>
            </a:r>
            <a:r>
              <a:rPr lang="en-GB" dirty="0" err="1">
                <a:latin typeface="Arial" charset="0"/>
                <a:cs typeface="msgothic" charset="0"/>
              </a:rPr>
              <a:t>tumorigenesis</a:t>
            </a:r>
            <a:r>
              <a:rPr lang="en-GB" dirty="0">
                <a:latin typeface="Arial" charset="0"/>
                <a:cs typeface="msgothic" charset="0"/>
              </a:rPr>
              <a:t> are shown at the transitions between each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 stage. One of several driver genes that encode components of these pathways can be altered in any individual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. Patient age indicates the time intervals during which the driver genes are usually mutated. Note that this model may not apply to all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 types. TGF-β, transforming growth factor–β</a:t>
            </a:r>
            <a:r>
              <a:rPr lang="en-GB" dirty="0" smtClean="0">
                <a:latin typeface="Arial" charset="0"/>
                <a:cs typeface="msgothic" charset="0"/>
              </a:rPr>
              <a:t>. PI13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phosphoinositide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rPr>
              <a:t> 3-kinase (PI3K)</a:t>
            </a:r>
            <a:endParaRPr lang="en-GB" dirty="0">
              <a:latin typeface="Arial" charset="0"/>
              <a:cs typeface="ms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Substitutions of one base by another</a:t>
            </a:r>
          </a:p>
          <a:p>
            <a:r>
              <a:rPr lang="en-US" dirty="0" smtClean="0"/>
              <a:t>Insertions or deletions of small or large segments of DNA;</a:t>
            </a:r>
          </a:p>
          <a:p>
            <a:r>
              <a:rPr lang="en-US" dirty="0" smtClean="0"/>
              <a:t>rearrangements, in which DNA has been broken and then rejoined to a DNA segment from elsewhere in the genome</a:t>
            </a:r>
          </a:p>
          <a:p>
            <a:r>
              <a:rPr lang="en-US" dirty="0" smtClean="0"/>
              <a:t>copy number increases from the two copies present in the normal diploid genome, sometimes to several hundred copies (known as gene amplification) </a:t>
            </a:r>
          </a:p>
          <a:p>
            <a:r>
              <a:rPr lang="en-US" dirty="0" smtClean="0"/>
              <a:t>copy number reductions that may result in complete absence of a DNA sequence from the cancer genome</a:t>
            </a:r>
          </a:p>
          <a:p>
            <a:r>
              <a:rPr lang="en-US" dirty="0" smtClean="0"/>
              <a:t>External DNA (from viruses such as human papilloma virus, Epstein Barr virus, hepatitis B virus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9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31863" y="930227"/>
            <a:ext cx="4145243" cy="31868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622" tIns="41811" rIns="83622" bIns="41811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9602" y="4425181"/>
            <a:ext cx="4876925" cy="35360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0"/>
              <a:buNone/>
            </a:pPr>
            <a:r>
              <a:rPr lang="en-GB" sz="1300" b="1">
                <a:latin typeface="Arial" charset="0"/>
                <a:cs typeface="msgothic" charset="0"/>
              </a:rPr>
              <a:t>Number of somatic mutations in representative human cancers, detected by genome-wide sequencing studies.</a:t>
            </a:r>
            <a:r>
              <a:rPr lang="en-GB">
                <a:latin typeface="Arial" charset="0"/>
                <a:cs typeface="msgothic" charset="0"/>
              </a:rPr>
              <a:t> (</a:t>
            </a:r>
            <a:r>
              <a:rPr lang="en-GB" sz="1300" b="1">
                <a:latin typeface="Arial" charset="0"/>
                <a:cs typeface="msgothic" charset="0"/>
              </a:rPr>
              <a:t>A</a:t>
            </a:r>
            <a:r>
              <a:rPr lang="en-GB">
                <a:latin typeface="Arial" charset="0"/>
                <a:cs typeface="msgothic" charset="0"/>
              </a:rPr>
              <a:t>) The genomes of a diverse group of adult (right) and pediatric (left) cancers have been analyzed. Numbers in parentheses indicate the median number of nonsynonymous mutations per tumor. (</a:t>
            </a:r>
            <a:r>
              <a:rPr lang="en-GB" sz="1300" b="1">
                <a:latin typeface="Arial" charset="0"/>
                <a:cs typeface="msgothic" charset="0"/>
              </a:rPr>
              <a:t>B</a:t>
            </a:r>
            <a:r>
              <a:rPr lang="en-GB">
                <a:latin typeface="Arial" charset="0"/>
                <a:cs typeface="msgothic" charset="0"/>
              </a:rPr>
              <a:t>) The median number of nonsynonymous mutations per tumor in a variety of tumor types. Horizontal bars indicate the 25 and 75% quartiles. MSI, microsatellite instability; SCLC, small cell lung cancers; NSCLC, non–small cell lung cancers; ESCC, esophageal squamous cell carcinomas; MSS, microsatellite stable; EAC, esophageal adenocarcinomas. The published data on which this figure is based are provided in table S1C.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cancer genes</a:t>
            </a:r>
            <a:r>
              <a:rPr lang="en-US" baseline="0" dirty="0" smtClean="0"/>
              <a:t> were identified by detecting non-random clustering of somatic mutations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D469B-721A-4382-A9D0-D8D1FA5510BC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86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Removal</a:t>
            </a:r>
            <a:r>
              <a:rPr lang="en-US" baseline="0" dirty="0" smtClean="0"/>
              <a:t> of low quality reads</a:t>
            </a:r>
          </a:p>
          <a:p>
            <a:r>
              <a:rPr lang="en-US" baseline="0" dirty="0" smtClean="0"/>
              <a:t>2) Variant detection in the tumor using a </a:t>
            </a:r>
            <a:r>
              <a:rPr lang="en-US" baseline="0" dirty="0" err="1" smtClean="0"/>
              <a:t>bayesian</a:t>
            </a:r>
            <a:r>
              <a:rPr lang="en-US" baseline="0" dirty="0" smtClean="0"/>
              <a:t> classifier</a:t>
            </a:r>
          </a:p>
          <a:p>
            <a:r>
              <a:rPr lang="en-US" baseline="0" dirty="0" smtClean="0"/>
              <a:t>3) Filtering to remove false positives due to sequencing artifacts (near insertion/deletion, strand bias, poor mapping, observed in control)</a:t>
            </a:r>
          </a:p>
          <a:p>
            <a:r>
              <a:rPr lang="en-US" baseline="0" dirty="0" smtClean="0"/>
              <a:t>4) Second </a:t>
            </a:r>
            <a:r>
              <a:rPr lang="en-US" baseline="0" dirty="0" err="1" smtClean="0"/>
              <a:t>bayesian</a:t>
            </a:r>
            <a:r>
              <a:rPr lang="en-US" baseline="0" dirty="0" smtClean="0"/>
              <a:t> classifier – germ line or </a:t>
            </a:r>
            <a:r>
              <a:rPr lang="en-US" baseline="0" dirty="0" smtClean="0"/>
              <a:t>somatic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a reference model, M0, which assumes there is no variant at the site and any observed </a:t>
            </a:r>
            <a:r>
              <a:rPr lang="en-US" dirty="0" err="1" smtClean="0"/>
              <a:t>nonreference</a:t>
            </a:r>
            <a:r>
              <a:rPr lang="en-US" dirty="0" smtClean="0"/>
              <a:t> bases are due to random sequencing errors, and (ii) a variant model,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assumes the site contains a true variant allele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allele fraction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addition to sequencing errors.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16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Exome</a:t>
            </a:r>
            <a:r>
              <a:rPr lang="en-US" dirty="0" smtClean="0"/>
              <a:t> Aggregation Consortium (</a:t>
            </a:r>
            <a:r>
              <a:rPr lang="en-US" dirty="0" err="1" smtClean="0"/>
              <a:t>ExAC</a:t>
            </a:r>
            <a:r>
              <a:rPr lang="en-US" dirty="0" smtClean="0"/>
              <a:t>), an international coalition of investigators with a focus on data from </a:t>
            </a:r>
            <a:r>
              <a:rPr lang="en-US" dirty="0" err="1" smtClean="0"/>
              <a:t>exome</a:t>
            </a:r>
            <a:r>
              <a:rPr lang="en-US" dirty="0" smtClean="0"/>
              <a:t> sequencing</a:t>
            </a:r>
          </a:p>
          <a:p>
            <a:endParaRPr lang="en-US" dirty="0" smtClean="0"/>
          </a:p>
          <a:p>
            <a:r>
              <a:rPr lang="en-US" dirty="0" smtClean="0"/>
              <a:t>COSMIC </a:t>
            </a:r>
            <a:r>
              <a:rPr lang="en-US" baseline="0" dirty="0" smtClean="0"/>
              <a:t> catalogue of somatic mutation in cancer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3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25/10/17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25/10/17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9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25/10/17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25/10/17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1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25/10/17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5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25/10/17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25/10/17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3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25/10/17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25/10/17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25/10/17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25/10/17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25/10/17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ciLifeLab/CAW" TargetMode="External"/><Relationship Id="rId3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lifelab.github.io/courses/ngsgu/cancergenomics/161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24351" y="1292712"/>
            <a:ext cx="5921847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Detection of somatic mutations in cancer tumors	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85466" y="3532432"/>
            <a:ext cx="4997332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Malin Larsson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alin.larsson@scilifelab.se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6" y="3258969"/>
            <a:ext cx="2948824" cy="220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1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Epigenetic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57" y="1423287"/>
            <a:ext cx="7806307" cy="5408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9872" y="6539327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en.wikipedia.org</a:t>
            </a:r>
            <a:r>
              <a:rPr lang="en-US" sz="1200" dirty="0"/>
              <a:t>/wiki/Epigenetics</a:t>
            </a:r>
          </a:p>
        </p:txBody>
      </p:sp>
    </p:spTree>
    <p:extLst>
      <p:ext uri="{BB962C8B-B14F-4D97-AF65-F5344CB8AC3E}">
        <p14:creationId xmlns:p14="http://schemas.microsoft.com/office/powerpoint/2010/main" val="263055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464"/>
            <a:ext cx="8229600" cy="1143000"/>
          </a:xfrm>
        </p:spPr>
        <p:txBody>
          <a:bodyPr/>
          <a:lstStyle/>
          <a:p>
            <a:r>
              <a:rPr lang="en-US" dirty="0" smtClean="0"/>
              <a:t>Mutational Landscape of Cancer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6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statistics…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a review published 2013: </a:t>
            </a:r>
          </a:p>
          <a:p>
            <a:r>
              <a:rPr lang="en-US" dirty="0" smtClean="0"/>
              <a:t>~350 cancer driver genes catalogued</a:t>
            </a:r>
          </a:p>
          <a:p>
            <a:r>
              <a:rPr lang="en-US" dirty="0" smtClean="0"/>
              <a:t>5-7 driver mutations per tumor</a:t>
            </a:r>
          </a:p>
          <a:p>
            <a:pPr marL="400050" lvl="1" indent="0">
              <a:buNone/>
            </a:pPr>
            <a:r>
              <a:rPr lang="en-US" dirty="0" smtClean="0"/>
              <a:t>(Stratton et al, The Cancer Genome, Nature 2013)</a:t>
            </a:r>
          </a:p>
          <a:p>
            <a:endParaRPr lang="en-US" dirty="0" smtClean="0"/>
          </a:p>
          <a:p>
            <a:r>
              <a:rPr lang="en-US" dirty="0" err="1" smtClean="0"/>
              <a:t>Exome</a:t>
            </a:r>
            <a:r>
              <a:rPr lang="en-US" dirty="0" smtClean="0"/>
              <a:t> </a:t>
            </a:r>
            <a:r>
              <a:rPr lang="en-US" dirty="0" err="1" smtClean="0"/>
              <a:t>seq</a:t>
            </a:r>
            <a:r>
              <a:rPr lang="en-US" dirty="0" smtClean="0"/>
              <a:t>/WGS studies suggest </a:t>
            </a:r>
          </a:p>
          <a:p>
            <a:pPr lvl="1"/>
            <a:r>
              <a:rPr lang="en-US" dirty="0" smtClean="0"/>
              <a:t>higher number of driver genes</a:t>
            </a:r>
          </a:p>
          <a:p>
            <a:pPr lvl="1"/>
            <a:r>
              <a:rPr lang="en-US" dirty="0" smtClean="0"/>
              <a:t>Up to 20 driver mutations per tumor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690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20" y="5943505"/>
            <a:ext cx="1226880" cy="6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7" b="1"/>
          <a:stretch/>
        </p:blipFill>
        <p:spPr bwMode="auto">
          <a:xfrm>
            <a:off x="649309" y="13090"/>
            <a:ext cx="6437291" cy="684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6613175"/>
            <a:ext cx="493056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900">
                <a:latin typeface="Arial" charset="0"/>
              </a:rPr>
              <a:t>Published by AAAS</a:t>
            </a:r>
          </a:p>
        </p:txBody>
      </p:sp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2556934" y="13091"/>
            <a:ext cx="6587066" cy="178184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  <a:effectLst/>
          <a:extLst/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pPr algn="ctr"/>
            <a:endParaRPr lang="en-GB" sz="1800" b="1" dirty="0" smtClean="0">
              <a:latin typeface="Arial" charset="0"/>
            </a:endParaRPr>
          </a:p>
          <a:p>
            <a:pPr algn="ctr"/>
            <a:r>
              <a:rPr lang="en-GB" sz="1800" b="1" dirty="0" smtClean="0">
                <a:latin typeface="Arial" charset="0"/>
              </a:rPr>
              <a:t>Number </a:t>
            </a:r>
            <a:r>
              <a:rPr lang="en-GB" sz="1800" b="1" dirty="0">
                <a:latin typeface="Arial" charset="0"/>
              </a:rPr>
              <a:t>of </a:t>
            </a:r>
            <a:r>
              <a:rPr lang="en-GB" sz="1800" b="1" dirty="0" smtClean="0">
                <a:latin typeface="Arial" charset="0"/>
              </a:rPr>
              <a:t>non-synonymous somatic </a:t>
            </a:r>
            <a:r>
              <a:rPr lang="en-GB" sz="1800" b="1" dirty="0">
                <a:latin typeface="Arial" charset="0"/>
              </a:rPr>
              <a:t>mutations in representative human cancers, detected by genome-wide sequencing studies</a:t>
            </a:r>
            <a:r>
              <a:rPr lang="en-GB" sz="1800" b="1" dirty="0" smtClean="0">
                <a:latin typeface="Arial" charset="0"/>
              </a:rPr>
              <a:t>.</a:t>
            </a:r>
          </a:p>
          <a:p>
            <a:pPr algn="ctr"/>
            <a:endParaRPr lang="en-GB" sz="1800" b="1" dirty="0" smtClean="0">
              <a:latin typeface="Arial" charset="0"/>
            </a:endParaRPr>
          </a:p>
          <a:p>
            <a:pPr algn="ctr"/>
            <a:r>
              <a:rPr lang="en-GB" sz="1400" b="1" dirty="0">
                <a:latin typeface="Arial" charset="0"/>
              </a:rPr>
              <a:t>Bert Vogelstein et al. Science 2013;339:1546-</a:t>
            </a:r>
            <a:r>
              <a:rPr lang="en-GB" sz="1400" b="1" dirty="0" smtClean="0">
                <a:latin typeface="Arial" charset="0"/>
              </a:rPr>
              <a:t>1558</a:t>
            </a:r>
          </a:p>
          <a:p>
            <a:pPr algn="ctr"/>
            <a:endParaRPr lang="en-GB" sz="1400" b="1" dirty="0">
              <a:latin typeface="Arial" charset="0"/>
            </a:endParaRPr>
          </a:p>
          <a:p>
            <a:pPr algn="ctr"/>
            <a:r>
              <a:rPr lang="en-GB" sz="1500" b="1" dirty="0" smtClean="0">
                <a:latin typeface="Arial" charset="0"/>
              </a:rPr>
              <a:t> </a:t>
            </a:r>
            <a:endParaRPr lang="en-GB" sz="1500" b="1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27584" y="5013176"/>
            <a:ext cx="762000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14338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28675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44600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658938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Rows: Cancer genes with </a:t>
            </a:r>
            <a:r>
              <a:rPr lang="en-US" sz="1600" dirty="0" smtClean="0"/>
              <a:t>driver mutations. </a:t>
            </a:r>
            <a:endParaRPr lang="en-US" sz="1600" dirty="0" smtClean="0"/>
          </a:p>
          <a:p>
            <a:r>
              <a:rPr lang="en-US" sz="1600" dirty="0" smtClean="0"/>
              <a:t>Columns</a:t>
            </a:r>
            <a:r>
              <a:rPr lang="en-US" sz="1600" dirty="0" smtClean="0"/>
              <a:t>: 100 primary breast cancer tumors (79 ER+, 21 ER-)</a:t>
            </a:r>
          </a:p>
          <a:p>
            <a:endParaRPr lang="en-US" sz="1600" dirty="0"/>
          </a:p>
          <a:p>
            <a:r>
              <a:rPr lang="en-US" sz="1600" dirty="0"/>
              <a:t>Coding exons of 21,416 protein coding genes and </a:t>
            </a:r>
            <a:r>
              <a:rPr lang="en-US" sz="1600" dirty="0" smtClean="0"/>
              <a:t>1,664 </a:t>
            </a:r>
            <a:r>
              <a:rPr lang="en-US" sz="1600" dirty="0"/>
              <a:t>microRNAs were </a:t>
            </a:r>
            <a:r>
              <a:rPr lang="en-US" sz="1600" dirty="0" smtClean="0"/>
              <a:t>sequenced</a:t>
            </a:r>
          </a:p>
          <a:p>
            <a:endParaRPr lang="en-US" sz="1600" dirty="0" smtClean="0"/>
          </a:p>
          <a:p>
            <a:r>
              <a:rPr lang="en-GB" sz="1600" dirty="0" smtClean="0"/>
              <a:t>PJ </a:t>
            </a:r>
            <a:r>
              <a:rPr lang="en-GB" sz="1600" dirty="0"/>
              <a:t>Stephens </a:t>
            </a:r>
            <a:r>
              <a:rPr lang="en-GB" sz="1600" i="1" dirty="0"/>
              <a:t>et al</a:t>
            </a:r>
            <a:r>
              <a:rPr lang="en-GB" sz="1600" dirty="0"/>
              <a:t>. </a:t>
            </a:r>
            <a:r>
              <a:rPr lang="en-GB" sz="1600" i="1" dirty="0"/>
              <a:t>Nature</a:t>
            </a:r>
            <a:r>
              <a:rPr lang="en-GB" sz="1600" dirty="0"/>
              <a:t> </a:t>
            </a:r>
            <a:r>
              <a:rPr lang="en-GB" sz="1600" b="1" dirty="0"/>
              <a:t>000</a:t>
            </a:r>
            <a:r>
              <a:rPr lang="en-GB" sz="1600" dirty="0"/>
              <a:t>, </a:t>
            </a:r>
            <a:r>
              <a:rPr lang="en-GB" altLang="zh-CN" sz="1600" dirty="0">
                <a:ea typeface="宋体" charset="0"/>
                <a:cs typeface="宋体" charset="0"/>
              </a:rPr>
              <a:t>1-5</a:t>
            </a:r>
            <a:r>
              <a:rPr lang="en-GB" sz="1600" dirty="0"/>
              <a:t> (2012) doi:10.1038/nature11017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115616" y="188640"/>
            <a:ext cx="70713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b" anchorCtr="1">
            <a:spAutoFit/>
          </a:bodyPr>
          <a:lstStyle/>
          <a:p>
            <a:pPr algn="ctr"/>
            <a:r>
              <a:rPr lang="en-GB" altLang="zh-CN" sz="3600" b="1" dirty="0"/>
              <a:t>The landscape of driver mutations in breast </a:t>
            </a:r>
            <a:r>
              <a:rPr lang="en-GB" altLang="zh-CN" sz="3600" b="1" dirty="0" smtClean="0"/>
              <a:t>cancer</a:t>
            </a:r>
            <a:endParaRPr lang="en-GB" altLang="zh-CN" sz="3600" b="1" dirty="0"/>
          </a:p>
        </p:txBody>
      </p:sp>
      <p:pic>
        <p:nvPicPr>
          <p:cNvPr id="7199" name="Picture 31" descr="nature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096000"/>
            <a:ext cx="1230313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26" name="Picture 258" descr="nature11017-f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5484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7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35" y="2492989"/>
            <a:ext cx="8229600" cy="1143000"/>
          </a:xfrm>
        </p:spPr>
        <p:txBody>
          <a:bodyPr/>
          <a:lstStyle/>
          <a:p>
            <a:r>
              <a:rPr lang="en-US" dirty="0" smtClean="0"/>
              <a:t>Detection of cancer mutations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2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26" y="519138"/>
            <a:ext cx="8229600" cy="1143000"/>
          </a:xfrm>
        </p:spPr>
        <p:txBody>
          <a:bodyPr>
            <a:noAutofit/>
          </a:bodyPr>
          <a:lstStyle/>
          <a:p>
            <a:pPr>
              <a:tabLst>
                <a:tab pos="4483100" algn="l"/>
              </a:tabLst>
            </a:pPr>
            <a:r>
              <a:rPr lang="en-US" sz="4000" dirty="0" smtClean="0"/>
              <a:t>We are interested in somatic events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0926" y="6492911"/>
            <a:ext cx="415925" cy="365125"/>
          </a:xfrm>
          <a:prstGeom prst="rect">
            <a:avLst/>
          </a:prstGeom>
        </p:spPr>
        <p:txBody>
          <a:bodyPr/>
          <a:lstStyle/>
          <a:p>
            <a:fld id="{EF15D6EA-EBF7-4C2E-A1CC-C279B7E6D53A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952" y="4941168"/>
            <a:ext cx="9108504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80112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experimental_s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85616"/>
            <a:ext cx="5352288" cy="3407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8264" y="2911971"/>
            <a:ext cx="147753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GGGATAC</a:t>
            </a:r>
          </a:p>
          <a:p>
            <a:endParaRPr lang="en-US" sz="2400" dirty="0" smtClean="0">
              <a:latin typeface="Courier New"/>
              <a:cs typeface="Courier New"/>
            </a:endParaRPr>
          </a:p>
          <a:p>
            <a:endParaRPr lang="en-US" sz="2400" dirty="0" smtClean="0">
              <a:latin typeface="Courier New"/>
              <a:cs typeface="Courier New"/>
            </a:endParaRPr>
          </a:p>
          <a:p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GGGAGAC</a:t>
            </a:r>
          </a:p>
          <a:p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7765752" y="3987676"/>
            <a:ext cx="190624" cy="936104"/>
          </a:xfrm>
          <a:prstGeom prst="upDownArrow">
            <a:avLst/>
          </a:prstGeom>
          <a:solidFill>
            <a:srgbClr val="E510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82701" y="1507144"/>
            <a:ext cx="667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matched “normal sample” needed to filter away </a:t>
            </a:r>
            <a:r>
              <a:rPr lang="en-US" sz="2000" dirty="0" err="1" smtClean="0"/>
              <a:t>germline</a:t>
            </a:r>
            <a:r>
              <a:rPr lang="en-US" sz="2000" dirty="0" smtClean="0"/>
              <a:t> variants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2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Tumor samples are often impure due to a mixture of tumor and normal cells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30" y="1562099"/>
            <a:ext cx="5413211" cy="4846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3373" y="6488668"/>
            <a:ext cx="74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Hanahan</a:t>
            </a:r>
            <a:r>
              <a:rPr lang="en-US" dirty="0" smtClean="0"/>
              <a:t> and Weinberg, Hallmarks of Cancer: The Next Generation, Cell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6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Aneuploidy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40" y="1580666"/>
            <a:ext cx="6995768" cy="46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9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8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Tumors consists of </a:t>
            </a:r>
            <a:r>
              <a:rPr lang="en-US" dirty="0" err="1" smtClean="0"/>
              <a:t>subclones</a:t>
            </a:r>
            <a:r>
              <a:rPr lang="en-US" dirty="0" smtClean="0"/>
              <a:t> </a:t>
            </a:r>
            <a:r>
              <a:rPr lang="en-US" dirty="0"/>
              <a:t>with different somatic mutations</a:t>
            </a:r>
          </a:p>
        </p:txBody>
      </p:sp>
      <p:pic>
        <p:nvPicPr>
          <p:cNvPr id="4" name="Picture 3" descr="subclon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8" y="1795709"/>
            <a:ext cx="6241192" cy="4776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0961" y="6572266"/>
            <a:ext cx="511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Carlos </a:t>
            </a:r>
            <a:r>
              <a:rPr lang="en-US" sz="1200" b="1" dirty="0" smtClean="0"/>
              <a:t>Caldas, </a:t>
            </a:r>
            <a:r>
              <a:rPr lang="en-US" sz="1200" i="1" dirty="0" smtClean="0"/>
              <a:t>Nature </a:t>
            </a:r>
            <a:r>
              <a:rPr lang="en-US" sz="1200" i="1" dirty="0"/>
              <a:t>Biotechnology</a:t>
            </a:r>
            <a:r>
              <a:rPr lang="en-US" sz="1200" dirty="0"/>
              <a:t> </a:t>
            </a:r>
            <a:r>
              <a:rPr lang="en-US" sz="1200" b="1" dirty="0"/>
              <a:t>30</a:t>
            </a:r>
            <a:r>
              <a:rPr lang="en-US" sz="1200" dirty="0"/>
              <a:t>, 408–410 (2012) doi:10.1038/nbt.2213</a:t>
            </a:r>
          </a:p>
        </p:txBody>
      </p:sp>
    </p:spTree>
    <p:extLst>
      <p:ext uri="{BB962C8B-B14F-4D97-AF65-F5344CB8AC3E}">
        <p14:creationId xmlns:p14="http://schemas.microsoft.com/office/powerpoint/2010/main" val="372803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85" y="1585369"/>
            <a:ext cx="7287568" cy="4525963"/>
          </a:xfrm>
        </p:spPr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The mutational landscape of cancer</a:t>
            </a:r>
          </a:p>
          <a:p>
            <a:r>
              <a:rPr lang="en-US" dirty="0" smtClean="0"/>
              <a:t>Detection of cancer mutations</a:t>
            </a:r>
          </a:p>
          <a:p>
            <a:r>
              <a:rPr lang="en-US" dirty="0"/>
              <a:t>recap of </a:t>
            </a:r>
            <a:r>
              <a:rPr lang="en-US" dirty="0" err="1"/>
              <a:t>germline</a:t>
            </a:r>
            <a:r>
              <a:rPr lang="en-US" dirty="0"/>
              <a:t> variant </a:t>
            </a:r>
            <a:r>
              <a:rPr lang="en-US" dirty="0" smtClean="0"/>
              <a:t>calling</a:t>
            </a:r>
          </a:p>
          <a:p>
            <a:r>
              <a:rPr lang="en-US" dirty="0"/>
              <a:t>Somatic variant calling </a:t>
            </a:r>
            <a:r>
              <a:rPr lang="en-US" dirty="0" smtClean="0"/>
              <a:t>workflow</a:t>
            </a:r>
          </a:p>
          <a:p>
            <a:r>
              <a:rPr lang="en-US" dirty="0" smtClean="0"/>
              <a:t>Today’s practical</a:t>
            </a:r>
          </a:p>
        </p:txBody>
      </p:sp>
    </p:spTree>
    <p:extLst>
      <p:ext uri="{BB962C8B-B14F-4D97-AF65-F5344CB8AC3E}">
        <p14:creationId xmlns:p14="http://schemas.microsoft.com/office/powerpoint/2010/main" val="2166565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2687638"/>
            <a:ext cx="680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So, detection algorithms must handle all of this!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1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tools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540" y="1696650"/>
            <a:ext cx="7169716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single nucleotide variants (SNVs)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MuTect1, </a:t>
            </a:r>
            <a:r>
              <a:rPr lang="en-US" dirty="0" err="1" smtClean="0"/>
              <a:t>Strelka</a:t>
            </a:r>
            <a:r>
              <a:rPr lang="en-US" dirty="0" smtClean="0"/>
              <a:t>, MuTect2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structural variants (SVs)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Manta, </a:t>
            </a:r>
            <a:r>
              <a:rPr lang="en-US" dirty="0" err="1" smtClean="0"/>
              <a:t>Delly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copy </a:t>
            </a:r>
            <a:r>
              <a:rPr lang="en-US" dirty="0"/>
              <a:t>number variants (CNVs)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Control-FREEC, ASCAT, Patchwork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6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56" y="22197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Somatic variant </a:t>
            </a:r>
            <a:r>
              <a:rPr lang="en-US" dirty="0"/>
              <a:t>calling </a:t>
            </a:r>
            <a:br>
              <a:rPr lang="en-US" dirty="0"/>
            </a:br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57738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68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First…</a:t>
            </a:r>
            <a:br>
              <a:rPr lang="en-US" dirty="0" smtClean="0"/>
            </a:br>
            <a:r>
              <a:rPr lang="en-US" dirty="0" smtClean="0"/>
              <a:t>recap of </a:t>
            </a:r>
            <a:r>
              <a:rPr lang="en-US" dirty="0" err="1" smtClean="0"/>
              <a:t>germline</a:t>
            </a:r>
            <a:r>
              <a:rPr lang="en-US" dirty="0" smtClean="0"/>
              <a:t> variant calling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4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57550"/>
          </a:xfrm>
        </p:spPr>
        <p:txBody>
          <a:bodyPr lIns="82945" tIns="41473" rIns="82945" bIns="41473"/>
          <a:lstStyle/>
          <a:p>
            <a:r>
              <a:rPr lang="en-GB" sz="3600" noProof="0" dirty="0" err="1" smtClean="0"/>
              <a:t>FastQ</a:t>
            </a:r>
            <a:r>
              <a:rPr lang="en-GB" sz="3600" noProof="0" dirty="0" smtClean="0"/>
              <a:t> format</a:t>
            </a:r>
            <a:endParaRPr lang="en-GB" sz="3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678080" cy="4234342"/>
          </a:xfrm>
        </p:spPr>
        <p:txBody>
          <a:bodyPr lIns="82945" tIns="41473" rIns="82945" bIns="41473">
            <a:normAutofit fontScale="85000" lnSpcReduction="10000"/>
          </a:bodyPr>
          <a:lstStyle/>
          <a:p>
            <a:pPr marL="65298" indent="0">
              <a:buNone/>
            </a:pPr>
            <a:r>
              <a:rPr lang="en-GB" sz="1900" dirty="0"/>
              <a:t>FASTQ format is a text-based format for storing both a nucleotide sequence and its corresponding quality scores. </a:t>
            </a:r>
            <a:endParaRPr lang="en-GB" sz="19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9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@HWUSI-EAS100R:6:73:941:1973#0/1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GATTTGGGGTTCAAAGCAGTATCGATCAAATAGTAAATCCATTTGTTCAACTCACAGTTT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!''*((((***+))%%%++)(%%%%).1***-+*''))**55CCF&gt;&gt;&gt;&gt;&gt;&gt;CCCCCCC65</a:t>
            </a:r>
          </a:p>
          <a:p>
            <a:pPr marL="0" indent="0">
              <a:spcBef>
                <a:spcPts val="0"/>
              </a:spcBef>
              <a:spcAft>
                <a:spcPts val="544"/>
              </a:spcAft>
              <a:buNone/>
            </a:pPr>
            <a:endParaRPr lang="en-GB" sz="1900" dirty="0">
              <a:latin typeface="Courier New"/>
              <a:cs typeface="Courier New"/>
            </a:endParaRP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1</a:t>
            </a:r>
            <a:r>
              <a:rPr lang="en-GB" sz="1900" baseline="30000" dirty="0"/>
              <a:t>st</a:t>
            </a:r>
            <a:r>
              <a:rPr lang="en-GB" sz="1900" dirty="0"/>
              <a:t> row: sequence identifier (machine ID, x-y coordinates, additional info)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2</a:t>
            </a:r>
            <a:r>
              <a:rPr lang="en-GB" sz="1900" baseline="30000" dirty="0"/>
              <a:t>nd</a:t>
            </a:r>
            <a:r>
              <a:rPr lang="en-GB" sz="1900" dirty="0"/>
              <a:t> row: The actual sequence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3</a:t>
            </a:r>
            <a:r>
              <a:rPr lang="en-GB" sz="1900" baseline="30000" dirty="0"/>
              <a:t>rd</a:t>
            </a:r>
            <a:r>
              <a:rPr lang="en-GB" sz="1900" dirty="0"/>
              <a:t> row: starts with “+” and optionally the same identifier as in the 1</a:t>
            </a:r>
            <a:r>
              <a:rPr lang="en-GB" sz="1900" baseline="30000" dirty="0"/>
              <a:t>st</a:t>
            </a:r>
            <a:r>
              <a:rPr lang="en-GB" sz="1900" dirty="0"/>
              <a:t> row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4</a:t>
            </a:r>
            <a:r>
              <a:rPr lang="en-GB" sz="1900" baseline="30000" dirty="0"/>
              <a:t>th</a:t>
            </a:r>
            <a:r>
              <a:rPr lang="en-GB" sz="1900" dirty="0"/>
              <a:t> row: Quality score for each base in read	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Quality score: ASCII representation of score for each base (i.e. the probability that the corresponding base call is incorrect.) Platform specific scaling!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For more info: http://</a:t>
            </a:r>
            <a:r>
              <a:rPr lang="en-GB" sz="1900" dirty="0" err="1"/>
              <a:t>en.wikipedia.org</a:t>
            </a:r>
            <a:r>
              <a:rPr lang="en-GB" sz="1900" dirty="0"/>
              <a:t>/wiki/</a:t>
            </a:r>
            <a:r>
              <a:rPr lang="en-GB" sz="1900" dirty="0" err="1"/>
              <a:t>FASTQ_format</a:t>
            </a:r>
            <a:endParaRPr lang="en-GB" sz="1900" dirty="0"/>
          </a:p>
          <a:p>
            <a:pPr marL="65298" indent="0">
              <a:buNone/>
            </a:pPr>
            <a:endParaRPr lang="en-GB" sz="1900" dirty="0"/>
          </a:p>
          <a:p>
            <a:pPr marL="65298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2464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Output of experiment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7638"/>
            <a:ext cx="4330824" cy="180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:@</a:t>
            </a:r>
            <a:r>
              <a:rPr lang="en-US" sz="800" dirty="0">
                <a:latin typeface="Courier New"/>
                <a:cs typeface="Courier New"/>
              </a:rPr>
              <a:t>M01674:9:000000000-A4148:1:1101:15048:1349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AGACGGTGACCGTGGTCCCTGTGCCCCAGACATCTCGGGTACTACCGTAGTAATCTTCTCTTGCACAGTAATAGACTGCAGAGTCCTCTGATGTCAGGCTGCTGAGCTGCATGTAGGCTGTGTTGGA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AABCCCCCCFFCGGGGGGGGGGHHHHGGGHGHHHHHHGGHGHHHHHEFHGGHHHHHHHHHHHHHHHHHGHHHHHHHHHHHHHHHHHHHHHHHHHHHHHHHHGHHEHHHHHHHHHHHHHHHHHHHHHH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@M01674:9:000000000-A4148:1:1101:15003:1351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CAGCCTTCATGCAGCTCAGCAGCCTTACATCTGAAGACTCTGCGGTCTATTTCTGCGCAAGAAAGGGGAATTACTACGCCTAGGGGTACTTCGATGTCTGGGGCACAGGGACCACGGTCACCGTCTCCT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CCCCCFFFFFFFGGGGGGGGGGHHHGHHHHHHHHHHHHHHHHHGGGGGGHHHHHHHGGGGGGHGHHGGGGHHHHHHHGGGHGHHHGGGHHHHGHHHHHHHHHGGGGHHHGGGGHHGGGGGHHGHGHHHH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@M01674:9:000000000-A4148:1:1101:14577:1352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CCTGCTTTTCGGGAAAACGGGATCACCACGATGGAACAGGTTAACGCAGGAATGCGCGTAGCCCGTCGGCAGAATCGACCATTTCTGCCATCACCCGGGCAGTTTGTTGCATGGTGCCGGGAAGAAGCATCCGTTACCGCCGGACTGCCA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CCDDDFFFFFDDGGGGGGGGGGGGHHHHHGGHGGHHHHGHHHHHHGGGGGGHHHHGGGGGGGHHGGGGGGGGGHHHHHGGGHHHHHHHHHHHHHHHGGFGGGHHHHHHHHHHHHHHHHGGGGGGHHHHHHHHGGHGGHGGGGGGGGGGGG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@M01674:9:000000000-A4148:1:1101:14770:1355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TCCAACACAGCCTTCATGCAACTCAGCAGCCTGACATCTGAGGACTCTGCAGTCTATTACTGTGCAAGATGGGGGTTACTAAGCGCTTACTGGGGCCAAGGGACTCTGGTCACTGTCTCTGCAGGT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CCDDDFCEEFDDGGGGGGGGGGHHHHHHHHHHHHHHHHHHGHGGHHHHHHHHHHHHHIHHHHHHHHHHFHHHHGGGGHHHHGHHGGGGGHHHHHGGGGHHGGHGHHHHHHHHHHHHHHHHHHHHHH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@M01674:9:000000000-A4148:1:1101:15309:1358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CCAACACAGCCTACATGCAGCTCAGCAGCCTGACATCTGAGGACTCTGCGGTCTATTACTGTGCAAGAGGGGGGCTAATTACTACGGTAGTAGCCGACTACTGGGGCCAAGGCACCACTCTCACAGTCTCCTCAGGTG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AACCCDCDFDCFGGGGGGGGGGHHHHHHHHHHHHHHHHHHHGHHHHHHHGGGGGHHHHHHHHHHHHHHHHGGGGGGHHHHHHHHHGGHGGHHHHHGGGGGHHHHHGGGGHHGHHHGGHHGGGGGGGGGGGGGGGGGFF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@M01674:9:000000000-A4148:1:1101:14985:1363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AGACGGTGACCGTGGTCCCTGTGCCCCAGACATCGAAGTCGGACCGTAGTAATAAGCCTCTTGCACAGTAATAGACCGCAGAGTCCTCAGATGTCAGGCTGCTGAGTTGCATGAAGGCTGTGTTGGA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BCCCCCABBFFCGGGGGGGGGGHHHHGGGHGHHFGHFGEHEGEFGGGHGGHHHHHHHHHHHHHHHHHHGHHHHHHHHGGGGGHHHHHHHHGHHHHFHHHHHGHHFHHHHHHHHHGHHEHHHHHHHHH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@M01674:9:000000000-A4148:1:1101:15048:1349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AGACGGTGACCGTGGTCCCTGTGCCCCAGACATCTCGGGTACTACCGTAGTAATCTTCTCTTGCACAGTAATAGACTGCAGAGTCCTCTGATGTCAGGCTGCTGAGCTGCATGTAGGCTGTGTTGGA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AABCCCCCCFFCGGGGGGGGGGHHHHGGGHGHHHHHHGGHGHHHHHEFHGGHHHHHHHHHHHHHHHHHGHHHHHHHHHHHHHHHHHHHHHHHHHHHHHHHHGHHEHHHHHHHHHHHHHHHHHHHHHH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@M01674:9:000000000-A4148:1:1101:15003:1351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CAGCCTTCATGCAGCTCAGCAGCCTTACATCTGAAGACTCTGCGGTCTATTTCTGCGCAAGAAAGGGGAATTACTACGCCTAGGGGTACTTCGATGTCTGGGGCACAGGGACCACGGTCACCGTCTCCT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CCCCCFFFFFFFGGGGGGGGGGHHHGHHHHHHHHHHHHHHHHHGGGGGGHHHHHHHGGGGGGHGHHGGGGHHHHHHHGGGHGHHHGGGHHHHGHHHHHHHHHGGGGHHHGGGGHHGGGGGHHGHGHHHH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@M01674:9:000000000-A4148:1:1101:14577:1352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CCTGCTTTTCGGGAAAACGGGATCACCACGATGGAACAGGTTAACGCAGGAATGCGCGTAGCCCGTCGGCAGAATCGACCATTTCTGCCATCACCCGGGCAGTTTGTTGCATGGTGCCGGGAAGAAGCATCCGTTACCGCCGGACTGCCA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CCDDDFFFFFDDGGGGGGGGGGGGHHHHHGGHGGHHHHGHHHHHHGGGGGGHHHHGGGGGGGHHGGGGGGGGGHHHHHGGGHHHHHHHHHHHHHHHGGFGGGHHHHHHHHHHHHHHHHGGGGGGHHHHHHHHGGHGGHGGGGGGGGGGGG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@M01674:9:000000000-A4148:1:1101:14770:1355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TCCAACACAGCCTTCATGCAACTCAGCAGCCTGACATCTGAGGACTCTGCAGTCTATTACTGTGCAAGATGGGGGTTACTAAGCGCTTACTGGGGCCAAGGGACTCTGGTCACTGTCTCTGCAGGT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CCDDDFCEEFDDGGGGGGGGGGHHHHHHHHHHHHHHHHHHGHGGHHHHHHHHHHHHHIHHHHHHHHHHFHHHHGGGGHHHHGHHGGGGGHHHHHGGGGHHGGHGHHHHHHHHHHHHHHHHHHHHHH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0926" y="6492911"/>
            <a:ext cx="415925" cy="365125"/>
          </a:xfrm>
          <a:prstGeom prst="rect">
            <a:avLst/>
          </a:prstGeom>
        </p:spPr>
        <p:txBody>
          <a:bodyPr/>
          <a:lstStyle/>
          <a:p>
            <a:fld id="{EF15D6EA-EBF7-4C2E-A1CC-C279B7E6D53A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2636912"/>
            <a:ext cx="2331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Fastq</a:t>
            </a:r>
            <a:r>
              <a:rPr lang="en-US" sz="2800" dirty="0" smtClean="0"/>
              <a:t> files</a:t>
            </a:r>
          </a:p>
          <a:p>
            <a:r>
              <a:rPr lang="en-US" sz="2800" dirty="0" smtClean="0"/>
              <a:t>~7 Gb </a:t>
            </a:r>
            <a:r>
              <a:rPr lang="en-US" sz="2800" dirty="0"/>
              <a:t>/</a:t>
            </a:r>
            <a:r>
              <a:rPr lang="en-US" sz="2800" dirty="0" smtClean="0"/>
              <a:t> </a:t>
            </a:r>
            <a:r>
              <a:rPr lang="en-US" sz="2800" dirty="0" err="1" smtClean="0"/>
              <a:t>exome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787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77" y="1212420"/>
            <a:ext cx="7577960" cy="5645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00"/>
            <a:ext cx="8229600" cy="1143000"/>
          </a:xfrm>
        </p:spPr>
        <p:txBody>
          <a:bodyPr/>
          <a:lstStyle/>
          <a:p>
            <a:r>
              <a:rPr lang="en-US" dirty="0" smtClean="0"/>
              <a:t>Goal: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0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Genome Analysis Tool Kit (GATK)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164"/>
            <a:ext cx="9144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9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20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Somatic variant calling </a:t>
            </a:r>
            <a:br>
              <a:rPr lang="en-US" dirty="0" smtClean="0"/>
            </a:br>
            <a:r>
              <a:rPr lang="en-US" dirty="0" smtClean="0"/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ncer_genomics_l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4" y="305425"/>
            <a:ext cx="7618632" cy="6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0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2786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7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MuTect1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Identifies variants in tumor </a:t>
            </a:r>
          </a:p>
          <a:p>
            <a:pPr marL="0" indent="0">
              <a:buNone/>
            </a:pPr>
            <a:r>
              <a:rPr lang="en-US" dirty="0" smtClean="0"/>
              <a:t>	Differences between tumor DNA and human 	reference assembly (hg19)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Post detection filter to remove: </a:t>
            </a:r>
          </a:p>
          <a:p>
            <a:pPr lvl="1"/>
            <a:r>
              <a:rPr lang="en-US" sz="3200" dirty="0" smtClean="0"/>
              <a:t>false positives due to non-independent sequencing errors</a:t>
            </a:r>
          </a:p>
          <a:p>
            <a:pPr lvl="1"/>
            <a:r>
              <a:rPr lang="en-US" sz="3200" dirty="0" smtClean="0"/>
              <a:t>germ line variations (detected in normal)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402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MuTect1</a:t>
            </a:r>
            <a:endParaRPr lang="en-US" dirty="0"/>
          </a:p>
        </p:txBody>
      </p:sp>
      <p:pic>
        <p:nvPicPr>
          <p:cNvPr id="4" name="Picture 3" descr="nbt.2514-F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" y="1788729"/>
            <a:ext cx="8296292" cy="3604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38765" y="6067950"/>
            <a:ext cx="6944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 err="1"/>
              <a:t>Cibulskis</a:t>
            </a:r>
            <a:r>
              <a:rPr lang="en-US" sz="1200" u="sng" dirty="0"/>
              <a:t>, K. et al. Sensitive detection of somatic point mutations in impure and heterogeneous cancer samples. Nat Biotechnology (2013).doi:10.1038/nbt.2514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395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460501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 smtClean="0"/>
              <a:t>#</a:t>
            </a:r>
            <a:r>
              <a:rPr lang="pl-PL" sz="1400" dirty="0"/>
              <a:t>CHROM  POS  </a:t>
            </a:r>
            <a:r>
              <a:rPr lang="pl-PL" sz="1400" dirty="0" smtClean="0"/>
              <a:t> </a:t>
            </a:r>
            <a:r>
              <a:rPr lang="pl-PL" sz="1400" dirty="0"/>
              <a:t>ID    </a:t>
            </a:r>
            <a:r>
              <a:rPr lang="pl-PL" sz="1400" dirty="0" smtClean="0"/>
              <a:t>REF  ALT QUAL  FILTER </a:t>
            </a:r>
            <a:r>
              <a:rPr lang="pl-PL" sz="1400" dirty="0"/>
              <a:t>INFO    FORMAT  </a:t>
            </a:r>
            <a:r>
              <a:rPr lang="pl-PL" sz="1400" dirty="0" smtClean="0"/>
              <a:t>        		HCC1143</a:t>
            </a:r>
            <a:r>
              <a:rPr lang="pl-PL" sz="1400" dirty="0"/>
              <a:t>.normal </a:t>
            </a:r>
            <a:r>
              <a:rPr lang="pl-PL" sz="1400" dirty="0" smtClean="0"/>
              <a:t> 	     HCC1143</a:t>
            </a:r>
            <a:r>
              <a:rPr lang="pl-PL" sz="1400" dirty="0"/>
              <a:t>.tumor</a:t>
            </a:r>
          </a:p>
          <a:p>
            <a:pPr marL="0" indent="0">
              <a:buNone/>
            </a:pPr>
            <a:r>
              <a:rPr lang="pl-PL" sz="1400" dirty="0" smtClean="0"/>
              <a:t>17      1001315   .       C       </a:t>
            </a:r>
            <a:r>
              <a:rPr lang="pl-PL" sz="1400" dirty="0"/>
              <a:t>T       .    </a:t>
            </a:r>
            <a:r>
              <a:rPr lang="pl-PL" sz="1400" dirty="0" smtClean="0"/>
              <a:t> REJECT       .         GT:AD:BQ:DP:FA		0</a:t>
            </a:r>
            <a:r>
              <a:rPr lang="pl-PL" sz="1400" dirty="0"/>
              <a:t>:51,3:.:54:0.056      </a:t>
            </a:r>
            <a:r>
              <a:rPr lang="pl-PL" sz="1400" dirty="0" smtClean="0"/>
              <a:t>0</a:t>
            </a:r>
            <a:r>
              <a:rPr lang="pl-PL" sz="1400" dirty="0"/>
              <a:t>/1:29,2:23:33</a:t>
            </a:r>
            <a:r>
              <a:rPr lang="pl-PL" sz="1400" dirty="0" smtClean="0"/>
              <a:t>:0.065</a:t>
            </a:r>
            <a:endParaRPr lang="pl-PL" sz="1400" dirty="0"/>
          </a:p>
          <a:p>
            <a:pPr marL="0" indent="0">
              <a:buNone/>
            </a:pPr>
            <a:r>
              <a:rPr lang="pl-PL" sz="1400" dirty="0"/>
              <a:t>17      1001331 </a:t>
            </a:r>
            <a:r>
              <a:rPr lang="pl-PL" sz="1400" dirty="0" smtClean="0"/>
              <a:t>  .       </a:t>
            </a:r>
            <a:r>
              <a:rPr lang="pl-PL" sz="1400" dirty="0"/>
              <a:t>G       T      </a:t>
            </a:r>
            <a:r>
              <a:rPr lang="pl-PL" sz="1400" dirty="0" smtClean="0"/>
              <a:t>.     REJECT        .         GT:AD:BQ:DP:FA  		0</a:t>
            </a:r>
            <a:r>
              <a:rPr lang="pl-PL" sz="1400" dirty="0"/>
              <a:t>:30,3:.:33:0.091       0/1:15,2:34:17:0.118</a:t>
            </a:r>
          </a:p>
          <a:p>
            <a:pPr marL="0" indent="0">
              <a:buNone/>
            </a:pPr>
            <a:r>
              <a:rPr lang="pl-PL" sz="1400" dirty="0"/>
              <a:t>17      1003390 </a:t>
            </a:r>
            <a:r>
              <a:rPr lang="pl-PL" sz="1400" dirty="0" smtClean="0"/>
              <a:t>  .       </a:t>
            </a:r>
            <a:r>
              <a:rPr lang="pl-PL" sz="1400" dirty="0"/>
              <a:t>G       A      </a:t>
            </a:r>
            <a:r>
              <a:rPr lang="pl-PL" sz="1400" dirty="0" smtClean="0"/>
              <a:t>.     REJECT        .        GT:AD:BQ:DP:FA  		0</a:t>
            </a:r>
            <a:r>
              <a:rPr lang="pl-PL" sz="1400" dirty="0"/>
              <a:t>:17,2:.:18:0.105       0/1:16,1:28:17:0.059</a:t>
            </a:r>
          </a:p>
          <a:p>
            <a:pPr marL="0" indent="0">
              <a:buNone/>
            </a:pPr>
            <a:r>
              <a:rPr lang="pl-PL" sz="1400" dirty="0"/>
              <a:t>17      1004967 </a:t>
            </a:r>
            <a:r>
              <a:rPr lang="pl-PL" sz="1400" dirty="0" smtClean="0"/>
              <a:t>  .       </a:t>
            </a:r>
            <a:r>
              <a:rPr lang="pl-PL" sz="1400" dirty="0"/>
              <a:t>A       T       .     </a:t>
            </a:r>
            <a:r>
              <a:rPr lang="pl-PL" sz="1400" dirty="0" smtClean="0"/>
              <a:t>REJECT        </a:t>
            </a:r>
            <a:r>
              <a:rPr lang="pl-PL" sz="1400" dirty="0"/>
              <a:t>.     </a:t>
            </a:r>
            <a:r>
              <a:rPr lang="pl-PL" sz="1400" dirty="0" smtClean="0"/>
              <a:t>   GT:AD:BQ:DP:FA  		0</a:t>
            </a:r>
            <a:r>
              <a:rPr lang="pl-PL" sz="1400" dirty="0"/>
              <a:t>:28,1:.:29:0.034       0/1:16,4:15:20:0.200</a:t>
            </a:r>
          </a:p>
          <a:p>
            <a:pPr marL="0" indent="0">
              <a:buNone/>
            </a:pPr>
            <a:r>
              <a:rPr lang="pl-PL" sz="1400" dirty="0" smtClean="0"/>
              <a:t>17      1004974   .       C       </a:t>
            </a:r>
            <a:r>
              <a:rPr lang="pl-PL" sz="1400" dirty="0"/>
              <a:t>T       .     </a:t>
            </a:r>
            <a:r>
              <a:rPr lang="pl-PL" sz="1400" dirty="0" smtClean="0"/>
              <a:t>REJECT        </a:t>
            </a:r>
            <a:r>
              <a:rPr lang="pl-PL" sz="1400" dirty="0"/>
              <a:t>.     </a:t>
            </a:r>
            <a:r>
              <a:rPr lang="pl-PL" sz="1400" dirty="0" smtClean="0"/>
              <a:t>    GT:AD:BQ:DP:FA  		0</a:t>
            </a:r>
            <a:r>
              <a:rPr lang="pl-PL" sz="1400" dirty="0"/>
              <a:t>:27,2:.:29:0.069       0/1:11,3:13:14:</a:t>
            </a:r>
            <a:r>
              <a:rPr lang="pl-PL" sz="1400" dirty="0" smtClean="0"/>
              <a:t>0.214</a:t>
            </a:r>
          </a:p>
          <a:p>
            <a:pPr marL="0" indent="0">
              <a:buNone/>
            </a:pPr>
            <a:r>
              <a:rPr lang="pl-PL" sz="1400" dirty="0" smtClean="0"/>
              <a:t>17      1024903   .       C       T       .     PASS  SOMATIC   GT:AD:BQ:DP:FA:SS        0:106,0:.:102:0.00:0  0/1:84,6:34:90:0.067:2</a:t>
            </a:r>
          </a:p>
          <a:p>
            <a:pPr marL="0" indent="0">
              <a:buNone/>
            </a:pPr>
            <a:r>
              <a:rPr lang="pl-PL" sz="1400" dirty="0" smtClean="0"/>
              <a:t>17      1277664   .       C       </a:t>
            </a:r>
            <a:r>
              <a:rPr lang="pl-PL" sz="1400" dirty="0"/>
              <a:t>A      </a:t>
            </a:r>
            <a:r>
              <a:rPr lang="pl-PL" sz="1400" dirty="0" smtClean="0"/>
              <a:t>.      PASS  SOMATIC   GT:AD:BQ:DP:FA:SS       	0</a:t>
            </a:r>
            <a:r>
              <a:rPr lang="pl-PL" sz="1400" dirty="0"/>
              <a:t>:59,0:.:59:0.00:0      0/1:</a:t>
            </a:r>
            <a:r>
              <a:rPr lang="pl-PL" sz="1400" dirty="0" smtClean="0"/>
              <a:t>41,25</a:t>
            </a:r>
            <a:r>
              <a:rPr lang="pl-PL" sz="1400" dirty="0"/>
              <a:t>:34:66:0.379:2</a:t>
            </a:r>
          </a:p>
          <a:p>
            <a:pPr>
              <a:buAutoNum type="arabicPlain" startAt="17"/>
            </a:pPr>
            <a:r>
              <a:rPr lang="pl-PL" sz="1400" dirty="0" smtClean="0"/>
              <a:t>  1527066   .       </a:t>
            </a:r>
            <a:r>
              <a:rPr lang="pl-PL" sz="1400" dirty="0"/>
              <a:t>C       G      </a:t>
            </a:r>
            <a:r>
              <a:rPr lang="pl-PL" sz="1400" dirty="0" smtClean="0"/>
              <a:t>.      PASS  SOMATIC   GT:AD:BQ:DP:FA:SS       	0</a:t>
            </a:r>
            <a:r>
              <a:rPr lang="pl-PL" sz="1400" dirty="0"/>
              <a:t>:35,0:.:31:0.00:0      0/1:</a:t>
            </a:r>
            <a:r>
              <a:rPr lang="pl-PL" sz="1400" dirty="0" smtClean="0"/>
              <a:t>26,5</a:t>
            </a:r>
            <a:r>
              <a:rPr lang="pl-PL" sz="1400" dirty="0"/>
              <a:t>:29:31:0.161:2</a:t>
            </a:r>
          </a:p>
          <a:p>
            <a:pPr>
              <a:buAutoNum type="arabicPlain" startAt="17"/>
            </a:pPr>
            <a:endParaRPr lang="en-US" sz="1600" dirty="0" smtClean="0"/>
          </a:p>
          <a:p>
            <a:pPr marL="0" indent="0">
              <a:buNone/>
            </a:pPr>
            <a:r>
              <a:rPr lang="pl-PL" sz="1600" dirty="0"/>
              <a:t> </a:t>
            </a:r>
            <a:r>
              <a:rPr lang="pl-PL" sz="1600" dirty="0" smtClean="0"/>
              <a:t>	</a:t>
            </a:r>
            <a:r>
              <a:rPr lang="pl-PL" sz="1400" dirty="0" smtClean="0"/>
              <a:t>FORMAT (</a:t>
            </a:r>
            <a:r>
              <a:rPr lang="pl-PL" sz="1400" dirty="0" err="1" smtClean="0"/>
              <a:t>Each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/>
              <a:t>d</a:t>
            </a:r>
            <a:r>
              <a:rPr lang="pl-PL" sz="1400" dirty="0" err="1" smtClean="0"/>
              <a:t>escribed</a:t>
            </a:r>
            <a:r>
              <a:rPr lang="pl-PL" sz="1400" dirty="0" smtClean="0"/>
              <a:t> in VCF </a:t>
            </a:r>
            <a:r>
              <a:rPr lang="pl-PL" sz="1400" dirty="0" err="1" smtClean="0"/>
              <a:t>header</a:t>
            </a:r>
            <a:r>
              <a:rPr lang="pl-PL" sz="1400" dirty="0" smtClean="0"/>
              <a:t>)</a:t>
            </a:r>
          </a:p>
          <a:p>
            <a:pPr marL="0" indent="0">
              <a:buNone/>
            </a:pPr>
            <a:r>
              <a:rPr lang="pl-PL" sz="1400" dirty="0" smtClean="0"/>
              <a:t>	GT:AD:BQ:DP:FA</a:t>
            </a:r>
          </a:p>
          <a:p>
            <a:pPr marL="0" indent="0">
              <a:buNone/>
            </a:pPr>
            <a:r>
              <a:rPr lang="pl-PL" sz="1400" dirty="0"/>
              <a:t>	</a:t>
            </a:r>
            <a:r>
              <a:rPr lang="pl-PL" sz="1400" dirty="0" smtClean="0"/>
              <a:t>GT=</a:t>
            </a:r>
            <a:r>
              <a:rPr lang="pl-PL" sz="1400" dirty="0" err="1" smtClean="0"/>
              <a:t>Genotype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AD=</a:t>
            </a:r>
            <a:r>
              <a:rPr lang="pl-PL" sz="1400" dirty="0" err="1"/>
              <a:t>Allelic</a:t>
            </a:r>
            <a:r>
              <a:rPr lang="pl-PL" sz="1400" dirty="0"/>
              <a:t> </a:t>
            </a:r>
            <a:r>
              <a:rPr lang="pl-PL" sz="1400" dirty="0" err="1"/>
              <a:t>depths</a:t>
            </a:r>
            <a:r>
              <a:rPr lang="pl-PL" sz="1400" dirty="0"/>
              <a:t> for the ref and alt </a:t>
            </a:r>
            <a:r>
              <a:rPr lang="pl-PL" sz="1400" dirty="0" err="1"/>
              <a:t>alleles</a:t>
            </a:r>
            <a:r>
              <a:rPr lang="pl-PL" sz="1400" dirty="0"/>
              <a:t> in the order </a:t>
            </a:r>
            <a:r>
              <a:rPr lang="pl-PL" sz="1400" dirty="0" err="1" smtClean="0"/>
              <a:t>listed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BQ=</a:t>
            </a:r>
            <a:r>
              <a:rPr lang="pl-PL" sz="1400" dirty="0" err="1"/>
              <a:t>Average</a:t>
            </a:r>
            <a:r>
              <a:rPr lang="pl-PL" sz="1400" dirty="0"/>
              <a:t> </a:t>
            </a:r>
            <a:r>
              <a:rPr lang="pl-PL" sz="1400" dirty="0" err="1"/>
              <a:t>base</a:t>
            </a:r>
            <a:r>
              <a:rPr lang="pl-PL" sz="1400" dirty="0"/>
              <a:t> </a:t>
            </a:r>
            <a:r>
              <a:rPr lang="pl-PL" sz="1400" dirty="0" err="1"/>
              <a:t>quality</a:t>
            </a:r>
            <a:r>
              <a:rPr lang="pl-PL" sz="1400" dirty="0"/>
              <a:t> for </a:t>
            </a:r>
            <a:r>
              <a:rPr lang="pl-PL" sz="1400" dirty="0" err="1"/>
              <a:t>reads</a:t>
            </a:r>
            <a:r>
              <a:rPr lang="pl-PL" sz="1400" dirty="0"/>
              <a:t> </a:t>
            </a:r>
            <a:r>
              <a:rPr lang="pl-PL" sz="1400" dirty="0" err="1"/>
              <a:t>supporting</a:t>
            </a:r>
            <a:r>
              <a:rPr lang="pl-PL" sz="1400" dirty="0"/>
              <a:t> </a:t>
            </a:r>
            <a:r>
              <a:rPr lang="pl-PL" sz="1400" dirty="0" err="1" smtClean="0"/>
              <a:t>alleles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DP=</a:t>
            </a:r>
            <a:r>
              <a:rPr lang="pl-PL" sz="1400" dirty="0" err="1"/>
              <a:t>Approximate</a:t>
            </a:r>
            <a:r>
              <a:rPr lang="pl-PL" sz="1400" dirty="0"/>
              <a:t> </a:t>
            </a:r>
            <a:r>
              <a:rPr lang="pl-PL" sz="1400" dirty="0" err="1"/>
              <a:t>read</a:t>
            </a:r>
            <a:r>
              <a:rPr lang="pl-PL" sz="1400" dirty="0"/>
              <a:t> </a:t>
            </a:r>
            <a:r>
              <a:rPr lang="pl-PL" sz="1400" dirty="0" err="1" smtClean="0"/>
              <a:t>depth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FA=</a:t>
            </a:r>
            <a:r>
              <a:rPr lang="pl-PL" sz="1400" dirty="0"/>
              <a:t>Allele </a:t>
            </a:r>
            <a:r>
              <a:rPr lang="pl-PL" sz="1400" dirty="0" err="1"/>
              <a:t>fraction</a:t>
            </a:r>
            <a:r>
              <a:rPr lang="pl-PL" sz="1400" dirty="0"/>
              <a:t> of the </a:t>
            </a:r>
            <a:r>
              <a:rPr lang="pl-PL" sz="1400" dirty="0" err="1"/>
              <a:t>alternate</a:t>
            </a:r>
            <a:r>
              <a:rPr lang="pl-PL" sz="1400" dirty="0"/>
              <a:t> allele with </a:t>
            </a:r>
            <a:r>
              <a:rPr lang="pl-PL" sz="1400" dirty="0" err="1"/>
              <a:t>regard</a:t>
            </a:r>
            <a:r>
              <a:rPr lang="pl-PL" sz="1400" dirty="0"/>
              <a:t> to </a:t>
            </a:r>
            <a:r>
              <a:rPr lang="pl-PL" sz="1400" dirty="0" err="1" smtClean="0"/>
              <a:t>reference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/>
              <a:t>	SS</a:t>
            </a:r>
            <a:r>
              <a:rPr lang="pl-PL" sz="1400" dirty="0" smtClean="0"/>
              <a:t>=</a:t>
            </a:r>
            <a:r>
              <a:rPr lang="pl-PL" sz="1400" dirty="0" err="1" smtClean="0"/>
              <a:t>Variant</a:t>
            </a:r>
            <a:r>
              <a:rPr lang="pl-PL" sz="1400" dirty="0" smtClean="0"/>
              <a:t> status </a:t>
            </a:r>
          </a:p>
          <a:p>
            <a:pPr marL="0" indent="0">
              <a:buNone/>
            </a:pPr>
            <a:r>
              <a:rPr lang="pl-PL" sz="1400" dirty="0"/>
              <a:t>	</a:t>
            </a:r>
            <a:r>
              <a:rPr lang="pl-PL" sz="1400" dirty="0" smtClean="0"/>
              <a:t>(0</a:t>
            </a:r>
            <a:r>
              <a:rPr lang="pl-PL" sz="1400" dirty="0"/>
              <a:t>=wildtype,1=germline,2=</a:t>
            </a:r>
            <a:r>
              <a:rPr lang="pl-PL" sz="1400" dirty="0" smtClean="0"/>
              <a:t>somatic</a:t>
            </a:r>
            <a:r>
              <a:rPr lang="pl-PL" sz="1400" dirty="0"/>
              <a:t>,3=LOH,4=post-</a:t>
            </a:r>
            <a:r>
              <a:rPr lang="pl-PL" sz="1400" dirty="0" err="1"/>
              <a:t>transcriptional</a:t>
            </a:r>
            <a:r>
              <a:rPr lang="pl-PL" sz="1400" dirty="0"/>
              <a:t> modification,5=</a:t>
            </a:r>
            <a:r>
              <a:rPr lang="pl-PL" sz="1400" dirty="0" err="1" smtClean="0"/>
              <a:t>unknown</a:t>
            </a:r>
            <a:r>
              <a:rPr lang="pl-PL" sz="1400" dirty="0" smtClean="0"/>
              <a:t>”)</a:t>
            </a:r>
            <a:endParaRPr lang="pl-PL" sz="1400" dirty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mutect.vcf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1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mutect.out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7000" dirty="0" smtClean="0"/>
              <a:t>All statistics used in post-detection filtering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000" dirty="0" smtClean="0"/>
              <a:t>Columns:</a:t>
            </a:r>
          </a:p>
          <a:p>
            <a:pPr marL="0" indent="0">
              <a:buNone/>
            </a:pPr>
            <a:r>
              <a:rPr lang="en-US" dirty="0" err="1"/>
              <a:t>contig</a:t>
            </a:r>
            <a:r>
              <a:rPr lang="en-US" dirty="0"/>
              <a:t>  position        context </a:t>
            </a:r>
            <a:r>
              <a:rPr lang="en-US" dirty="0" err="1"/>
              <a:t>ref_allele</a:t>
            </a:r>
            <a:r>
              <a:rPr lang="en-US" dirty="0"/>
              <a:t>      </a:t>
            </a:r>
            <a:r>
              <a:rPr lang="en-US" dirty="0" err="1"/>
              <a:t>alt_allele</a:t>
            </a:r>
            <a:r>
              <a:rPr lang="en-US" dirty="0"/>
              <a:t>      </a:t>
            </a:r>
            <a:r>
              <a:rPr lang="en-US" dirty="0" err="1"/>
              <a:t>tumor_name</a:t>
            </a:r>
            <a:r>
              <a:rPr lang="en-US" dirty="0"/>
              <a:t>      </a:t>
            </a:r>
            <a:r>
              <a:rPr lang="en-US" dirty="0" err="1"/>
              <a:t>normal_name</a:t>
            </a:r>
            <a:r>
              <a:rPr lang="en-US" dirty="0"/>
              <a:t>     score   </a:t>
            </a:r>
            <a:r>
              <a:rPr lang="en-US" dirty="0" err="1"/>
              <a:t>dbsnp_site</a:t>
            </a:r>
            <a:r>
              <a:rPr lang="en-US" dirty="0"/>
              <a:t>      covered</a:t>
            </a:r>
          </a:p>
          <a:p>
            <a:pPr marL="0" indent="0">
              <a:buNone/>
            </a:pPr>
            <a:r>
              <a:rPr lang="en-US" dirty="0"/>
              <a:t>        power   </a:t>
            </a:r>
            <a:r>
              <a:rPr lang="en-US" dirty="0" err="1"/>
              <a:t>tumor_power</a:t>
            </a:r>
            <a:r>
              <a:rPr lang="en-US" dirty="0"/>
              <a:t>     </a:t>
            </a:r>
            <a:r>
              <a:rPr lang="en-US" dirty="0" err="1"/>
              <a:t>normal_power</a:t>
            </a:r>
            <a:r>
              <a:rPr lang="en-US" dirty="0"/>
              <a:t>    </a:t>
            </a:r>
            <a:r>
              <a:rPr lang="en-US" dirty="0" err="1"/>
              <a:t>normal_power_nsp</a:t>
            </a:r>
            <a:r>
              <a:rPr lang="en-US" dirty="0"/>
              <a:t>        </a:t>
            </a:r>
            <a:r>
              <a:rPr lang="en-US" dirty="0" err="1"/>
              <a:t>normal_power_wsp</a:t>
            </a:r>
            <a:r>
              <a:rPr lang="en-US" dirty="0"/>
              <a:t>        </a:t>
            </a:r>
            <a:r>
              <a:rPr lang="en-US" dirty="0" err="1"/>
              <a:t>total_reads</a:t>
            </a:r>
            <a:r>
              <a:rPr lang="en-US" dirty="0"/>
              <a:t>     map_Q0_reads  </a:t>
            </a:r>
            <a:r>
              <a:rPr lang="en-US" dirty="0" err="1"/>
              <a:t>init_t_lod</a:t>
            </a:r>
            <a:r>
              <a:rPr lang="en-US" dirty="0"/>
              <a:t>       </a:t>
            </a:r>
            <a:r>
              <a:rPr lang="en-US" dirty="0" err="1"/>
              <a:t>t_lod_fstar</a:t>
            </a:r>
            <a:r>
              <a:rPr lang="en-US" dirty="0"/>
              <a:t>     </a:t>
            </a:r>
            <a:r>
              <a:rPr lang="en-US" dirty="0" err="1"/>
              <a:t>t_lod_fstar_forward</a:t>
            </a:r>
            <a:r>
              <a:rPr lang="en-US" dirty="0"/>
              <a:t>     </a:t>
            </a:r>
            <a:r>
              <a:rPr lang="en-US" dirty="0" err="1"/>
              <a:t>t_lod_fstar_reverse</a:t>
            </a:r>
            <a:r>
              <a:rPr lang="en-US" dirty="0"/>
              <a:t>     </a:t>
            </a:r>
            <a:r>
              <a:rPr lang="en-US" dirty="0" err="1"/>
              <a:t>tumor_f</a:t>
            </a:r>
            <a:r>
              <a:rPr lang="en-US" dirty="0"/>
              <a:t> </a:t>
            </a:r>
            <a:r>
              <a:rPr lang="en-US" dirty="0" err="1"/>
              <a:t>contaminant_fraction</a:t>
            </a:r>
            <a:r>
              <a:rPr lang="en-US" dirty="0"/>
              <a:t>    </a:t>
            </a:r>
            <a:r>
              <a:rPr lang="en-US" dirty="0" err="1"/>
              <a:t>contaminant_lod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t_q20_count     </a:t>
            </a:r>
            <a:r>
              <a:rPr lang="en-US" dirty="0" err="1"/>
              <a:t>t_ref_count</a:t>
            </a:r>
            <a:r>
              <a:rPr lang="en-US" dirty="0"/>
              <a:t>     </a:t>
            </a:r>
            <a:r>
              <a:rPr lang="en-US" dirty="0" err="1"/>
              <a:t>t_alt_count</a:t>
            </a:r>
            <a:r>
              <a:rPr lang="en-US" dirty="0"/>
              <a:t>     </a:t>
            </a:r>
            <a:r>
              <a:rPr lang="en-US" dirty="0" err="1"/>
              <a:t>t_ref_sum</a:t>
            </a:r>
            <a:r>
              <a:rPr lang="en-US" dirty="0"/>
              <a:t>       </a:t>
            </a:r>
            <a:r>
              <a:rPr lang="en-US" dirty="0" err="1"/>
              <a:t>t_alt_sum</a:t>
            </a:r>
            <a:r>
              <a:rPr lang="en-US" dirty="0"/>
              <a:t>       </a:t>
            </a:r>
            <a:r>
              <a:rPr lang="en-US" dirty="0" err="1"/>
              <a:t>t_ref_max_mapq</a:t>
            </a:r>
            <a:r>
              <a:rPr lang="en-US" dirty="0"/>
              <a:t>  </a:t>
            </a:r>
            <a:r>
              <a:rPr lang="en-US" dirty="0" err="1"/>
              <a:t>t_alt_max_mapq</a:t>
            </a:r>
            <a:r>
              <a:rPr lang="en-US" dirty="0"/>
              <a:t>  </a:t>
            </a:r>
            <a:r>
              <a:rPr lang="en-US" dirty="0" err="1"/>
              <a:t>t_ins_c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ount</a:t>
            </a:r>
            <a:r>
              <a:rPr lang="en-US" dirty="0"/>
              <a:t>    </a:t>
            </a:r>
            <a:r>
              <a:rPr lang="en-US" dirty="0" err="1"/>
              <a:t>t_del_count</a:t>
            </a:r>
            <a:r>
              <a:rPr lang="en-US" dirty="0"/>
              <a:t>     </a:t>
            </a:r>
            <a:r>
              <a:rPr lang="en-US" dirty="0" err="1"/>
              <a:t>normal_best_gt</a:t>
            </a:r>
            <a:r>
              <a:rPr lang="en-US" dirty="0"/>
              <a:t>  </a:t>
            </a:r>
            <a:r>
              <a:rPr lang="en-US" dirty="0" err="1"/>
              <a:t>init_n_lod</a:t>
            </a:r>
            <a:r>
              <a:rPr lang="en-US" dirty="0"/>
              <a:t>      </a:t>
            </a:r>
            <a:r>
              <a:rPr lang="en-US" dirty="0" err="1"/>
              <a:t>normal_f</a:t>
            </a:r>
            <a:r>
              <a:rPr lang="en-US" dirty="0"/>
              <a:t>        n_q20_count     </a:t>
            </a:r>
            <a:r>
              <a:rPr lang="en-US" dirty="0" err="1"/>
              <a:t>n_ref_count</a:t>
            </a:r>
            <a:r>
              <a:rPr lang="en-US" dirty="0"/>
              <a:t>     </a:t>
            </a:r>
            <a:r>
              <a:rPr lang="en-US" dirty="0" err="1"/>
              <a:t>n_alt_count</a:t>
            </a:r>
            <a:r>
              <a:rPr lang="en-US" dirty="0"/>
              <a:t>     </a:t>
            </a:r>
            <a:r>
              <a:rPr lang="en-US" dirty="0" err="1"/>
              <a:t>n_ref_s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um      </a:t>
            </a:r>
            <a:r>
              <a:rPr lang="en-US" dirty="0" err="1"/>
              <a:t>n_alt_sum</a:t>
            </a:r>
            <a:r>
              <a:rPr lang="en-US" dirty="0"/>
              <a:t>       </a:t>
            </a:r>
            <a:r>
              <a:rPr lang="en-US" dirty="0" err="1"/>
              <a:t>power_to_detect_positive_strand_artifact</a:t>
            </a:r>
            <a:r>
              <a:rPr lang="en-US" dirty="0"/>
              <a:t>        </a:t>
            </a:r>
            <a:r>
              <a:rPr lang="en-US" dirty="0" err="1"/>
              <a:t>power_to_detect_negative_strand_artifact</a:t>
            </a:r>
            <a:r>
              <a:rPr lang="en-US" dirty="0"/>
              <a:t>        strand_</a:t>
            </a:r>
          </a:p>
          <a:p>
            <a:pPr marL="0" indent="0">
              <a:buNone/>
            </a:pPr>
            <a:r>
              <a:rPr lang="en-US" dirty="0" err="1"/>
              <a:t>bias_counts</a:t>
            </a:r>
            <a:r>
              <a:rPr lang="en-US" dirty="0"/>
              <a:t>     </a:t>
            </a:r>
            <a:r>
              <a:rPr lang="en-US" dirty="0" err="1"/>
              <a:t>tumor_alt_fpir_median</a:t>
            </a:r>
            <a:r>
              <a:rPr lang="en-US" dirty="0"/>
              <a:t>   </a:t>
            </a:r>
            <a:r>
              <a:rPr lang="en-US" dirty="0" err="1"/>
              <a:t>tumor_alt_fpir_mad</a:t>
            </a:r>
            <a:r>
              <a:rPr lang="en-US" dirty="0"/>
              <a:t>      </a:t>
            </a:r>
            <a:r>
              <a:rPr lang="en-US" dirty="0" err="1"/>
              <a:t>tumor_alt_rpir_median</a:t>
            </a:r>
            <a:r>
              <a:rPr lang="en-US" dirty="0"/>
              <a:t>   </a:t>
            </a:r>
            <a:r>
              <a:rPr lang="en-US" dirty="0" err="1"/>
              <a:t>tumor_alt_rpir_mad</a:t>
            </a:r>
            <a:r>
              <a:rPr lang="en-US" dirty="0"/>
              <a:t>      </a:t>
            </a:r>
            <a:r>
              <a:rPr lang="en-US" dirty="0" err="1"/>
              <a:t>observed_in_nor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mals_count</a:t>
            </a:r>
            <a:r>
              <a:rPr lang="en-US" dirty="0"/>
              <a:t>      </a:t>
            </a:r>
            <a:r>
              <a:rPr lang="en-US" dirty="0" err="1"/>
              <a:t>failure_reasons</a:t>
            </a:r>
            <a:r>
              <a:rPr lang="en-US" dirty="0"/>
              <a:t> </a:t>
            </a:r>
            <a:r>
              <a:rPr lang="en-US" dirty="0" err="1" smtClean="0"/>
              <a:t>judgement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5000" dirty="0" smtClean="0"/>
              <a:t>Example row:</a:t>
            </a:r>
            <a:endParaRPr lang="en-US" sz="5000" dirty="0"/>
          </a:p>
          <a:p>
            <a:pPr marL="0" indent="0">
              <a:buNone/>
            </a:pPr>
            <a:r>
              <a:rPr lang="en-US" dirty="0"/>
              <a:t>17      1001315 </a:t>
            </a:r>
            <a:r>
              <a:rPr lang="en-US" dirty="0" err="1"/>
              <a:t>TTTxTTT</a:t>
            </a:r>
            <a:r>
              <a:rPr lang="en-US" dirty="0"/>
              <a:t> C       T       HCC1143.tumor   HCC1143.normal  0       DBSNP   COVERED 0.954491        0.954491      11       1       103     0       -3.640633       2.499583        0       3.065049        0.064516        0.02    -0.4105</a:t>
            </a:r>
          </a:p>
          <a:p>
            <a:pPr marL="0" indent="0">
              <a:buNone/>
            </a:pPr>
            <a:r>
              <a:rPr lang="en-US" dirty="0"/>
              <a:t>76      41      29      2       893     47      70      70      0       6       CC      5.640677        0.055556        47    51       3       1476    91      0.560361        0.544179        (15,14,0,2)     2.5     0.5     83.5    8.5     0       </a:t>
            </a:r>
            <a:r>
              <a:rPr lang="en-US" dirty="0" err="1"/>
              <a:t>fstar_t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umor_lod,nearby_gap_events,possible_contamination,alt_allele_in_normal,clustered_read_position  REJECT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2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997" y="1600200"/>
            <a:ext cx="75002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Link detected variants to functional sites in the genome</a:t>
            </a:r>
          </a:p>
          <a:p>
            <a:r>
              <a:rPr lang="en-US" sz="2800" dirty="0" smtClean="0"/>
              <a:t>Protein coding exons</a:t>
            </a:r>
          </a:p>
          <a:p>
            <a:r>
              <a:rPr lang="en-US" sz="2800" dirty="0" smtClean="0"/>
              <a:t>UTR</a:t>
            </a:r>
          </a:p>
          <a:p>
            <a:r>
              <a:rPr lang="en-US" sz="2800" dirty="0" smtClean="0"/>
              <a:t>Regulatory regions</a:t>
            </a:r>
          </a:p>
          <a:p>
            <a:r>
              <a:rPr lang="en-US" sz="2800" dirty="0" smtClean="0"/>
              <a:t>Database of known variation</a:t>
            </a:r>
          </a:p>
          <a:p>
            <a:pPr lvl="1"/>
            <a:r>
              <a:rPr lang="en-US" sz="2400" dirty="0" err="1" smtClean="0"/>
              <a:t>dbSNP</a:t>
            </a:r>
            <a:r>
              <a:rPr lang="en-US" sz="2400" dirty="0" smtClean="0"/>
              <a:t> / 1000 Genomes / </a:t>
            </a:r>
            <a:r>
              <a:rPr lang="en-US" sz="2400" dirty="0" err="1" smtClean="0"/>
              <a:t>ExAC</a:t>
            </a:r>
            <a:r>
              <a:rPr lang="en-US" sz="2400" dirty="0" smtClean="0"/>
              <a:t> for normal variants</a:t>
            </a:r>
          </a:p>
          <a:p>
            <a:pPr lvl="1"/>
            <a:r>
              <a:rPr lang="en-US" sz="2400" dirty="0" smtClean="0"/>
              <a:t>Cosmic for cancer mutations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71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SciLifeLab</a:t>
            </a:r>
            <a:r>
              <a:rPr lang="en-US" dirty="0"/>
              <a:t> </a:t>
            </a:r>
            <a:r>
              <a:rPr lang="en-US" dirty="0" smtClean="0"/>
              <a:t>Cancer Analysis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498600"/>
            <a:ext cx="7327900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https://github.com/SciLifeLab/</a:t>
            </a:r>
            <a:r>
              <a:rPr lang="en-US" dirty="0" smtClean="0">
                <a:hlinkClick r:id="rId2"/>
              </a:rPr>
              <a:t>CAW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General_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083" y="2159001"/>
            <a:ext cx="2790517" cy="467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8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Todays practical</a:t>
            </a:r>
            <a:br>
              <a:rPr lang="en-US" dirty="0" smtClean="0"/>
            </a:br>
            <a:r>
              <a:rPr lang="en-US" dirty="0" smtClean="0"/>
              <a:t>Part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165" y="1897587"/>
            <a:ext cx="791014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Analyze somatic mutations in WGS data from breast cancer cell lines and matched normal controls</a:t>
            </a:r>
          </a:p>
          <a:p>
            <a:pPr marL="0" indent="0">
              <a:buNone/>
            </a:pPr>
            <a:endParaRPr lang="en-US" sz="800" dirty="0" smtClean="0"/>
          </a:p>
          <a:p>
            <a:pPr lvl="1"/>
            <a:r>
              <a:rPr lang="en-US" sz="2400" dirty="0" smtClean="0"/>
              <a:t>Preprocess bam files</a:t>
            </a:r>
          </a:p>
          <a:p>
            <a:pPr lvl="1"/>
            <a:r>
              <a:rPr lang="en-US" sz="2400" dirty="0" smtClean="0"/>
              <a:t>Detect SNVs with </a:t>
            </a:r>
            <a:r>
              <a:rPr lang="en-US" sz="2400" dirty="0" err="1" smtClean="0"/>
              <a:t>MuTect</a:t>
            </a:r>
            <a:endParaRPr lang="en-US" sz="2400" dirty="0" smtClean="0"/>
          </a:p>
          <a:p>
            <a:pPr lvl="1"/>
            <a:r>
              <a:rPr lang="en-US" sz="2400" dirty="0" smtClean="0"/>
              <a:t>Annotate variants with </a:t>
            </a:r>
            <a:r>
              <a:rPr lang="en-US" sz="2400" dirty="0" err="1" smtClean="0"/>
              <a:t>Annovar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 smtClean="0"/>
              <a:t>RefGene</a:t>
            </a:r>
            <a:r>
              <a:rPr lang="en-US" sz="2400" dirty="0" smtClean="0"/>
              <a:t>, </a:t>
            </a:r>
            <a:r>
              <a:rPr lang="en-US" sz="2400" dirty="0" err="1" smtClean="0"/>
              <a:t>ExAC</a:t>
            </a:r>
            <a:r>
              <a:rPr lang="en-US" sz="2400" dirty="0" smtClean="0"/>
              <a:t> and Cosmic databases)</a:t>
            </a:r>
          </a:p>
          <a:p>
            <a:pPr lvl="1"/>
            <a:r>
              <a:rPr lang="en-US" sz="2400" dirty="0" smtClean="0"/>
              <a:t>Only for a small part of </a:t>
            </a:r>
            <a:r>
              <a:rPr lang="en-US" sz="2400" dirty="0" err="1" smtClean="0"/>
              <a:t>chromsome</a:t>
            </a:r>
            <a:r>
              <a:rPr lang="en-US" sz="2400" dirty="0" smtClean="0"/>
              <a:t> 17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49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13000" cy="1143000"/>
          </a:xfrm>
        </p:spPr>
        <p:txBody>
          <a:bodyPr/>
          <a:lstStyle/>
          <a:p>
            <a:r>
              <a:rPr lang="en-US" dirty="0" smtClean="0"/>
              <a:t>Part 0ne</a:t>
            </a:r>
            <a:endParaRPr lang="en-US" dirty="0"/>
          </a:p>
        </p:txBody>
      </p:sp>
      <p:pic>
        <p:nvPicPr>
          <p:cNvPr id="4" name="Content Placeholder 3" descr="flowchar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158" r="-73158"/>
          <a:stretch>
            <a:fillRect/>
          </a:stretch>
        </p:blipFill>
        <p:spPr>
          <a:xfrm>
            <a:off x="1014642" y="365918"/>
            <a:ext cx="11139258" cy="6126163"/>
          </a:xfrm>
        </p:spPr>
      </p:pic>
      <p:grpSp>
        <p:nvGrpSpPr>
          <p:cNvPr id="14" name="Group 13"/>
          <p:cNvGrpSpPr/>
          <p:nvPr/>
        </p:nvGrpSpPr>
        <p:grpSpPr>
          <a:xfrm>
            <a:off x="3378200" y="4127500"/>
            <a:ext cx="1993900" cy="2029143"/>
            <a:chOff x="3733800" y="4267200"/>
            <a:chExt cx="1993900" cy="2029143"/>
          </a:xfrm>
        </p:grpSpPr>
        <p:sp>
          <p:nvSpPr>
            <p:cNvPr id="5" name="TextBox 4"/>
            <p:cNvSpPr txBox="1"/>
            <p:nvPr/>
          </p:nvSpPr>
          <p:spPr>
            <a:xfrm>
              <a:off x="3733800" y="4267200"/>
              <a:ext cx="148139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Answer questions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0" y="5032296"/>
              <a:ext cx="148139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Answer questions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33800" y="5988566"/>
              <a:ext cx="148139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Answer questions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230089" y="4406900"/>
              <a:ext cx="4976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230089" y="5181600"/>
              <a:ext cx="4976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230089" y="6146800"/>
              <a:ext cx="4976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43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nip Same Side Corner Rectangle 17"/>
          <p:cNvSpPr/>
          <p:nvPr/>
        </p:nvSpPr>
        <p:spPr>
          <a:xfrm rot="10800000">
            <a:off x="233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ame Side Corner Rectangle 18"/>
          <p:cNvSpPr/>
          <p:nvPr/>
        </p:nvSpPr>
        <p:spPr>
          <a:xfrm rot="10800000">
            <a:off x="3606800" y="4800602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 rot="10800000">
            <a:off x="487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ame Side Corner Rectangle 20"/>
          <p:cNvSpPr/>
          <p:nvPr/>
        </p:nvSpPr>
        <p:spPr>
          <a:xfrm rot="10800000">
            <a:off x="614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6406797" y="5257439"/>
            <a:ext cx="330200" cy="393700"/>
            <a:chOff x="4089400" y="4813300"/>
            <a:chExt cx="330200" cy="393700"/>
          </a:xfrm>
        </p:grpSpPr>
        <p:sp>
          <p:nvSpPr>
            <p:cNvPr id="188" name="Explosion 1 187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Todays Practical </a:t>
            </a:r>
            <a:br>
              <a:rPr lang="en-US" dirty="0" smtClean="0"/>
            </a:br>
            <a:r>
              <a:rPr lang="en-US" dirty="0" smtClean="0"/>
              <a:t>part two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68082" y="1883850"/>
            <a:ext cx="7499265" cy="265967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Same samples - data already generated for entire genome</a:t>
            </a:r>
          </a:p>
          <a:p>
            <a:r>
              <a:rPr lang="en-US" sz="2400" dirty="0" smtClean="0"/>
              <a:t>Check basic statistics (#detected mutations)</a:t>
            </a:r>
          </a:p>
          <a:p>
            <a:r>
              <a:rPr lang="en-US" sz="2400" dirty="0" smtClean="0"/>
              <a:t>Analyze how various degrees of normal contamination of the tumor sample affects allele frequencies</a:t>
            </a:r>
          </a:p>
        </p:txBody>
      </p:sp>
      <p:sp>
        <p:nvSpPr>
          <p:cNvPr id="13" name="Snip Same Side Corner Rectangle 12"/>
          <p:cNvSpPr/>
          <p:nvPr/>
        </p:nvSpPr>
        <p:spPr>
          <a:xfrm rot="10800000">
            <a:off x="106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575832" y="5533890"/>
            <a:ext cx="254000" cy="431800"/>
            <a:chOff x="419100" y="4381500"/>
            <a:chExt cx="254000" cy="431800"/>
          </a:xfrm>
        </p:grpSpPr>
        <p:sp>
          <p:nvSpPr>
            <p:cNvPr id="14" name="Cloud 1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35823" y="5543189"/>
            <a:ext cx="330200" cy="393700"/>
            <a:chOff x="4089400" y="4813300"/>
            <a:chExt cx="330200" cy="393700"/>
          </a:xfrm>
        </p:grpSpPr>
        <p:sp>
          <p:nvSpPr>
            <p:cNvPr id="16" name="Explosion 1 1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nip Same Side Corner Rectangle 21"/>
          <p:cNvSpPr/>
          <p:nvPr/>
        </p:nvSpPr>
        <p:spPr>
          <a:xfrm rot="10800000">
            <a:off x="7416800" y="4800601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54100" y="6101834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02870" y="6101834"/>
            <a:ext cx="7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tumor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88489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20/80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84143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0/60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54397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60/40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24652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80/20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56912" y="5592401"/>
            <a:ext cx="330200" cy="393700"/>
            <a:chOff x="4089400" y="4813300"/>
            <a:chExt cx="330200" cy="393700"/>
          </a:xfrm>
        </p:grpSpPr>
        <p:sp>
          <p:nvSpPr>
            <p:cNvPr id="33" name="Explosion 1 3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12412" y="5225689"/>
            <a:ext cx="330200" cy="393700"/>
            <a:chOff x="4089400" y="4813300"/>
            <a:chExt cx="330200" cy="393700"/>
          </a:xfrm>
        </p:grpSpPr>
        <p:sp>
          <p:nvSpPr>
            <p:cNvPr id="36" name="Explosion 1 3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24000" y="5338401"/>
            <a:ext cx="330200" cy="393700"/>
            <a:chOff x="4089400" y="4813300"/>
            <a:chExt cx="330200" cy="393700"/>
          </a:xfrm>
        </p:grpSpPr>
        <p:sp>
          <p:nvSpPr>
            <p:cNvPr id="39" name="Explosion 1 3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75911" y="5053878"/>
            <a:ext cx="330200" cy="393700"/>
            <a:chOff x="4089400" y="4813300"/>
            <a:chExt cx="330200" cy="393700"/>
          </a:xfrm>
        </p:grpSpPr>
        <p:sp>
          <p:nvSpPr>
            <p:cNvPr id="42" name="Explosion 1 4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31512" y="5225689"/>
            <a:ext cx="330200" cy="393700"/>
            <a:chOff x="4089400" y="4813300"/>
            <a:chExt cx="330200" cy="393700"/>
          </a:xfrm>
        </p:grpSpPr>
        <p:sp>
          <p:nvSpPr>
            <p:cNvPr id="45" name="Explosion 1 44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417212" y="4977678"/>
            <a:ext cx="330200" cy="393700"/>
            <a:chOff x="4089400" y="4813300"/>
            <a:chExt cx="330200" cy="393700"/>
          </a:xfrm>
        </p:grpSpPr>
        <p:sp>
          <p:nvSpPr>
            <p:cNvPr id="48" name="Explosion 1 47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95011" y="4966010"/>
            <a:ext cx="330200" cy="393700"/>
            <a:chOff x="4089400" y="4813300"/>
            <a:chExt cx="330200" cy="393700"/>
          </a:xfrm>
        </p:grpSpPr>
        <p:sp>
          <p:nvSpPr>
            <p:cNvPr id="51" name="Explosion 1 50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50511" y="4800239"/>
            <a:ext cx="330200" cy="393700"/>
            <a:chOff x="4089400" y="4813300"/>
            <a:chExt cx="330200" cy="393700"/>
          </a:xfrm>
        </p:grpSpPr>
        <p:sp>
          <p:nvSpPr>
            <p:cNvPr id="54" name="Explosion 1 5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45323" y="5505089"/>
            <a:ext cx="330200" cy="393700"/>
            <a:chOff x="4089400" y="4813300"/>
            <a:chExt cx="330200" cy="393700"/>
          </a:xfrm>
        </p:grpSpPr>
        <p:sp>
          <p:nvSpPr>
            <p:cNvPr id="57" name="Explosion 1 5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664732" y="4901478"/>
            <a:ext cx="254000" cy="431800"/>
            <a:chOff x="419100" y="4381500"/>
            <a:chExt cx="254000" cy="431800"/>
          </a:xfrm>
        </p:grpSpPr>
        <p:sp>
          <p:nvSpPr>
            <p:cNvPr id="60" name="Cloud 59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448482" y="4965700"/>
            <a:ext cx="254000" cy="431800"/>
            <a:chOff x="419100" y="4381500"/>
            <a:chExt cx="254000" cy="431800"/>
          </a:xfrm>
        </p:grpSpPr>
        <p:sp>
          <p:nvSpPr>
            <p:cNvPr id="63" name="Cloud 6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18732" y="5066578"/>
            <a:ext cx="254000" cy="431800"/>
            <a:chOff x="419100" y="4381500"/>
            <a:chExt cx="254000" cy="431800"/>
          </a:xfrm>
        </p:grpSpPr>
        <p:sp>
          <p:nvSpPr>
            <p:cNvPr id="66" name="Cloud 6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762099" y="5344751"/>
            <a:ext cx="254000" cy="431800"/>
            <a:chOff x="419100" y="4381500"/>
            <a:chExt cx="254000" cy="431800"/>
          </a:xfrm>
        </p:grpSpPr>
        <p:sp>
          <p:nvSpPr>
            <p:cNvPr id="69" name="Cloud 6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590799" y="5165951"/>
            <a:ext cx="254000" cy="431800"/>
            <a:chOff x="419100" y="4381500"/>
            <a:chExt cx="254000" cy="431800"/>
          </a:xfrm>
        </p:grpSpPr>
        <p:sp>
          <p:nvSpPr>
            <p:cNvPr id="72" name="Cloud 7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336799" y="5254851"/>
            <a:ext cx="254000" cy="431800"/>
            <a:chOff x="419100" y="4381500"/>
            <a:chExt cx="254000" cy="431800"/>
          </a:xfrm>
        </p:grpSpPr>
        <p:sp>
          <p:nvSpPr>
            <p:cNvPr id="75" name="Cloud 7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664382" y="5433651"/>
            <a:ext cx="254000" cy="431800"/>
            <a:chOff x="419100" y="4381500"/>
            <a:chExt cx="254000" cy="431800"/>
          </a:xfrm>
        </p:grpSpPr>
        <p:sp>
          <p:nvSpPr>
            <p:cNvPr id="78" name="Cloud 7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926244" y="5496790"/>
            <a:ext cx="254000" cy="431800"/>
            <a:chOff x="419100" y="4381500"/>
            <a:chExt cx="254000" cy="431800"/>
          </a:xfrm>
        </p:grpSpPr>
        <p:sp>
          <p:nvSpPr>
            <p:cNvPr id="81" name="Cloud 8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10382" y="5522551"/>
            <a:ext cx="254000" cy="431800"/>
            <a:chOff x="419100" y="4381500"/>
            <a:chExt cx="254000" cy="431800"/>
          </a:xfrm>
        </p:grpSpPr>
        <p:sp>
          <p:nvSpPr>
            <p:cNvPr id="84" name="Cloud 8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683301" y="5599978"/>
            <a:ext cx="330200" cy="393700"/>
            <a:chOff x="4089400" y="4813300"/>
            <a:chExt cx="330200" cy="393700"/>
          </a:xfrm>
        </p:grpSpPr>
        <p:sp>
          <p:nvSpPr>
            <p:cNvPr id="87" name="Explosion 1 8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696001" y="5251089"/>
            <a:ext cx="254000" cy="431800"/>
            <a:chOff x="419100" y="4381500"/>
            <a:chExt cx="254000" cy="431800"/>
          </a:xfrm>
        </p:grpSpPr>
        <p:sp>
          <p:nvSpPr>
            <p:cNvPr id="93" name="Cloud 9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191602" y="5494841"/>
            <a:ext cx="254000" cy="431800"/>
            <a:chOff x="419100" y="4381500"/>
            <a:chExt cx="254000" cy="431800"/>
          </a:xfrm>
        </p:grpSpPr>
        <p:sp>
          <p:nvSpPr>
            <p:cNvPr id="96" name="Cloud 9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848401" y="5403489"/>
            <a:ext cx="254000" cy="431800"/>
            <a:chOff x="419100" y="4381500"/>
            <a:chExt cx="254000" cy="431800"/>
          </a:xfrm>
        </p:grpSpPr>
        <p:sp>
          <p:nvSpPr>
            <p:cNvPr id="99" name="Cloud 9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000801" y="5555889"/>
            <a:ext cx="254000" cy="431800"/>
            <a:chOff x="419100" y="4381500"/>
            <a:chExt cx="254000" cy="431800"/>
          </a:xfrm>
        </p:grpSpPr>
        <p:sp>
          <p:nvSpPr>
            <p:cNvPr id="102" name="Cloud 10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988402" y="5262201"/>
            <a:ext cx="254000" cy="431800"/>
            <a:chOff x="419100" y="4381500"/>
            <a:chExt cx="254000" cy="431800"/>
          </a:xfrm>
        </p:grpSpPr>
        <p:sp>
          <p:nvSpPr>
            <p:cNvPr id="105" name="Cloud 10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178601" y="5173301"/>
            <a:ext cx="254000" cy="431800"/>
            <a:chOff x="419100" y="4381500"/>
            <a:chExt cx="254000" cy="431800"/>
          </a:xfrm>
        </p:grpSpPr>
        <p:sp>
          <p:nvSpPr>
            <p:cNvPr id="108" name="Cloud 10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000801" y="4946289"/>
            <a:ext cx="254000" cy="431800"/>
            <a:chOff x="419100" y="4381500"/>
            <a:chExt cx="254000" cy="431800"/>
          </a:xfrm>
        </p:grpSpPr>
        <p:sp>
          <p:nvSpPr>
            <p:cNvPr id="111" name="Cloud 11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721401" y="4946289"/>
            <a:ext cx="254000" cy="431800"/>
            <a:chOff x="419100" y="4381500"/>
            <a:chExt cx="254000" cy="431800"/>
          </a:xfrm>
        </p:grpSpPr>
        <p:sp>
          <p:nvSpPr>
            <p:cNvPr id="114" name="Cloud 11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873801" y="5168539"/>
            <a:ext cx="330200" cy="393700"/>
            <a:chOff x="4089400" y="4813300"/>
            <a:chExt cx="330200" cy="393700"/>
          </a:xfrm>
        </p:grpSpPr>
        <p:sp>
          <p:nvSpPr>
            <p:cNvPr id="90" name="Explosion 1 8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984143" y="5470751"/>
            <a:ext cx="254000" cy="431800"/>
            <a:chOff x="419100" y="4381500"/>
            <a:chExt cx="254000" cy="431800"/>
          </a:xfrm>
        </p:grpSpPr>
        <p:sp>
          <p:nvSpPr>
            <p:cNvPr id="117" name="Cloud 116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396286" y="5520602"/>
            <a:ext cx="254000" cy="431800"/>
            <a:chOff x="419100" y="4381500"/>
            <a:chExt cx="254000" cy="431800"/>
          </a:xfrm>
        </p:grpSpPr>
        <p:sp>
          <p:nvSpPr>
            <p:cNvPr id="124" name="Cloud 12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136543" y="5381851"/>
            <a:ext cx="254000" cy="431800"/>
            <a:chOff x="419100" y="4381500"/>
            <a:chExt cx="254000" cy="431800"/>
          </a:xfrm>
        </p:grpSpPr>
        <p:sp>
          <p:nvSpPr>
            <p:cNvPr id="127" name="Cloud 126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920643" y="5102090"/>
            <a:ext cx="254000" cy="431800"/>
            <a:chOff x="419100" y="4381500"/>
            <a:chExt cx="254000" cy="431800"/>
          </a:xfrm>
        </p:grpSpPr>
        <p:sp>
          <p:nvSpPr>
            <p:cNvPr id="130" name="Cloud 129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434386" y="5191351"/>
            <a:ext cx="254000" cy="431800"/>
            <a:chOff x="419100" y="4381500"/>
            <a:chExt cx="254000" cy="431800"/>
          </a:xfrm>
        </p:grpSpPr>
        <p:sp>
          <p:nvSpPr>
            <p:cNvPr id="133" name="Cloud 13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231186" y="4912590"/>
            <a:ext cx="254000" cy="431800"/>
            <a:chOff x="419100" y="4381500"/>
            <a:chExt cx="254000" cy="431800"/>
          </a:xfrm>
        </p:grpSpPr>
        <p:sp>
          <p:nvSpPr>
            <p:cNvPr id="136" name="Cloud 13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254397" y="5444990"/>
            <a:ext cx="254000" cy="431800"/>
            <a:chOff x="419100" y="4381500"/>
            <a:chExt cx="254000" cy="431800"/>
          </a:xfrm>
        </p:grpSpPr>
        <p:sp>
          <p:nvSpPr>
            <p:cNvPr id="139" name="Cloud 13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660797" y="5470751"/>
            <a:ext cx="254000" cy="431800"/>
            <a:chOff x="419100" y="4381500"/>
            <a:chExt cx="254000" cy="431800"/>
          </a:xfrm>
        </p:grpSpPr>
        <p:sp>
          <p:nvSpPr>
            <p:cNvPr id="142" name="Cloud 14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710091" y="5050568"/>
            <a:ext cx="254000" cy="431800"/>
            <a:chOff x="419100" y="4381500"/>
            <a:chExt cx="254000" cy="431800"/>
          </a:xfrm>
        </p:grpSpPr>
        <p:sp>
          <p:nvSpPr>
            <p:cNvPr id="148" name="Cloud 14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009543" y="4939939"/>
            <a:ext cx="330200" cy="393700"/>
            <a:chOff x="4089400" y="4813300"/>
            <a:chExt cx="330200" cy="393700"/>
          </a:xfrm>
        </p:grpSpPr>
        <p:sp>
          <p:nvSpPr>
            <p:cNvPr id="157" name="Explosion 1 15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389329" y="5422539"/>
            <a:ext cx="330200" cy="393700"/>
            <a:chOff x="4089400" y="4813300"/>
            <a:chExt cx="330200" cy="393700"/>
          </a:xfrm>
        </p:grpSpPr>
        <p:sp>
          <p:nvSpPr>
            <p:cNvPr id="164" name="Explosion 1 16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996843" y="5498378"/>
            <a:ext cx="330200" cy="393700"/>
            <a:chOff x="4089400" y="4813300"/>
            <a:chExt cx="330200" cy="393700"/>
          </a:xfrm>
        </p:grpSpPr>
        <p:sp>
          <p:nvSpPr>
            <p:cNvPr id="167" name="Explosion 1 16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403753" y="4977678"/>
            <a:ext cx="330200" cy="393700"/>
            <a:chOff x="4089400" y="4813300"/>
            <a:chExt cx="330200" cy="393700"/>
          </a:xfrm>
        </p:grpSpPr>
        <p:sp>
          <p:nvSpPr>
            <p:cNvPr id="170" name="Explosion 1 16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6127397" y="4812578"/>
            <a:ext cx="330200" cy="393700"/>
            <a:chOff x="4089400" y="4813300"/>
            <a:chExt cx="330200" cy="393700"/>
          </a:xfrm>
        </p:grpSpPr>
        <p:sp>
          <p:nvSpPr>
            <p:cNvPr id="173" name="Explosion 1 17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190897" y="5154478"/>
            <a:ext cx="330200" cy="393700"/>
            <a:chOff x="4089400" y="4813300"/>
            <a:chExt cx="330200" cy="393700"/>
          </a:xfrm>
        </p:grpSpPr>
        <p:sp>
          <p:nvSpPr>
            <p:cNvPr id="176" name="Explosion 1 17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551191" y="4914539"/>
            <a:ext cx="330200" cy="393700"/>
            <a:chOff x="4089400" y="4813300"/>
            <a:chExt cx="330200" cy="393700"/>
          </a:xfrm>
        </p:grpSpPr>
        <p:sp>
          <p:nvSpPr>
            <p:cNvPr id="179" name="Explosion 1 17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431440" y="5498378"/>
            <a:ext cx="330200" cy="393700"/>
            <a:chOff x="4089400" y="4813300"/>
            <a:chExt cx="330200" cy="393700"/>
          </a:xfrm>
        </p:grpSpPr>
        <p:sp>
          <p:nvSpPr>
            <p:cNvPr id="182" name="Explosion 1 18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698897" y="5218700"/>
            <a:ext cx="330200" cy="393700"/>
            <a:chOff x="4089400" y="4813300"/>
            <a:chExt cx="330200" cy="393700"/>
          </a:xfrm>
        </p:grpSpPr>
        <p:sp>
          <p:nvSpPr>
            <p:cNvPr id="185" name="Explosion 1 184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556049" y="4863739"/>
            <a:ext cx="330200" cy="393700"/>
            <a:chOff x="4089400" y="4813300"/>
            <a:chExt cx="330200" cy="393700"/>
          </a:xfrm>
        </p:grpSpPr>
        <p:sp>
          <p:nvSpPr>
            <p:cNvPr id="191" name="Explosion 1 190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912100" y="5498378"/>
            <a:ext cx="330200" cy="393700"/>
            <a:chOff x="4089400" y="4813300"/>
            <a:chExt cx="330200" cy="393700"/>
          </a:xfrm>
        </p:grpSpPr>
        <p:sp>
          <p:nvSpPr>
            <p:cNvPr id="194" name="Explosion 1 19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7708449" y="5257439"/>
            <a:ext cx="330200" cy="393700"/>
            <a:chOff x="4089400" y="4813300"/>
            <a:chExt cx="330200" cy="393700"/>
          </a:xfrm>
        </p:grpSpPr>
        <p:sp>
          <p:nvSpPr>
            <p:cNvPr id="197" name="Explosion 1 19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7886249" y="4925878"/>
            <a:ext cx="330200" cy="393700"/>
            <a:chOff x="4089400" y="4813300"/>
            <a:chExt cx="330200" cy="393700"/>
          </a:xfrm>
        </p:grpSpPr>
        <p:sp>
          <p:nvSpPr>
            <p:cNvPr id="200" name="Explosion 1 19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7504798" y="5003439"/>
            <a:ext cx="330200" cy="393700"/>
            <a:chOff x="4089400" y="4813300"/>
            <a:chExt cx="330200" cy="393700"/>
          </a:xfrm>
        </p:grpSpPr>
        <p:sp>
          <p:nvSpPr>
            <p:cNvPr id="203" name="Explosion 1 20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7454449" y="5282478"/>
            <a:ext cx="330200" cy="393700"/>
            <a:chOff x="4089400" y="4813300"/>
            <a:chExt cx="330200" cy="393700"/>
          </a:xfrm>
        </p:grpSpPr>
        <p:sp>
          <p:nvSpPr>
            <p:cNvPr id="206" name="Explosion 1 20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7669898" y="5574939"/>
            <a:ext cx="330200" cy="393700"/>
            <a:chOff x="4089400" y="4813300"/>
            <a:chExt cx="330200" cy="393700"/>
          </a:xfrm>
        </p:grpSpPr>
        <p:sp>
          <p:nvSpPr>
            <p:cNvPr id="209" name="Explosion 1 20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923898" y="5257439"/>
            <a:ext cx="330200" cy="393700"/>
            <a:chOff x="4089400" y="4813300"/>
            <a:chExt cx="330200" cy="393700"/>
          </a:xfrm>
        </p:grpSpPr>
        <p:sp>
          <p:nvSpPr>
            <p:cNvPr id="212" name="Explosion 1 21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077200" y="5153756"/>
            <a:ext cx="254000" cy="431800"/>
            <a:chOff x="419100" y="4381500"/>
            <a:chExt cx="254000" cy="431800"/>
          </a:xfrm>
        </p:grpSpPr>
        <p:sp>
          <p:nvSpPr>
            <p:cNvPr id="154" name="Cloud 15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517949" y="5431702"/>
            <a:ext cx="254000" cy="431800"/>
            <a:chOff x="419100" y="4381500"/>
            <a:chExt cx="254000" cy="431800"/>
          </a:xfrm>
        </p:grpSpPr>
        <p:sp>
          <p:nvSpPr>
            <p:cNvPr id="151" name="Cloud 15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406797" y="5077051"/>
            <a:ext cx="254000" cy="431800"/>
            <a:chOff x="419100" y="4381500"/>
            <a:chExt cx="254000" cy="431800"/>
          </a:xfrm>
        </p:grpSpPr>
        <p:sp>
          <p:nvSpPr>
            <p:cNvPr id="145" name="Cloud 14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022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78" y="240457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u="sng" dirty="0">
                <a:hlinkClick r:id="rId2"/>
              </a:rPr>
              <a:t>http://scilifelab.github.io/courses/ngsgu/cancergenomics/</a:t>
            </a:r>
            <a:r>
              <a:rPr lang="en-US" sz="3200" u="sng" dirty="0" smtClean="0">
                <a:hlinkClick r:id="rId2"/>
              </a:rPr>
              <a:t>1710</a:t>
            </a:r>
            <a:r>
              <a:rPr lang="en-US" sz="3200" u="sng" dirty="0">
                <a:hlinkClick r:id="rId2"/>
              </a:rPr>
              <a:t>/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822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Somatic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germline</a:t>
            </a:r>
            <a:r>
              <a:rPr lang="en-US" dirty="0" smtClean="0"/>
              <a:t> mutations</a:t>
            </a:r>
            <a:endParaRPr lang="en-US" dirty="0"/>
          </a:p>
        </p:txBody>
      </p:sp>
      <p:pic>
        <p:nvPicPr>
          <p:cNvPr id="8" name="Picture 7" descr="hosp-misc-ipactr6-110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793909"/>
            <a:ext cx="5715000" cy="431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72837" y="5955787"/>
            <a:ext cx="4161693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www.stjude.org</a:t>
            </a:r>
            <a:r>
              <a:rPr lang="en-US" sz="1200" dirty="0"/>
              <a:t>/Images/hosp-misc-ipactr6-1101.gif</a:t>
            </a:r>
          </a:p>
        </p:txBody>
      </p:sp>
    </p:spTree>
    <p:extLst>
      <p:ext uri="{BB962C8B-B14F-4D97-AF65-F5344CB8AC3E}">
        <p14:creationId xmlns:p14="http://schemas.microsoft.com/office/powerpoint/2010/main" val="38510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32" y="78069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Cancer is an evolutionary process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860" y="2058515"/>
            <a:ext cx="7391768" cy="3813634"/>
          </a:xfrm>
        </p:spPr>
        <p:txBody>
          <a:bodyPr/>
          <a:lstStyle/>
          <a:p>
            <a:r>
              <a:rPr lang="en-US" dirty="0" smtClean="0"/>
              <a:t>Genetic variation introduced in </a:t>
            </a:r>
            <a:r>
              <a:rPr lang="en-US" dirty="0"/>
              <a:t>individual cells </a:t>
            </a:r>
          </a:p>
          <a:p>
            <a:r>
              <a:rPr lang="en-US" dirty="0" smtClean="0"/>
              <a:t>more</a:t>
            </a:r>
            <a:r>
              <a:rPr lang="en-US" dirty="0"/>
              <a:t>-or-less random </a:t>
            </a:r>
            <a:r>
              <a:rPr lang="en-US" dirty="0" smtClean="0"/>
              <a:t>mutations</a:t>
            </a:r>
          </a:p>
          <a:p>
            <a:r>
              <a:rPr lang="en-US" dirty="0" smtClean="0"/>
              <a:t>Clonal expansion - natural </a:t>
            </a:r>
            <a:r>
              <a:rPr lang="en-US" dirty="0"/>
              <a:t>selection acting on the resultant phenotypic </a:t>
            </a:r>
            <a:r>
              <a:rPr lang="en-US" dirty="0" smtClean="0"/>
              <a:t>diversity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Driver and passenger mutations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907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Driver’ mutations </a:t>
            </a:r>
            <a:r>
              <a:rPr lang="en-US" dirty="0"/>
              <a:t>confer </a:t>
            </a:r>
            <a:r>
              <a:rPr lang="en-US" dirty="0" smtClean="0"/>
              <a:t>a growth advantage of the cell. They are positively </a:t>
            </a:r>
            <a:r>
              <a:rPr lang="en-US" dirty="0"/>
              <a:t>selected during the evolution of the </a:t>
            </a:r>
            <a:r>
              <a:rPr lang="en-US" dirty="0" smtClean="0"/>
              <a:t>cancer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Passenger mutations </a:t>
            </a:r>
            <a:r>
              <a:rPr lang="en-US" dirty="0" smtClean="0"/>
              <a:t>are neutral, they just happened to be present in an ancestor of the cancer cell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1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of cancer</a:t>
            </a:r>
            <a:endParaRPr lang="en-US" dirty="0"/>
          </a:p>
        </p:txBody>
      </p:sp>
      <p:pic>
        <p:nvPicPr>
          <p:cNvPr id="6" name="Picture 5" descr="stanfordcancergenetics-diagram-cellmu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46" y="1525883"/>
            <a:ext cx="4183776" cy="4698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467057"/>
            <a:ext cx="835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stanfordhealthcare.org</a:t>
            </a:r>
            <a:r>
              <a:rPr lang="en-US" sz="1200" dirty="0"/>
              <a:t>/medical-clinics/cancer-genetics-program/understanding-genetics/how-genes-cause-</a:t>
            </a:r>
            <a:r>
              <a:rPr lang="en-US" sz="1200" dirty="0" err="1"/>
              <a:t>cancer.html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7055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325440" y="381640"/>
            <a:ext cx="8493120" cy="41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pPr algn="ctr"/>
            <a:r>
              <a:rPr lang="en-GB" sz="1500" b="1" dirty="0" smtClean="0">
                <a:latin typeface="Arial" charset="0"/>
              </a:rPr>
              <a:t>Genetic </a:t>
            </a:r>
            <a:r>
              <a:rPr lang="en-GB" sz="1500" b="1" dirty="0">
                <a:latin typeface="Arial" charset="0"/>
              </a:rPr>
              <a:t>alterations and the progression of colorectal cancer.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20" y="5943505"/>
            <a:ext cx="1226880" cy="6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40" y="2394972"/>
            <a:ext cx="7804800" cy="206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71040" y="5972308"/>
            <a:ext cx="3918240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100" b="1">
                <a:latin typeface="Arial" charset="0"/>
              </a:rPr>
              <a:t>Bert Vogelstein et al. Science 2013;339:1546-1558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6613175"/>
            <a:ext cx="493056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900">
                <a:latin typeface="Arial" charset="0"/>
              </a:rPr>
              <a:t>Published by AAAS</a:t>
            </a:r>
          </a:p>
        </p:txBody>
      </p:sp>
      <p:sp>
        <p:nvSpPr>
          <p:cNvPr id="2" name="TextBox 1"/>
          <p:cNvSpPr txBox="1"/>
          <p:nvPr/>
        </p:nvSpPr>
        <p:spPr>
          <a:xfrm rot="19584960">
            <a:off x="2444955" y="1534922"/>
            <a:ext cx="23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Gatekeeping mutation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9584960">
            <a:off x="4331659" y="1534923"/>
            <a:ext cx="239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driver mutation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9584960">
            <a:off x="6392277" y="1474727"/>
            <a:ext cx="216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third driver mutation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5378"/>
            <a:ext cx="9144000" cy="3017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8097" y="5573353"/>
            <a:ext cx="575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socratic.org</a:t>
            </a:r>
            <a:r>
              <a:rPr lang="en-US" dirty="0"/>
              <a:t>/questions/how-do-</a:t>
            </a:r>
            <a:r>
              <a:rPr lang="en-US" dirty="0" err="1"/>
              <a:t>dna</a:t>
            </a:r>
            <a:r>
              <a:rPr lang="en-US" dirty="0"/>
              <a:t>-mutations-occur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096"/>
            <a:ext cx="8416360" cy="258300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Types of mutations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8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2716</TotalTime>
  <Words>1736</Words>
  <Application>Microsoft Macintosh PowerPoint</Application>
  <PresentationFormat>On-screen Show (4:3)</PresentationFormat>
  <Paragraphs>249</Paragraphs>
  <Slides>39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Detection of somatic mutations in cancer tumors </vt:lpstr>
      <vt:lpstr>Outline</vt:lpstr>
      <vt:lpstr>Introduction</vt:lpstr>
      <vt:lpstr>Somatic vs germline mutations</vt:lpstr>
      <vt:lpstr>Cancer is an evolutionary process  </vt:lpstr>
      <vt:lpstr>Driver and passenger mutations  </vt:lpstr>
      <vt:lpstr>Development of cancer</vt:lpstr>
      <vt:lpstr>PowerPoint Presentation</vt:lpstr>
      <vt:lpstr>Types of mutations </vt:lpstr>
      <vt:lpstr>Epigenetic changes</vt:lpstr>
      <vt:lpstr>Mutational Landscape of Cancer</vt:lpstr>
      <vt:lpstr>Some statistics…</vt:lpstr>
      <vt:lpstr>PowerPoint Presentation</vt:lpstr>
      <vt:lpstr>PowerPoint Presentation</vt:lpstr>
      <vt:lpstr>Detection of cancer mutations</vt:lpstr>
      <vt:lpstr>We are interested in somatic events </vt:lpstr>
      <vt:lpstr>Tumor samples are often impure due to a mixture of tumor and normal cells</vt:lpstr>
      <vt:lpstr>Aneuploidy</vt:lpstr>
      <vt:lpstr>Tumors consists of subclones with different somatic mutations</vt:lpstr>
      <vt:lpstr>So, detection algorithms must handle all of this! </vt:lpstr>
      <vt:lpstr>Many tools available</vt:lpstr>
      <vt:lpstr>Somatic variant calling  Workflow</vt:lpstr>
      <vt:lpstr>First… recap of germline variant calling workflow</vt:lpstr>
      <vt:lpstr>FastQ format</vt:lpstr>
      <vt:lpstr>Output of experiment</vt:lpstr>
      <vt:lpstr>Goal:</vt:lpstr>
      <vt:lpstr>Genome Analysis Tool Kit (GATK)</vt:lpstr>
      <vt:lpstr>Somatic variant calling  workflow</vt:lpstr>
      <vt:lpstr>PowerPoint Presentation</vt:lpstr>
      <vt:lpstr>MuTect1</vt:lpstr>
      <vt:lpstr>MuTect1</vt:lpstr>
      <vt:lpstr>mutect.vcf</vt:lpstr>
      <vt:lpstr>mutect.out file</vt:lpstr>
      <vt:lpstr>Annotation</vt:lpstr>
      <vt:lpstr>SciLifeLab Cancer Analysis Workflow</vt:lpstr>
      <vt:lpstr>Todays practical Part one</vt:lpstr>
      <vt:lpstr>Part 0ne</vt:lpstr>
      <vt:lpstr>Todays Practical  part two</vt:lpstr>
      <vt:lpstr>http://scilifelab.github.io/courses/ngsgu/cancergenomics/1710/ 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genomics </dc:title>
  <dc:creator>Malin Larsson</dc:creator>
  <cp:lastModifiedBy>Malin Larsson</cp:lastModifiedBy>
  <cp:revision>84</cp:revision>
  <dcterms:created xsi:type="dcterms:W3CDTF">2015-09-07T09:56:31Z</dcterms:created>
  <dcterms:modified xsi:type="dcterms:W3CDTF">2017-10-26T08:07:55Z</dcterms:modified>
</cp:coreProperties>
</file>