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3"/>
  </p:notesMasterIdLst>
  <p:sldIdLst>
    <p:sldId id="256" r:id="rId2"/>
    <p:sldId id="258" r:id="rId3"/>
    <p:sldId id="259" r:id="rId4"/>
    <p:sldId id="290" r:id="rId5"/>
    <p:sldId id="272" r:id="rId6"/>
    <p:sldId id="285" r:id="rId7"/>
    <p:sldId id="261" r:id="rId8"/>
    <p:sldId id="269" r:id="rId9"/>
    <p:sldId id="279" r:id="rId10"/>
    <p:sldId id="280" r:id="rId11"/>
    <p:sldId id="287" r:id="rId12"/>
    <p:sldId id="288" r:id="rId13"/>
    <p:sldId id="270" r:id="rId14"/>
    <p:sldId id="291" r:id="rId15"/>
    <p:sldId id="277" r:id="rId16"/>
    <p:sldId id="283" r:id="rId17"/>
    <p:sldId id="289" r:id="rId18"/>
    <p:sldId id="297" r:id="rId19"/>
    <p:sldId id="313" r:id="rId20"/>
    <p:sldId id="314" r:id="rId21"/>
    <p:sldId id="317" r:id="rId22"/>
    <p:sldId id="295" r:id="rId23"/>
    <p:sldId id="318" r:id="rId24"/>
    <p:sldId id="257" r:id="rId25"/>
    <p:sldId id="298" r:id="rId26"/>
    <p:sldId id="299" r:id="rId27"/>
    <p:sldId id="304" r:id="rId28"/>
    <p:sldId id="301" r:id="rId29"/>
    <p:sldId id="303" r:id="rId30"/>
    <p:sldId id="305" r:id="rId31"/>
    <p:sldId id="306" r:id="rId32"/>
    <p:sldId id="307" r:id="rId33"/>
    <p:sldId id="308" r:id="rId34"/>
    <p:sldId id="315" r:id="rId35"/>
    <p:sldId id="316" r:id="rId36"/>
    <p:sldId id="309" r:id="rId37"/>
    <p:sldId id="310" r:id="rId38"/>
    <p:sldId id="311" r:id="rId39"/>
    <p:sldId id="312" r:id="rId40"/>
    <p:sldId id="319" r:id="rId41"/>
    <p:sldId id="281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9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21/10/2015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Total alterations affecting protein-coding genes in selected </a:t>
            </a:r>
            <a:r>
              <a:rPr lang="en-GB" sz="1300" b="1" dirty="0" err="1">
                <a:latin typeface="Arial" charset="0"/>
                <a:cs typeface="msgothic" charset="0"/>
              </a:rPr>
              <a:t>tumors</a:t>
            </a:r>
            <a:r>
              <a:rPr lang="en-GB" sz="1300" b="1" dirty="0">
                <a:latin typeface="Arial" charset="0"/>
                <a:cs typeface="msgothic" charset="0"/>
              </a:rPr>
              <a:t>.</a:t>
            </a:r>
            <a:r>
              <a:rPr lang="en-GB" dirty="0">
                <a:latin typeface="Arial" charset="0"/>
                <a:cs typeface="msgothic" charset="0"/>
              </a:rPr>
              <a:t> Average number and types of genomic alterations per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, including single-base substitutions (SBS), small insertions and deletions (</a:t>
            </a:r>
            <a:r>
              <a:rPr lang="en-GB" dirty="0" err="1">
                <a:latin typeface="Arial" charset="0"/>
                <a:cs typeface="msgothic" charset="0"/>
              </a:rPr>
              <a:t>indels</a:t>
            </a:r>
            <a:r>
              <a:rPr lang="en-GB" dirty="0">
                <a:latin typeface="Arial" charset="0"/>
                <a:cs typeface="msgothic" charset="0"/>
              </a:rPr>
              <a:t>), amplifications, and homozygous deletions, as determined by genome-wide sequencing studies. For colorectal, breast, and pancreatic ductal cancer, and </a:t>
            </a:r>
            <a:r>
              <a:rPr lang="en-GB" dirty="0" err="1">
                <a:latin typeface="Arial" charset="0"/>
                <a:cs typeface="msgothic" charset="0"/>
              </a:rPr>
              <a:t>medulloblastomas</a:t>
            </a:r>
            <a:r>
              <a:rPr lang="en-GB" dirty="0">
                <a:latin typeface="Arial" charset="0"/>
                <a:cs typeface="msgothic" charset="0"/>
              </a:rPr>
              <a:t>, translocations are also included. The published data on which this figure is based are provided in table S1D</a:t>
            </a:r>
            <a:r>
              <a:rPr lang="en-GB" dirty="0" smtClean="0">
                <a:latin typeface="Arial" charset="0"/>
                <a:cs typeface="msgothic" charset="0"/>
              </a:rPr>
              <a:t>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dirty="0" smtClean="0">
                <a:latin typeface="Arial" charset="0"/>
                <a:cs typeface="msgothic" charset="0"/>
              </a:rPr>
              <a:t>There are roughly 10 times</a:t>
            </a:r>
            <a:r>
              <a:rPr lang="en-GB" baseline="0" dirty="0" smtClean="0">
                <a:latin typeface="Arial" charset="0"/>
                <a:cs typeface="msgothic" charset="0"/>
              </a:rPr>
              <a:t> fewer genes affected by chromosomal changes than by point mutations. </a:t>
            </a:r>
            <a:endParaRPr lang="en-GB" dirty="0">
              <a:latin typeface="Arial" charset="0"/>
              <a:cs typeface="ms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Massively parallel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0" y="2082450"/>
            <a:ext cx="7008960" cy="3383052"/>
          </a:xfrm>
        </p:spPr>
        <p:txBody>
          <a:bodyPr/>
          <a:lstStyle/>
          <a:p>
            <a:r>
              <a:rPr lang="en-US" dirty="0" smtClean="0"/>
              <a:t>Whole genome sequencing</a:t>
            </a:r>
          </a:p>
          <a:p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  <a:endParaRPr lang="en-US" dirty="0"/>
          </a:p>
          <a:p>
            <a:r>
              <a:rPr lang="en-US" dirty="0" smtClean="0"/>
              <a:t>Hundreds of tumors analyzed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 descr="normal contamin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79" y="2166688"/>
            <a:ext cx="60960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5973" y="6190073"/>
            <a:ext cx="4852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scienceblogs.com</a:t>
            </a:r>
            <a:r>
              <a:rPr lang="en-US" sz="1200" dirty="0"/>
              <a:t>/insolence/2011/08/23/the-complexity-of-cancer/</a:t>
            </a:r>
          </a:p>
        </p:txBody>
      </p:sp>
    </p:spTree>
    <p:extLst>
      <p:ext uri="{BB962C8B-B14F-4D97-AF65-F5344CB8AC3E}">
        <p14:creationId xmlns:p14="http://schemas.microsoft.com/office/powerpoint/2010/main" val="207053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Also,</a:t>
            </a:r>
            <a:br>
              <a:rPr lang="en-US" dirty="0" smtClean="0"/>
            </a:br>
            <a:r>
              <a:rPr lang="en-US" dirty="0" smtClean="0"/>
              <a:t>Tumors </a:t>
            </a:r>
            <a:r>
              <a:rPr lang="en-US" dirty="0"/>
              <a:t>are not completely diploid due to copy number aberrations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MuTect</a:t>
            </a:r>
            <a:r>
              <a:rPr lang="en-US" dirty="0"/>
              <a:t>, </a:t>
            </a:r>
            <a:r>
              <a:rPr lang="en-US" dirty="0" err="1" smtClean="0"/>
              <a:t>FreeBayes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Delly</a:t>
            </a:r>
            <a:r>
              <a:rPr lang="en-US" dirty="0"/>
              <a:t>, </a:t>
            </a:r>
            <a:r>
              <a:rPr lang="en-US" dirty="0" err="1"/>
              <a:t>novoBreak</a:t>
            </a:r>
            <a:r>
              <a:rPr lang="en-US" dirty="0"/>
              <a:t> and </a:t>
            </a:r>
            <a:r>
              <a:rPr lang="en-US" dirty="0" smtClean="0"/>
              <a:t>Manta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copy 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QDNAseq</a:t>
            </a:r>
            <a:r>
              <a:rPr lang="en-US" dirty="0"/>
              <a:t>, </a:t>
            </a:r>
            <a:r>
              <a:rPr lang="en-US" dirty="0" err="1"/>
              <a:t>CNAnorm</a:t>
            </a:r>
            <a:r>
              <a:rPr lang="en-US" dirty="0"/>
              <a:t> and Patchwork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-254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198" y="1600200"/>
            <a:ext cx="7368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Cancer cells have errors in their DNA  that  </a:t>
            </a:r>
            <a:r>
              <a:rPr lang="en-US" dirty="0"/>
              <a:t>allows them to </a:t>
            </a:r>
          </a:p>
          <a:p>
            <a:r>
              <a:rPr lang="en-US" dirty="0"/>
              <a:t>grow out of control </a:t>
            </a:r>
          </a:p>
          <a:p>
            <a:r>
              <a:rPr lang="en-US" dirty="0"/>
              <a:t>become invasive </a:t>
            </a:r>
          </a:p>
          <a:p>
            <a:r>
              <a:rPr lang="en-US" dirty="0"/>
              <a:t>ignore signals that normally tell cells to stop dividing or enter apoptosis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2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Mutation in protein</a:t>
            </a:r>
            <a:r>
              <a:rPr lang="en-GB" sz="1500" b="1" dirty="0">
                <a:latin typeface="Arial" charset="0"/>
              </a:rPr>
              <a:t>-coding genes in selected </a:t>
            </a:r>
            <a:r>
              <a:rPr lang="en-GB" sz="1500" b="1" dirty="0" err="1" smtClean="0">
                <a:latin typeface="Arial" charset="0"/>
              </a:rPr>
              <a:t>tumors</a:t>
            </a:r>
            <a:r>
              <a:rPr lang="en-GB" sz="1500" b="1" dirty="0" smtClean="0">
                <a:latin typeface="Arial" charset="0"/>
              </a:rPr>
              <a:t> </a:t>
            </a:r>
            <a:endParaRPr lang="en-GB" sz="1500" b="1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979303"/>
            <a:ext cx="554832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0000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1493</TotalTime>
  <Words>1849</Words>
  <Application>Microsoft Macintosh PowerPoint</Application>
  <PresentationFormat>On-screen Show (4:3)</PresentationFormat>
  <Paragraphs>254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Detection of somatic mutations in cancer tumors </vt:lpstr>
      <vt:lpstr>Outline</vt:lpstr>
      <vt:lpstr>Introduction</vt:lpstr>
      <vt:lpstr>Cancer genomics</vt:lpstr>
      <vt:lpstr>Somatic vs germline mutations</vt:lpstr>
      <vt:lpstr>Development of cancer</vt:lpstr>
      <vt:lpstr>Cancer is an evolutionary process  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Massively parallel sequencing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Tumors consists of subclones with different somatic mutations</vt:lpstr>
      <vt:lpstr>Also, Tumors are not completely diploid due to copy number aberrations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</vt:lpstr>
      <vt:lpstr>MuTect</vt:lpstr>
      <vt:lpstr>PowerPoint Presentation</vt:lpstr>
      <vt:lpstr>mutect.out file</vt:lpstr>
      <vt:lpstr>Annotation</vt:lpstr>
      <vt:lpstr>Todays practical Part one</vt:lpstr>
      <vt:lpstr>Todays Practical  part two</vt:lpstr>
      <vt:lpstr>Questions?</vt:lpstr>
      <vt:lpstr>PowerPoint Presentation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61</cp:revision>
  <dcterms:created xsi:type="dcterms:W3CDTF">2015-09-07T09:56:31Z</dcterms:created>
  <dcterms:modified xsi:type="dcterms:W3CDTF">2015-10-21T13:54:29Z</dcterms:modified>
</cp:coreProperties>
</file>