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75"/>
  </p:notesMasterIdLst>
  <p:handoutMasterIdLst>
    <p:handoutMasterId r:id="rId76"/>
  </p:handoutMasterIdLst>
  <p:sldIdLst>
    <p:sldId id="420" r:id="rId3"/>
    <p:sldId id="311" r:id="rId4"/>
    <p:sldId id="300" r:id="rId5"/>
    <p:sldId id="400" r:id="rId6"/>
    <p:sldId id="401" r:id="rId7"/>
    <p:sldId id="403" r:id="rId8"/>
    <p:sldId id="404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05" r:id="rId24"/>
    <p:sldId id="384" r:id="rId25"/>
    <p:sldId id="394" r:id="rId26"/>
    <p:sldId id="349" r:id="rId27"/>
    <p:sldId id="398" r:id="rId28"/>
    <p:sldId id="354" r:id="rId29"/>
    <p:sldId id="396" r:id="rId30"/>
    <p:sldId id="356" r:id="rId31"/>
    <p:sldId id="397" r:id="rId32"/>
    <p:sldId id="351" r:id="rId33"/>
    <p:sldId id="355" r:id="rId34"/>
    <p:sldId id="393" r:id="rId35"/>
    <p:sldId id="353" r:id="rId36"/>
    <p:sldId id="399" r:id="rId37"/>
    <p:sldId id="385" r:id="rId38"/>
    <p:sldId id="379" r:id="rId39"/>
    <p:sldId id="371" r:id="rId40"/>
    <p:sldId id="395" r:id="rId41"/>
    <p:sldId id="365" r:id="rId42"/>
    <p:sldId id="362" r:id="rId43"/>
    <p:sldId id="357" r:id="rId44"/>
    <p:sldId id="360" r:id="rId45"/>
    <p:sldId id="361" r:id="rId46"/>
    <p:sldId id="381" r:id="rId47"/>
    <p:sldId id="309" r:id="rId48"/>
    <p:sldId id="315" r:id="rId49"/>
    <p:sldId id="316" r:id="rId50"/>
    <p:sldId id="317" r:id="rId51"/>
    <p:sldId id="318" r:id="rId52"/>
    <p:sldId id="325" r:id="rId53"/>
    <p:sldId id="319" r:id="rId54"/>
    <p:sldId id="320" r:id="rId55"/>
    <p:sldId id="321" r:id="rId56"/>
    <p:sldId id="322" r:id="rId57"/>
    <p:sldId id="323" r:id="rId58"/>
    <p:sldId id="324" r:id="rId59"/>
    <p:sldId id="326" r:id="rId60"/>
    <p:sldId id="327" r:id="rId61"/>
    <p:sldId id="328" r:id="rId62"/>
    <p:sldId id="329" r:id="rId63"/>
    <p:sldId id="330" r:id="rId64"/>
    <p:sldId id="332" r:id="rId65"/>
    <p:sldId id="388" r:id="rId66"/>
    <p:sldId id="383" r:id="rId67"/>
    <p:sldId id="382" r:id="rId68"/>
    <p:sldId id="350" r:id="rId69"/>
    <p:sldId id="390" r:id="rId70"/>
    <p:sldId id="392" r:id="rId71"/>
    <p:sldId id="387" r:id="rId72"/>
    <p:sldId id="345" r:id="rId73"/>
    <p:sldId id="359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0681A"/>
    <a:srgbClr val="74B333"/>
    <a:srgbClr val="078000"/>
    <a:srgbClr val="89C962"/>
    <a:srgbClr val="A6A6A6"/>
    <a:srgbClr val="136520"/>
    <a:srgbClr val="177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9" autoAdjust="0"/>
    <p:restoredTop sz="92857" autoAdjust="0"/>
  </p:normalViewPr>
  <p:slideViewPr>
    <p:cSldViewPr snapToGrid="0" snapToObjects="1">
      <p:cViewPr>
        <p:scale>
          <a:sx n="103" d="100"/>
          <a:sy n="103" d="100"/>
        </p:scale>
        <p:origin x="-1368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notesMaster" Target="notesMasters/notesMaster1.xml"/><Relationship Id="rId76" Type="http://schemas.openxmlformats.org/officeDocument/2006/relationships/handoutMaster" Target="handoutMasters/handout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8FD63-CB25-D544-A86F-0808070D1011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86BE-BC4F-1544-BB40-3164DD3DC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A62C5-ED92-5849-A074-9B37B39996B8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2BA9-FA49-8C49-913C-9903FA16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?term=Zickmann%20F%5Bauth%5D" TargetMode="External"/><Relationship Id="rId4" Type="http://schemas.openxmlformats.org/officeDocument/2006/relationships/hyperlink" Target="http://www.ncbi.nlm.nih.gov/pubmed/?term=Renard%20BY%5Bauth%5D" TargetMode="External"/><Relationship Id="rId5" Type="http://schemas.openxmlformats.org/officeDocument/2006/relationships/hyperlink" Target="http://dx.doi.org/10.1186/s12864-015-1315-9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s://en.wikipedia.org/wiki/Hidden_Markov_model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6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EVM</a:t>
            </a:r>
            <a:r>
              <a:rPr lang="en-US" baseline="0" dirty="0" smtClean="0"/>
              <a:t> choose the post-processed gene model that is most consistent with the evidences</a:t>
            </a:r>
          </a:p>
          <a:p>
            <a:r>
              <a:rPr lang="en-US" dirty="0" smtClean="0"/>
              <a:t>~ GAZE :</a:t>
            </a:r>
            <a:r>
              <a:rPr lang="en-US" baseline="0" dirty="0" smtClean="0"/>
              <a:t> GAZE (Howe et al. 2002), pro- vides a general framework to assemble an optimal set of gene structures given a user-supplied feature set, scoring scheme,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 invalidUrl="http://www.ncbi.nlm.nih.gov/pubmed/?term=Zickmann F[auth]"/>
              </a:rPr>
              <a:t>Ipred</a:t>
            </a:r>
            <a:r>
              <a:rPr lang="en-US" u="sng" dirty="0" smtClean="0">
                <a:hlinkClick r:id="rId3" invalidUrl="http://www.ncbi.nlm.nih.gov/pubmed/?term=Zickmann F[auth]"/>
              </a:rPr>
              <a:t>: Franziska Zickmann and </a:t>
            </a:r>
            <a:r>
              <a:rPr lang="en-US" u="sng" dirty="0" smtClean="0">
                <a:hlinkClick r:id="rId4" invalidUrl="http://www.ncbi.nlm.nih.gov/pubmed/?term=Renard BY[auth]"/>
              </a:rPr>
              <a:t>Bernhard Y Renard</a:t>
            </a:r>
            <a:r>
              <a:rPr lang="en-US" u="sng" dirty="0" smtClean="0"/>
              <a:t> </a:t>
            </a:r>
            <a:r>
              <a:rPr lang="hu-HU" u="sng" dirty="0" smtClean="0"/>
              <a:t>BMC Genomics. 2015; 16(1): 134.</a:t>
            </a:r>
            <a:r>
              <a:rPr lang="en-US" dirty="0" err="1" smtClean="0"/>
              <a:t>doi</a:t>
            </a:r>
            <a:r>
              <a:rPr lang="en-US" dirty="0" smtClean="0"/>
              <a:t>:  </a:t>
            </a:r>
            <a:r>
              <a:rPr lang="en-US" u="sng" dirty="0" smtClean="0">
                <a:hlinkClick r:id="rId5"/>
              </a:rPr>
              <a:t>10.1186/s12864-015-1315-9</a:t>
            </a:r>
            <a:endParaRPr lang="en-US" dirty="0" smtClean="0"/>
          </a:p>
          <a:p>
            <a:r>
              <a:rPr lang="en-US" dirty="0" smtClean="0"/>
              <a:t>EVIGAN</a:t>
            </a:r>
            <a:r>
              <a:rPr lang="en-US" baseline="0" dirty="0" smtClean="0"/>
              <a:t> is the </a:t>
            </a:r>
            <a:r>
              <a:rPr lang="en-US" baseline="0" dirty="0" err="1" smtClean="0"/>
              <a:t>scuccessor</a:t>
            </a:r>
            <a:r>
              <a:rPr lang="en-US" baseline="0" dirty="0" smtClean="0"/>
              <a:t> of GLEAN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0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Much more complex, align themselves the evidences, annotate UTRs,</a:t>
            </a:r>
            <a:r>
              <a:rPr lang="en-US" baseline="0" dirty="0" smtClean="0"/>
              <a:t> repeat mask, annotate other kind of features within the genome…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8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PASA: </a:t>
            </a:r>
            <a:r>
              <a:rPr lang="en-US" dirty="0" smtClean="0"/>
              <a:t>Does not do anything else that align evidences and</a:t>
            </a:r>
            <a:r>
              <a:rPr lang="en-US" baseline="0" dirty="0" smtClean="0"/>
              <a:t> define</a:t>
            </a:r>
            <a:r>
              <a:rPr lang="en-US" dirty="0" smtClean="0"/>
              <a:t> gene models with UTRs</a:t>
            </a:r>
            <a:endParaRPr lang="en-US" b="1" dirty="0" smtClean="0"/>
          </a:p>
          <a:p>
            <a:r>
              <a:rPr lang="en-US" b="1" dirty="0" smtClean="0"/>
              <a:t>NCBI </a:t>
            </a:r>
            <a:r>
              <a:rPr lang="en-US" b="0" dirty="0" smtClean="0"/>
              <a:t>pipeline integrates gnomon</a:t>
            </a:r>
            <a:r>
              <a:rPr lang="en-US" b="0" baseline="0" dirty="0" smtClean="0"/>
              <a:t> ; </a:t>
            </a:r>
            <a:r>
              <a:rPr lang="en-US" b="0" dirty="0" smtClean="0"/>
              <a:t>data formatting =</a:t>
            </a:r>
            <a:r>
              <a:rPr lang="en-US" b="0" baseline="0" dirty="0" smtClean="0"/>
              <a:t> Save in correct format for </a:t>
            </a:r>
            <a:r>
              <a:rPr lang="en-US" b="0" baseline="0" dirty="0" err="1" smtClean="0"/>
              <a:t>dowmstream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hanmdling</a:t>
            </a:r>
            <a:r>
              <a:rPr lang="en-US" b="0" baseline="0" dirty="0" smtClean="0"/>
              <a:t>/analysis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5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ncRNA</a:t>
            </a:r>
            <a:r>
              <a:rPr lang="en-US" dirty="0" smtClean="0"/>
              <a:t> annotation</a:t>
            </a:r>
            <a:r>
              <a:rPr lang="en-US" baseline="0" dirty="0" smtClean="0"/>
              <a:t> are less reliable but are of good interest to give clue about them. Should call them putative </a:t>
            </a:r>
            <a:r>
              <a:rPr lang="en-US" baseline="0" dirty="0" err="1" smtClean="0"/>
              <a:t>ncRNA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SCFG and HMM</a:t>
            </a:r>
            <a:r>
              <a:rPr lang="en-US" b="0" baseline="0" dirty="0" smtClean="0"/>
              <a:t> are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 probabilistic models </a:t>
            </a:r>
            <a:endParaRPr lang="en-US" b="1" baseline="0" dirty="0" smtClean="0"/>
          </a:p>
          <a:p>
            <a:r>
              <a:rPr lang="en-US" b="1" baseline="0" dirty="0" smtClean="0"/>
              <a:t>CM </a:t>
            </a:r>
            <a:r>
              <a:rPr lang="en-US" b="0" baseline="0" dirty="0" smtClean="0"/>
              <a:t>is a type of stochastic context-free grammar (profile </a:t>
            </a:r>
            <a:r>
              <a:rPr lang="en-US" b="1" baseline="0" dirty="0" smtClean="0"/>
              <a:t>SCFG</a:t>
            </a:r>
            <a:r>
              <a:rPr lang="en-US" b="0" baseline="0" dirty="0" smtClean="0"/>
              <a:t>) that describes both sequence and secondary structure.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more capable of identifying RNA homologs that conserve their secondary structure more than their primary sequence.</a:t>
            </a:r>
          </a:p>
          <a:p>
            <a:r>
              <a:rPr lang="en-US" b="1" dirty="0" smtClean="0"/>
              <a:t>Infernal </a:t>
            </a:r>
            <a:r>
              <a:rPr lang="en-US" b="0" dirty="0" smtClean="0"/>
              <a:t>uses CMs to search for new family members in sequence databases and to create potentially large multiple sequence alignments. Version 1.1 of Infernal introduces a new filter pipeline for RNA homology search based on accelerated profile hidden Markov model (HMM) methods and HMM-banded CM alignment methods.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WMA =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 matrix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anaylsis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Small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nucleolar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RNAs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snoGPS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detection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pseudouridylation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-guide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 err="1" smtClean="0"/>
              <a:t>Pseudopipe</a:t>
            </a:r>
            <a:r>
              <a:rPr lang="en-US" b="1" dirty="0" smtClean="0"/>
              <a:t> : </a:t>
            </a:r>
            <a:r>
              <a:rPr lang="en-US" b="0" dirty="0" smtClean="0"/>
              <a:t>To be launched after gene annotation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GMOD=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 Model Organism Database</a:t>
            </a:r>
            <a:r>
              <a:rPr lang="en-US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project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55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Soft masking </a:t>
            </a:r>
            <a:r>
              <a:rPr lang="en-US" dirty="0" smtClean="0"/>
              <a:t>excludes these regions from nucleating BLAST alignments (</a:t>
            </a:r>
            <a:r>
              <a:rPr lang="en-US" dirty="0" err="1" smtClean="0"/>
              <a:t>Korf</a:t>
            </a:r>
            <a:r>
              <a:rPr lang="en-US" dirty="0" smtClean="0"/>
              <a:t> et al. 2003) but leaves them available for inclusion in annotations, as many protein-coding genes contain runs of low complexity sequence.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30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BLAST alignment oddities include mixed order of aligned segments </a:t>
            </a:r>
            <a:r>
              <a:rPr lang="en-US" smtClean="0">
                <a:ea typeface="ＭＳ Ｐゴシック" charset="0"/>
                <a:cs typeface="ＭＳ Ｐゴシック" charset="0"/>
              </a:rPr>
              <a:t>or staggered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55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r>
              <a:rPr lang="en-US" baseline="0" dirty="0" smtClean="0"/>
              <a:t> exon, intron, </a:t>
            </a:r>
            <a:r>
              <a:rPr lang="en-US" baseline="0" dirty="0" err="1" smtClean="0"/>
              <a:t>intergenic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2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define isoform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0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After polishing the evidence, MAKER takes the results and talks to the gene predictors, telling them the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mostl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likely locations of splice sites, protein coding regions, and intron/exon structure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08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05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accept pure </a:t>
            </a:r>
            <a:r>
              <a:rPr lang="en-US" dirty="0" err="1" smtClean="0"/>
              <a:t>abinitio</a:t>
            </a:r>
            <a:r>
              <a:rPr lang="en-US" dirty="0" smtClean="0"/>
              <a:t> + isoform all gene models </a:t>
            </a:r>
            <a:r>
              <a:rPr lang="en-US" dirty="0" err="1" smtClean="0"/>
              <a:t>willl</a:t>
            </a:r>
            <a:r>
              <a:rPr lang="en-US" baseline="0" dirty="0" smtClean="0"/>
              <a:t> be kept.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accept pure </a:t>
            </a:r>
            <a:r>
              <a:rPr lang="en-US" dirty="0" err="1" smtClean="0"/>
              <a:t>abinitio</a:t>
            </a:r>
            <a:r>
              <a:rPr lang="en-US" dirty="0" smtClean="0"/>
              <a:t> + </a:t>
            </a:r>
            <a:r>
              <a:rPr lang="en-US" b="1" dirty="0" smtClean="0"/>
              <a:t>no</a:t>
            </a:r>
            <a:r>
              <a:rPr lang="en-US" dirty="0" smtClean="0"/>
              <a:t> isoform only the best gene model</a:t>
            </a:r>
            <a:r>
              <a:rPr lang="en-US" baseline="0" dirty="0" smtClean="0"/>
              <a:t> by locus will be kept.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chose</a:t>
            </a:r>
            <a:r>
              <a:rPr lang="en-US" baseline="0" dirty="0" smtClean="0"/>
              <a:t> an agreement threshold really high, you can loose some annotated locus (the last one </a:t>
            </a:r>
            <a:r>
              <a:rPr lang="en-US" baseline="0" smtClean="0"/>
              <a:t>as example).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72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GMOD is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collection of open source software tools for managing,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visualising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storing, and disseminating genetic and genomic data.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List non-exhaustive</a:t>
            </a:r>
            <a:r>
              <a:rPr lang="en-US" b="1" baseline="0" dirty="0" smtClean="0"/>
              <a:t> of GMOD tools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72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3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made</a:t>
            </a:r>
            <a:r>
              <a:rPr lang="en-US" baseline="0" dirty="0" smtClean="0"/>
              <a:t> based on </a:t>
            </a:r>
            <a:r>
              <a:rPr lang="fr-FR" baseline="0" dirty="0" smtClean="0"/>
              <a:t>10.1371/journal.pone0050609.t001</a:t>
            </a:r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High-Throughput </a:t>
            </a:r>
            <a:r>
              <a:rPr lang="pt-B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Initio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Finders to Discover Proteins Encoded in Eukaryotic Pathogen Genomes Missed by Laboratory Techniques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Stephen J. Goodswen, Paul J. Kennedy, John T. Ellis </a:t>
            </a:r>
            <a:r>
              <a:rPr lang="fr-FR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CRAIG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abinitio</a:t>
            </a:r>
            <a:r>
              <a:rPr lang="en-US" baseline="0" dirty="0" smtClean="0"/>
              <a:t> the first CRF (conditional random fields ) (1 CRF). Use only </a:t>
            </a:r>
            <a:r>
              <a:rPr lang="en-US" baseline="0" dirty="0" err="1" smtClean="0"/>
              <a:t>targested</a:t>
            </a:r>
            <a:r>
              <a:rPr lang="en-US" baseline="0" dirty="0" smtClean="0"/>
              <a:t> genome</a:t>
            </a:r>
          </a:p>
          <a:p>
            <a:r>
              <a:rPr lang="en-US" baseline="0" dirty="0" smtClean="0"/>
              <a:t>Conrad = 2em CRF (not adapted to big genome). Use multi genome, many of its parameters are trained in the same way as GHMM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Contrast = 3em CRF , Use multi genome</a:t>
            </a:r>
          </a:p>
          <a:p>
            <a:r>
              <a:rPr lang="en-US" dirty="0" smtClean="0"/>
              <a:t>FGENESH</a:t>
            </a:r>
            <a:r>
              <a:rPr lang="en-US" baseline="0" dirty="0" smtClean="0"/>
              <a:t> = widely used for plant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Salzberg</a:t>
            </a:r>
            <a:r>
              <a:rPr lang="en-US" baseline="0" dirty="0" smtClean="0"/>
              <a:t> says: </a:t>
            </a:r>
            <a:r>
              <a:rPr lang="en-US" sz="1200" u="sng" dirty="0" smtClean="0">
                <a:latin typeface="Arial" charset="0"/>
                <a:cs typeface="Arial" charset="0"/>
              </a:rPr>
              <a:t>Integrated approaches</a:t>
            </a:r>
            <a:r>
              <a:rPr lang="en-US" sz="1200" dirty="0" smtClean="0">
                <a:latin typeface="Arial" charset="0"/>
                <a:cs typeface="Arial" charset="0"/>
              </a:rPr>
              <a:t>. These combine multiple forms of evidence, such as the predictions of other gene finders </a:t>
            </a:r>
            <a:endParaRPr lang="en-US" baseline="0" dirty="0" smtClean="0"/>
          </a:p>
          <a:p>
            <a:r>
              <a:rPr lang="en-US" sz="1200" dirty="0" smtClean="0">
                <a:latin typeface="Arial" charset="0"/>
                <a:cs typeface="Arial" charset="0"/>
              </a:rPr>
              <a:t>Jigsaw, </a:t>
            </a:r>
            <a:r>
              <a:rPr lang="en-US" sz="1200" dirty="0" err="1" smtClean="0">
                <a:latin typeface="Arial" charset="0"/>
                <a:cs typeface="Arial" charset="0"/>
              </a:rPr>
              <a:t>EuGène</a:t>
            </a: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graph-based </a:t>
            </a:r>
            <a:r>
              <a:rPr lang="en-US" sz="1200" dirty="0" smtClean="0">
                <a:latin typeface="Arial" charset="0"/>
                <a:cs typeface="Arial" charset="0"/>
              </a:rPr>
              <a:t>), Gaze.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Mark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Yandell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says: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GAZE Highly configurable gene predictor (</a:t>
            </a:r>
            <a:r>
              <a:rPr lang="en-US" sz="1200" baseline="0" dirty="0" err="1" smtClean="0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initio tool)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Dans</a:t>
            </a:r>
            <a:r>
              <a:rPr lang="en-US" dirty="0" smtClean="0"/>
              <a:t> la publication</a:t>
            </a:r>
            <a:r>
              <a:rPr lang="en-US" baseline="0" dirty="0" smtClean="0"/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EuGène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: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a proper gene predictor, because it cannot produce a list of possible coding regions alone.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publication they say about Eugene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first collect information about splice sites and ATG by submitting the sequence to NetGene2 [20],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SplicePredictor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[2]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[13] using a dedicated Perl script.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made</a:t>
            </a:r>
            <a:r>
              <a:rPr lang="en-US" baseline="0" dirty="0" smtClean="0"/>
              <a:t> based on </a:t>
            </a:r>
            <a:r>
              <a:rPr lang="fr-FR" baseline="0" dirty="0" smtClean="0"/>
              <a:t>10.1371/journal.pone0050609.t001</a:t>
            </a:r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High-Throughput </a:t>
            </a:r>
            <a:r>
              <a:rPr lang="pt-B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Initio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Finders to Discover Proteins Encoded in Eukaryotic Pathogen Genomes Missed by Laboratory Techniques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Stephen J. Goodswen, Paul J. Kennedy, John T. Ellis </a:t>
            </a:r>
            <a:r>
              <a:rPr lang="fr-FR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CRAIG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abinitio</a:t>
            </a:r>
            <a:r>
              <a:rPr lang="en-US" baseline="0" dirty="0" smtClean="0"/>
              <a:t> the first CRF (conditional random fields ) (1 CRF). Use only </a:t>
            </a:r>
            <a:r>
              <a:rPr lang="en-US" baseline="0" dirty="0" err="1" smtClean="0"/>
              <a:t>targested</a:t>
            </a:r>
            <a:r>
              <a:rPr lang="en-US" baseline="0" dirty="0" smtClean="0"/>
              <a:t> genome</a:t>
            </a:r>
          </a:p>
          <a:p>
            <a:r>
              <a:rPr lang="en-US" baseline="0" dirty="0" smtClean="0"/>
              <a:t>Conrad = 2em CRF (not adapted to big genome). Use multi genome, many of its parameters are trained in the same way as GHMM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Contrast = 3em CRF , Use multi genome</a:t>
            </a:r>
          </a:p>
          <a:p>
            <a:r>
              <a:rPr lang="en-US" dirty="0" smtClean="0"/>
              <a:t>FGENESH</a:t>
            </a:r>
            <a:r>
              <a:rPr lang="en-US" baseline="0" dirty="0" smtClean="0"/>
              <a:t> = widely used for plant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Salzberg</a:t>
            </a:r>
            <a:r>
              <a:rPr lang="en-US" baseline="0" dirty="0" smtClean="0"/>
              <a:t> says: </a:t>
            </a:r>
            <a:r>
              <a:rPr lang="en-US" sz="1200" u="sng" dirty="0" smtClean="0">
                <a:latin typeface="Arial" charset="0"/>
                <a:cs typeface="Arial" charset="0"/>
              </a:rPr>
              <a:t>Integrated approaches</a:t>
            </a:r>
            <a:r>
              <a:rPr lang="en-US" sz="1200" dirty="0" smtClean="0">
                <a:latin typeface="Arial" charset="0"/>
                <a:cs typeface="Arial" charset="0"/>
              </a:rPr>
              <a:t>. These combine multiple forms of evidence, such as the predictions of other gene finders </a:t>
            </a:r>
            <a:endParaRPr lang="en-US" baseline="0" dirty="0" smtClean="0"/>
          </a:p>
          <a:p>
            <a:r>
              <a:rPr lang="en-US" sz="1200" dirty="0" smtClean="0">
                <a:latin typeface="Arial" charset="0"/>
                <a:cs typeface="Arial" charset="0"/>
              </a:rPr>
              <a:t>Jigsaw, </a:t>
            </a:r>
            <a:r>
              <a:rPr lang="en-US" sz="1200" dirty="0" err="1" smtClean="0">
                <a:latin typeface="Arial" charset="0"/>
                <a:cs typeface="Arial" charset="0"/>
              </a:rPr>
              <a:t>EuGène</a:t>
            </a: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graph-based </a:t>
            </a:r>
            <a:r>
              <a:rPr lang="en-US" sz="1200" dirty="0" smtClean="0">
                <a:latin typeface="Arial" charset="0"/>
                <a:cs typeface="Arial" charset="0"/>
              </a:rPr>
              <a:t>), Gaze.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Mark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Yandell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says: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GAZE Highly configurable gene predictor (</a:t>
            </a:r>
            <a:r>
              <a:rPr lang="en-US" sz="1200" baseline="0" dirty="0" err="1" smtClean="0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initio tool)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Dans</a:t>
            </a:r>
            <a:r>
              <a:rPr lang="en-US" dirty="0" smtClean="0"/>
              <a:t> la publication</a:t>
            </a:r>
            <a:r>
              <a:rPr lang="en-US" baseline="0" dirty="0" smtClean="0"/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EuGène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: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a proper gene predictor, because it cannot produce a list of possible coding regions alone.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publication they say about Eugene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first collect information about splice sites and ATG by submitting the sequence to NetGene2 [20],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SplicePredictor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[2]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[13] using a dedicated Perl script.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made</a:t>
            </a:r>
            <a:r>
              <a:rPr lang="en-US" baseline="0" dirty="0" smtClean="0"/>
              <a:t> based on </a:t>
            </a:r>
            <a:r>
              <a:rPr lang="fr-FR" baseline="0" dirty="0" smtClean="0"/>
              <a:t>10.1371/journal.pone0050609.t001</a:t>
            </a:r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High-Throughput </a:t>
            </a:r>
            <a:r>
              <a:rPr lang="pt-B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Initio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Finders to Discover Proteins Encoded in Eukaryotic Pathogen Genomes Missed by Laboratory Techniques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Stephen J. Goodswen, Paul J. Kennedy, John T. Ellis </a:t>
            </a:r>
            <a:r>
              <a:rPr lang="fr-FR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CRAIG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abinitio</a:t>
            </a:r>
            <a:r>
              <a:rPr lang="en-US" baseline="0" dirty="0" smtClean="0"/>
              <a:t> the first CRF (conditional random fields ) (1 CRF). Use only </a:t>
            </a:r>
            <a:r>
              <a:rPr lang="en-US" baseline="0" dirty="0" err="1" smtClean="0"/>
              <a:t>targested</a:t>
            </a:r>
            <a:r>
              <a:rPr lang="en-US" baseline="0" dirty="0" smtClean="0"/>
              <a:t> genome</a:t>
            </a:r>
          </a:p>
          <a:p>
            <a:r>
              <a:rPr lang="en-US" baseline="0" dirty="0" smtClean="0"/>
              <a:t>Conrad = 2em CRF (not adapted to big genome). Use multi genome, many of its parameters are trained in the same way as GHMM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Contrast = 3em CRF , Use multi genome</a:t>
            </a:r>
          </a:p>
          <a:p>
            <a:r>
              <a:rPr lang="en-US" dirty="0" smtClean="0"/>
              <a:t>FGENESH</a:t>
            </a:r>
            <a:r>
              <a:rPr lang="en-US" baseline="0" dirty="0" smtClean="0"/>
              <a:t> = widely used for plant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Salzberg</a:t>
            </a:r>
            <a:r>
              <a:rPr lang="en-US" baseline="0" dirty="0" smtClean="0"/>
              <a:t> says: </a:t>
            </a:r>
            <a:r>
              <a:rPr lang="en-US" sz="1200" u="sng" dirty="0" smtClean="0">
                <a:latin typeface="Arial" charset="0"/>
                <a:cs typeface="Arial" charset="0"/>
              </a:rPr>
              <a:t>Integrated approaches</a:t>
            </a:r>
            <a:r>
              <a:rPr lang="en-US" sz="1200" dirty="0" smtClean="0">
                <a:latin typeface="Arial" charset="0"/>
                <a:cs typeface="Arial" charset="0"/>
              </a:rPr>
              <a:t>. These combine multiple forms of evidence, such as the predictions of other gene finders </a:t>
            </a:r>
            <a:endParaRPr lang="en-US" baseline="0" dirty="0" smtClean="0"/>
          </a:p>
          <a:p>
            <a:r>
              <a:rPr lang="en-US" sz="1200" dirty="0" smtClean="0">
                <a:latin typeface="Arial" charset="0"/>
                <a:cs typeface="Arial" charset="0"/>
              </a:rPr>
              <a:t>Jigsaw, </a:t>
            </a:r>
            <a:r>
              <a:rPr lang="en-US" sz="1200" dirty="0" err="1" smtClean="0">
                <a:latin typeface="Arial" charset="0"/>
                <a:cs typeface="Arial" charset="0"/>
              </a:rPr>
              <a:t>EuGène</a:t>
            </a: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graph-based </a:t>
            </a:r>
            <a:r>
              <a:rPr lang="en-US" sz="1200" dirty="0" smtClean="0">
                <a:latin typeface="Arial" charset="0"/>
                <a:cs typeface="Arial" charset="0"/>
              </a:rPr>
              <a:t>), Gaze.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Mark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Yandell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says: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GAZE Highly configurable gene predictor (</a:t>
            </a:r>
            <a:r>
              <a:rPr lang="en-US" sz="1200" baseline="0" dirty="0" err="1" smtClean="0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initio tool)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Dans</a:t>
            </a:r>
            <a:r>
              <a:rPr lang="en-US" dirty="0" smtClean="0"/>
              <a:t> la publication</a:t>
            </a:r>
            <a:r>
              <a:rPr lang="en-US" baseline="0" dirty="0" smtClean="0"/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EuGène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: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a proper gene predictor, because it cannot produce a list of possible coding regions alone.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publication they say about Eugene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first collect information about splice sites and ATG by submitting the sequence to NetGene2 [20],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SplicePredictor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[2]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[13] using a dedicated Perl script.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conservative will be more based on evidence without </a:t>
            </a:r>
            <a:r>
              <a:rPr lang="en-US" i="1" dirty="0" err="1" smtClean="0"/>
              <a:t>ab</a:t>
            </a:r>
            <a:r>
              <a:rPr lang="en-US" i="1" dirty="0" smtClean="0"/>
              <a:t>-initio</a:t>
            </a:r>
            <a:r>
              <a:rPr lang="en-US" i="1" baseline="0" dirty="0" smtClean="0"/>
              <a:t> </a:t>
            </a:r>
            <a:r>
              <a:rPr lang="en-US" baseline="0" dirty="0" smtClean="0"/>
              <a:t>(</a:t>
            </a:r>
            <a:r>
              <a:rPr lang="en-US" baseline="0" dirty="0" err="1" smtClean="0"/>
              <a:t>Ensembl</a:t>
            </a:r>
            <a:r>
              <a:rPr lang="en-US" baseline="0" dirty="0" smtClean="0"/>
              <a:t>). &lt;= You want only real/existing gene</a:t>
            </a:r>
          </a:p>
          <a:p>
            <a:r>
              <a:rPr lang="en-US" baseline="0" dirty="0" smtClean="0"/>
              <a:t>Exhaustive will be more </a:t>
            </a:r>
            <a:r>
              <a:rPr lang="en-US" i="1" baseline="0" dirty="0" err="1" smtClean="0"/>
              <a:t>ab</a:t>
            </a:r>
            <a:r>
              <a:rPr lang="en-US" i="1" baseline="0" dirty="0" smtClean="0"/>
              <a:t> initio 	&lt;=</a:t>
            </a:r>
            <a:r>
              <a:rPr lang="en-US" i="0" u="none" baseline="0" dirty="0" smtClean="0"/>
              <a:t> you don’t care about over prediction (you will filter … by </a:t>
            </a:r>
            <a:r>
              <a:rPr lang="en-US" i="0" u="none" baseline="0" dirty="0" err="1" smtClean="0"/>
              <a:t>clusterisation</a:t>
            </a:r>
            <a:r>
              <a:rPr lang="en-US" i="0" u="none" baseline="0" dirty="0" smtClean="0"/>
              <a:t> ?)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HMM =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hidden Markov models </a:t>
            </a:r>
            <a:endParaRPr lang="en-US" dirty="0" smtClean="0"/>
          </a:p>
          <a:p>
            <a:r>
              <a:rPr lang="en-US" dirty="0" smtClean="0"/>
              <a:t>GHMM =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Hidden Markov Mode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(GHMM may be a DNA sequence of any length, whereas in ordinary HMMs, the observation is always a single nucleotide.)</a:t>
            </a:r>
            <a:endParaRPr lang="en-US" dirty="0" smtClean="0"/>
          </a:p>
          <a:p>
            <a:r>
              <a:rPr lang="en-US" dirty="0" smtClean="0"/>
              <a:t>WAM = Weight</a:t>
            </a:r>
            <a:r>
              <a:rPr lang="en-US" baseline="0" dirty="0" smtClean="0"/>
              <a:t> array model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WMM = Weight</a:t>
            </a:r>
            <a:r>
              <a:rPr lang="en-US" baseline="0" dirty="0" smtClean="0"/>
              <a:t> matrix model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65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12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Glimmer: apparently easy to train but</a:t>
            </a:r>
            <a:r>
              <a:rPr lang="en-US" baseline="0" dirty="0" smtClean="0"/>
              <a:t> manually </a:t>
            </a:r>
            <a:r>
              <a:rPr lang="en-US" baseline="0" smtClean="0"/>
              <a:t>tuning needed.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7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Gene finders generally do </a:t>
            </a:r>
            <a:r>
              <a:rPr lang="en-US" b="1" dirty="0" smtClean="0">
                <a:solidFill>
                  <a:srgbClr val="F6C16A"/>
                </a:solidFill>
              </a:rPr>
              <a:t>a poor job (~50%)</a:t>
            </a:r>
            <a:r>
              <a:rPr lang="en-US" dirty="0" smtClean="0"/>
              <a:t> predicting genes in eukaryotes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GenomeScan</a:t>
            </a:r>
            <a:r>
              <a:rPr lang="en-US" b="1" dirty="0" smtClean="0"/>
              <a:t> </a:t>
            </a:r>
            <a:r>
              <a:rPr lang="en-US" baseline="0" dirty="0" smtClean="0"/>
              <a:t>: The blast hits have to be converted into a probability, but this is made relatively easily, as the E-values give guidance… (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Bioinformatics,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Marketa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Zvelebil,Jeremy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O. Baum). It’s a version based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genscan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b="1" dirty="0" err="1" smtClean="0"/>
              <a:t>EuGene</a:t>
            </a:r>
            <a:r>
              <a:rPr lang="en-US" b="1" dirty="0" smtClean="0"/>
              <a:t>*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 can be seen as a combiner because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information about splice sites and ATG has to be done outside the program.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5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GenomeScan</a:t>
            </a:r>
            <a:r>
              <a:rPr lang="en-US" b="1" dirty="0" smtClean="0"/>
              <a:t> </a:t>
            </a:r>
            <a:r>
              <a:rPr lang="en-US" baseline="0" dirty="0" smtClean="0"/>
              <a:t>: The blast hits have to be converted into a probability, but this is made relatively easily, as the E-values give guidance… (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Bioinformatics,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Marketa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Zvelebil,Jeremy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O. Baum). It’s a version based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genscan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b="1" dirty="0" err="1" smtClean="0"/>
              <a:t>EuGene</a:t>
            </a:r>
            <a:r>
              <a:rPr lang="en-US" b="1" dirty="0" smtClean="0"/>
              <a:t>*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 can be seen as a combiner because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information about splice sites and ATG has to be done outside the program.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3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F4CD-7902-DF46-A0A9-CC73F4300838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F4CD-7902-DF46-A0A9-CC73F4300838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F4CD-7902-DF46-A0A9-CC73F4300838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F4CD-7902-DF46-A0A9-CC73F4300838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F4CD-7902-DF46-A0A9-CC73F4300838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F4CD-7902-DF46-A0A9-CC73F4300838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F4CD-7902-DF46-A0A9-CC73F4300838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F4CD-7902-DF46-A0A9-CC73F4300838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F4CD-7902-DF46-A0A9-CC73F4300838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F4CD-7902-DF46-A0A9-CC73F4300838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F4CD-7902-DF46-A0A9-CC73F4300838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F4CD-7902-DF46-A0A9-CC73F4300838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6344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F4CD-7902-DF46-A0A9-CC73F4300838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</p:spTree>
    <p:extLst>
      <p:ext uri="{BB962C8B-B14F-4D97-AF65-F5344CB8AC3E}">
        <p14:creationId xmlns:p14="http://schemas.microsoft.com/office/powerpoint/2010/main" val="22056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C0-92B5-B041-96D1-B94A2D53F123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F7C0-92B5-B041-96D1-B94A2D53F123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Jacques Dainat, PhD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NBIS genome annotation service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068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nbislogo-text-orange-mm-4.em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  <p:sp>
        <p:nvSpPr>
          <p:cNvPr id="23" name="Rounded Rectangle 22"/>
          <p:cNvSpPr/>
          <p:nvPr userDrawn="1"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F7C0-92B5-B041-96D1-B94A2D53F123}" type="datetimeFigureOut">
              <a:rPr lang="en-US" smtClean="0"/>
              <a:t>18-02-28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Jacques Dainat, PhD</a:t>
            </a:r>
          </a:p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NBIS genome annotation service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Bildobjekt 8" descr="SciLifeLab_logotyp_gree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900" y="141325"/>
            <a:ext cx="1773973" cy="573264"/>
          </a:xfrm>
          <a:prstGeom prst="rect">
            <a:avLst/>
          </a:prstGeom>
        </p:spPr>
      </p:pic>
      <p:pic>
        <p:nvPicPr>
          <p:cNvPr id="22" name="Bildobjekt 9" descr="pattern_start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pic>
        <p:nvPicPr>
          <p:cNvPr id="26" name="Picture 25" descr="Elixir-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805681"/>
            <a:ext cx="1106742" cy="833119"/>
          </a:xfrm>
          <a:prstGeom prst="rect">
            <a:avLst/>
          </a:prstGeom>
        </p:spPr>
      </p:pic>
      <p:pic>
        <p:nvPicPr>
          <p:cNvPr id="27" name="Picture 26" descr="Excelerate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3846">
            <a:off x="5700567" y="4106058"/>
            <a:ext cx="2314381" cy="697515"/>
          </a:xfrm>
          <a:prstGeom prst="rect">
            <a:avLst/>
          </a:prstGeom>
        </p:spPr>
      </p:pic>
      <p:pic>
        <p:nvPicPr>
          <p:cNvPr id="17" name="Picture 16" descr="nbislogo-text-orange-mm-4.emf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peatmasker.org/RepeatModeler/" TargetMode="External"/><Relationship Id="rId3" Type="http://schemas.openxmlformats.org/officeDocument/2006/relationships/hyperlink" Target="http://www.repeatmasker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8380"/>
            <a:ext cx="9254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984807"/>
                </a:solidFill>
              </a:rPr>
              <a:t>Methods in genome annotation</a:t>
            </a:r>
            <a:endParaRPr lang="en-US" sz="2800" dirty="0">
              <a:solidFill>
                <a:srgbClr val="984807"/>
              </a:solidFill>
            </a:endParaRPr>
          </a:p>
          <a:p>
            <a:pPr algn="ctr"/>
            <a:r>
              <a:rPr lang="en-US" sz="2800" dirty="0" smtClean="0">
                <a:solidFill>
                  <a:srgbClr val="984807"/>
                </a:solidFill>
              </a:rPr>
              <a:t>2018</a:t>
            </a:r>
            <a:endParaRPr lang="en-US" sz="2800" dirty="0">
              <a:solidFill>
                <a:srgbClr val="984807"/>
              </a:solidFill>
            </a:endParaRPr>
          </a:p>
        </p:txBody>
      </p:sp>
      <p:sp>
        <p:nvSpPr>
          <p:cNvPr id="6" name="Rubrik 6"/>
          <p:cNvSpPr txBox="1">
            <a:spLocks/>
          </p:cNvSpPr>
          <p:nvPr/>
        </p:nvSpPr>
        <p:spPr>
          <a:xfrm>
            <a:off x="7178351" y="960381"/>
            <a:ext cx="1985511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 smtClean="0"/>
              <a:t>Jacques Dainat PhD</a:t>
            </a:r>
            <a:endParaRPr lang="sv-SE" sz="1600" b="0" dirty="0"/>
          </a:p>
        </p:txBody>
      </p:sp>
    </p:spTree>
    <p:extLst>
      <p:ext uri="{BB962C8B-B14F-4D97-AF65-F5344CB8AC3E}">
        <p14:creationId xmlns:p14="http://schemas.microsoft.com/office/powerpoint/2010/main" val="154258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 descr="Screen Shot 2016-04-25 at 14.45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0" b="-359"/>
          <a:stretch>
            <a:fillRect/>
          </a:stretch>
        </p:blipFill>
        <p:spPr bwMode="auto">
          <a:xfrm>
            <a:off x="1227947" y="1931948"/>
            <a:ext cx="6756032" cy="49260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BUSCO output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1681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68788" y="146200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Repeat Masking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788" y="2323440"/>
            <a:ext cx="77979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Calibri" charset="0"/>
                <a:ea typeface="MS PGothic" charset="0"/>
              </a:rPr>
              <a:t>Repeatmodeler</a:t>
            </a:r>
            <a:r>
              <a:rPr lang="en-US" sz="2400" dirty="0" smtClean="0">
                <a:latin typeface="Calibri" charset="0"/>
                <a:ea typeface="MS PGothic" charset="0"/>
              </a:rPr>
              <a:t> </a:t>
            </a:r>
            <a:r>
              <a:rPr lang="en-US" sz="2400" dirty="0">
                <a:latin typeface="Calibri" charset="0"/>
                <a:ea typeface="MS PGothic" charset="0"/>
              </a:rPr>
              <a:t>to find new repeats</a:t>
            </a:r>
          </a:p>
          <a:p>
            <a:pPr lvl="1"/>
            <a:r>
              <a:rPr lang="en-US" sz="2400" dirty="0">
                <a:latin typeface="Calibri" charset="0"/>
                <a:ea typeface="MS PGothic" charset="0"/>
                <a:hlinkClick r:id="rId2"/>
              </a:rPr>
              <a:t>http://www.repeatmasker.org/RepeatModeler</a:t>
            </a:r>
            <a:r>
              <a:rPr lang="en-US" sz="2400" dirty="0" smtClean="0">
                <a:latin typeface="Calibri" charset="0"/>
                <a:ea typeface="MS PGothic" charset="0"/>
                <a:hlinkClick r:id="rId2"/>
              </a:rPr>
              <a:t>/</a:t>
            </a:r>
            <a:endParaRPr lang="en-US" sz="2400" dirty="0" smtClean="0">
              <a:latin typeface="Calibri" charset="0"/>
              <a:ea typeface="MS PGothic" charset="0"/>
            </a:endParaRPr>
          </a:p>
          <a:p>
            <a:pPr lvl="1"/>
            <a:endParaRPr lang="en-US" sz="2400" dirty="0">
              <a:latin typeface="Calibri" charset="0"/>
              <a:ea typeface="MS PGothic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Calibri" charset="0"/>
                <a:ea typeface="MS PGothic" charset="0"/>
              </a:rPr>
              <a:t>Repeatmasker</a:t>
            </a:r>
            <a:r>
              <a:rPr lang="en-US" sz="2400" dirty="0">
                <a:latin typeface="Calibri" charset="0"/>
                <a:ea typeface="MS PGothic" charset="0"/>
              </a:rPr>
              <a:t> to mask known repeats</a:t>
            </a:r>
          </a:p>
          <a:p>
            <a:pPr lvl="1"/>
            <a:r>
              <a:rPr lang="en-US" sz="2400" dirty="0">
                <a:latin typeface="Calibri" charset="0"/>
                <a:ea typeface="MS PGothic" charset="0"/>
                <a:hlinkClick r:id="rId3"/>
              </a:rPr>
              <a:t>http://</a:t>
            </a:r>
            <a:r>
              <a:rPr lang="en-US" sz="2400" dirty="0" smtClean="0">
                <a:latin typeface="Calibri" charset="0"/>
                <a:ea typeface="MS PGothic" charset="0"/>
                <a:hlinkClick r:id="rId3"/>
              </a:rPr>
              <a:t>www.repeatmasker.org</a:t>
            </a:r>
            <a:endParaRPr lang="en-US" sz="2400" dirty="0" smtClean="0">
              <a:latin typeface="Calibri" charset="0"/>
              <a:ea typeface="MS PGothic" charset="0"/>
            </a:endParaRPr>
          </a:p>
          <a:p>
            <a:pPr lvl="1"/>
            <a:endParaRPr lang="en-US" sz="2400" dirty="0">
              <a:latin typeface="Calibri" charset="0"/>
              <a:ea typeface="MS PGothic" charset="0"/>
            </a:endParaRPr>
          </a:p>
          <a:p>
            <a:pPr lvl="1"/>
            <a:endParaRPr lang="en-US" sz="2400" dirty="0" smtClean="0">
              <a:latin typeface="Calibri" charset="0"/>
              <a:ea typeface="MS PGothic" charset="0"/>
            </a:endParaRPr>
          </a:p>
          <a:p>
            <a:pPr lvl="1"/>
            <a:r>
              <a:rPr lang="en-US" sz="2400" dirty="0" smtClean="0">
                <a:latin typeface="Calibri" charset="0"/>
                <a:ea typeface="MS PGothic" charset="0"/>
              </a:rPr>
              <a:t>+ Save time </a:t>
            </a:r>
          </a:p>
          <a:p>
            <a:pPr lvl="1"/>
            <a:r>
              <a:rPr lang="en-US" sz="2400" dirty="0" smtClean="0">
                <a:latin typeface="Calibri" charset="0"/>
                <a:ea typeface="MS PGothic" charset="0"/>
              </a:rPr>
              <a:t>+ Increase quality of the annotation</a:t>
            </a:r>
            <a:endParaRPr lang="en-US" sz="2400" dirty="0"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2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of data used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2297819"/>
            <a:ext cx="4038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4648200" y="2297819"/>
            <a:ext cx="4038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Calibri" charset="0"/>
                <a:ea typeface="MS PGothic" charset="0"/>
              </a:rPr>
              <a:t>Assembled from RNA-seq or downloaded ESTs</a:t>
            </a: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870075" y="1750132"/>
            <a:ext cx="1212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5897563" y="1750132"/>
            <a:ext cx="153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055182"/>
            <a:ext cx="19272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3985332"/>
            <a:ext cx="38290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87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of 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data used: Proteins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71688" y="2068166"/>
            <a:ext cx="7497763" cy="273843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700" dirty="0">
                <a:solidFill>
                  <a:srgbClr val="000000"/>
                </a:solidFill>
                <a:latin typeface="Calibri" charset="0"/>
                <a:ea typeface="MS PGothic" charset="0"/>
              </a:rPr>
              <a:t>Conserved in sequence =&gt; conserved annotation with little noise</a:t>
            </a:r>
          </a:p>
          <a:p>
            <a:pPr>
              <a:lnSpc>
                <a:spcPct val="80000"/>
              </a:lnSpc>
            </a:pPr>
            <a:r>
              <a:rPr lang="en-US" sz="27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from model organisms often used =&gt; bias?</a:t>
            </a:r>
          </a:p>
          <a:p>
            <a:pPr>
              <a:lnSpc>
                <a:spcPct val="80000"/>
              </a:lnSpc>
            </a:pPr>
            <a:r>
              <a:rPr lang="en-US" sz="27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can be incomplete =&gt; problems as many annotation procedures are heavily dependent on protein alignments</a:t>
            </a:r>
          </a:p>
          <a:p>
            <a:pPr>
              <a:lnSpc>
                <a:spcPct val="80000"/>
              </a:lnSpc>
            </a:pPr>
            <a:endParaRPr lang="en-US" sz="27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851515" y="5076237"/>
            <a:ext cx="118570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000" dirty="0"/>
              <a:t>&gt;ENSTGUP00000017616 </a:t>
            </a:r>
            <a:r>
              <a:rPr lang="en-US" sz="1000" dirty="0" err="1"/>
              <a:t>pep:novel</a:t>
            </a:r>
            <a:r>
              <a:rPr lang="en-US" sz="1000" dirty="0"/>
              <a:t> chromosome:taeGut3.2.4:8_random:2849599:2959678:-1 gene:ENSTGUG00000017338 transcript:ENSTGUT00000018018 </a:t>
            </a:r>
            <a:r>
              <a:rPr lang="en-US" sz="1000" dirty="0" err="1"/>
              <a:t>gene_biotype:protein_coding</a:t>
            </a:r>
            <a:r>
              <a:rPr lang="en-US" sz="1000" dirty="0"/>
              <a:t> </a:t>
            </a:r>
            <a:r>
              <a:rPr lang="en-US" sz="1000" dirty="0" err="1"/>
              <a:t>transcript_biotype:protein_coding</a:t>
            </a:r>
            <a:endParaRPr lang="en-US" sz="1000" dirty="0"/>
          </a:p>
          <a:p>
            <a:pPr eaLnBrk="1" hangingPunct="1"/>
            <a:r>
              <a:rPr lang="en-US" sz="1000" dirty="0"/>
              <a:t>RSPNATEYNWHHLRYPKIPERLNPPAAAGPALSTAEGWMLPWGNGQHPLLARAPGKGRER</a:t>
            </a:r>
          </a:p>
          <a:p>
            <a:pPr eaLnBrk="1" hangingPunct="1"/>
            <a:r>
              <a:rPr lang="en-US" sz="1000" dirty="0"/>
              <a:t>DGKELIKKPKTFKFTFLKKKKKKKKKTFK</a:t>
            </a:r>
          </a:p>
          <a:p>
            <a:pPr eaLnBrk="1" hangingPunct="1"/>
            <a:r>
              <a:rPr lang="en-US" sz="1000" dirty="0"/>
              <a:t>&gt;ENSTGUP00000017615 </a:t>
            </a:r>
            <a:r>
              <a:rPr lang="en-US" sz="1000" dirty="0" err="1"/>
              <a:t>pep:novel</a:t>
            </a:r>
            <a:r>
              <a:rPr lang="en-US" sz="1000" dirty="0"/>
              <a:t> chromosome:taeGut3.2.4:23_random:205321:209117:1 gene:ENSTGUG00000017337 transcript:ENSTGUT00000018017 </a:t>
            </a:r>
            <a:r>
              <a:rPr lang="en-US" sz="1000" dirty="0" err="1"/>
              <a:t>gene_biotype:protein_coding</a:t>
            </a:r>
            <a:r>
              <a:rPr lang="en-US" sz="1000" dirty="0"/>
              <a:t> </a:t>
            </a:r>
            <a:r>
              <a:rPr lang="en-US" sz="1000" dirty="0" err="1"/>
              <a:t>transcript_biotype:protein_coding</a:t>
            </a:r>
            <a:endParaRPr lang="en-US" sz="1000" dirty="0"/>
          </a:p>
          <a:p>
            <a:pPr eaLnBrk="1" hangingPunct="1"/>
            <a:r>
              <a:rPr lang="en-US" sz="1000" dirty="0"/>
              <a:t>PDLRELVLMFEHLHRVRNGGFRNSEVKKWPDRSPPPYHSFTPAQKSFSLAGCSGESTKMG</a:t>
            </a:r>
          </a:p>
          <a:p>
            <a:pPr eaLnBrk="1" hangingPunct="1"/>
            <a:r>
              <a:rPr lang="en-US" sz="1000" dirty="0"/>
              <a:t>IKERMRLSSSQRQGSRGRQQHLGPPLHRSPSPEDVAEATSPTKVQKSWSFNDRTRFRASL</a:t>
            </a:r>
          </a:p>
          <a:p>
            <a:pPr eaLnBrk="1" hangingPunct="1"/>
            <a:r>
              <a:rPr lang="en-US" sz="1000" dirty="0"/>
              <a:t>RLKPRIPAEGDCPPEDSGEERSSPCDLTFEDIMPAVKTLIRAVRILKFLVAKRKFKETLR</a:t>
            </a:r>
          </a:p>
          <a:p>
            <a:pPr eaLnBrk="1" hangingPunct="1"/>
            <a:r>
              <a:rPr lang="en-US" sz="1000" dirty="0"/>
              <a:t>PYDVKDVIEQYSAGHLDMLGRIKSLQTRVEQIVGRDRALPADKKVREKGEKPALEAELVD</a:t>
            </a:r>
          </a:p>
          <a:p>
            <a:pPr eaLnBrk="1" hangingPunct="1"/>
            <a:r>
              <a:rPr lang="en-US" sz="1000" dirty="0"/>
              <a:t>ELSMMGRVVKVERQVQSIEHKLDLLLGLYSRCLRKGSANSLVLAAVRVPPGEPDVTSDYQ</a:t>
            </a:r>
          </a:p>
          <a:p>
            <a:pPr eaLnBrk="1" hangingPunct="1"/>
            <a:r>
              <a:rPr lang="en-US" sz="1000" dirty="0"/>
              <a:t>SPVEHEDISTSAQSLSISRLASTNMD</a:t>
            </a:r>
          </a:p>
        </p:txBody>
      </p:sp>
    </p:spTree>
    <p:extLst>
      <p:ext uri="{BB962C8B-B14F-4D97-AF65-F5344CB8AC3E}">
        <p14:creationId xmlns:p14="http://schemas.microsoft.com/office/powerpoint/2010/main" val="413917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sequences are aligned to the genome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  <p:pic>
        <p:nvPicPr>
          <p:cNvPr id="6" name="Picture 5" descr="Screen Shot 2018-02-28 at 17.17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641"/>
            <a:ext cx="9144000" cy="47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5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of 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data used: RNA-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8175" y="2364565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675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7175" y="2364565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8263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7763" y="2364565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8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23850" y="1572403"/>
            <a:ext cx="75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DNA</a:t>
            </a: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051050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4284663" y="2004203"/>
            <a:ext cx="700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6443663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3276600" y="2004203"/>
            <a:ext cx="588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5435600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827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7812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3238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83883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1271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611188" y="2580465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0105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7380288" y="2651903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3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08175" y="3929840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87675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67175" y="3929840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48263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27763" y="3929840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08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23850" y="3137678"/>
            <a:ext cx="149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Pre-mRNA</a:t>
            </a:r>
          </a:p>
        </p:txBody>
      </p:sp>
      <p:sp>
        <p:nvSpPr>
          <p:cNvPr id="38" name="TextBox 44"/>
          <p:cNvSpPr txBox="1">
            <a:spLocks noChangeArrowheads="1"/>
          </p:cNvSpPr>
          <p:nvPr/>
        </p:nvSpPr>
        <p:spPr bwMode="auto">
          <a:xfrm>
            <a:off x="3238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39" name="TextBox 45"/>
          <p:cNvSpPr txBox="1">
            <a:spLocks noChangeArrowheads="1"/>
          </p:cNvSpPr>
          <p:nvPr/>
        </p:nvSpPr>
        <p:spPr bwMode="auto">
          <a:xfrm>
            <a:off x="83883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1271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7"/>
          <p:cNvSpPr txBox="1">
            <a:spLocks noChangeArrowheads="1"/>
          </p:cNvSpPr>
          <p:nvPr/>
        </p:nvSpPr>
        <p:spPr bwMode="auto">
          <a:xfrm>
            <a:off x="611188" y="4145740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80105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9"/>
          <p:cNvSpPr txBox="1">
            <a:spLocks noChangeArrowheads="1"/>
          </p:cNvSpPr>
          <p:nvPr/>
        </p:nvSpPr>
        <p:spPr bwMode="auto">
          <a:xfrm>
            <a:off x="7380288" y="4217178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572000" y="272492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50"/>
          <p:cNvSpPr txBox="1">
            <a:spLocks noChangeArrowheads="1"/>
          </p:cNvSpPr>
          <p:nvPr/>
        </p:nvSpPr>
        <p:spPr bwMode="auto">
          <a:xfrm>
            <a:off x="4643438" y="2869390"/>
            <a:ext cx="128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Transcription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572000" y="4380690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55"/>
          <p:cNvSpPr txBox="1">
            <a:spLocks noChangeArrowheads="1"/>
          </p:cNvSpPr>
          <p:nvPr/>
        </p:nvSpPr>
        <p:spPr bwMode="auto">
          <a:xfrm>
            <a:off x="4905375" y="4525153"/>
            <a:ext cx="81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Splicing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08175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49" name="TextBox 62"/>
          <p:cNvSpPr txBox="1">
            <a:spLocks noChangeArrowheads="1"/>
          </p:cNvSpPr>
          <p:nvPr/>
        </p:nvSpPr>
        <p:spPr bwMode="auto">
          <a:xfrm>
            <a:off x="1908175" y="5244290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2711450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4925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720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51500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4" name="TextBox 68"/>
          <p:cNvSpPr txBox="1">
            <a:spLocks noChangeArrowheads="1"/>
          </p:cNvSpPr>
          <p:nvPr/>
        </p:nvSpPr>
        <p:spPr bwMode="auto">
          <a:xfrm>
            <a:off x="6732588" y="5244290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354763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70"/>
          <p:cNvSpPr txBox="1">
            <a:spLocks noChangeArrowheads="1"/>
          </p:cNvSpPr>
          <p:nvPr/>
        </p:nvSpPr>
        <p:spPr bwMode="auto">
          <a:xfrm>
            <a:off x="5724525" y="5604653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1908175" y="4164790"/>
            <a:ext cx="15843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876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0671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5720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6515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651500" y="4164790"/>
            <a:ext cx="1657350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85"/>
          <p:cNvSpPr txBox="1">
            <a:spLocks noChangeArrowheads="1"/>
          </p:cNvSpPr>
          <p:nvPr/>
        </p:nvSpPr>
        <p:spPr bwMode="auto">
          <a:xfrm>
            <a:off x="2195513" y="5604653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sp>
        <p:nvSpPr>
          <p:cNvPr id="64" name="TextBox 83"/>
          <p:cNvSpPr txBox="1">
            <a:spLocks noChangeArrowheads="1"/>
          </p:cNvSpPr>
          <p:nvPr/>
        </p:nvSpPr>
        <p:spPr bwMode="auto">
          <a:xfrm>
            <a:off x="395288" y="4741053"/>
            <a:ext cx="979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mRNA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572000" y="567767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84"/>
          <p:cNvSpPr txBox="1">
            <a:spLocks noChangeArrowheads="1"/>
          </p:cNvSpPr>
          <p:nvPr/>
        </p:nvSpPr>
        <p:spPr bwMode="auto">
          <a:xfrm>
            <a:off x="4067175" y="6468253"/>
            <a:ext cx="1119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Translation</a:t>
            </a:r>
          </a:p>
        </p:txBody>
      </p:sp>
      <p:sp>
        <p:nvSpPr>
          <p:cNvPr id="67" name="TextBox 86"/>
          <p:cNvSpPr txBox="1">
            <a:spLocks noChangeArrowheads="1"/>
          </p:cNvSpPr>
          <p:nvPr/>
        </p:nvSpPr>
        <p:spPr bwMode="auto">
          <a:xfrm>
            <a:off x="1835150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8" name="TextBox 90"/>
          <p:cNvSpPr txBox="1">
            <a:spLocks noChangeArrowheads="1"/>
          </p:cNvSpPr>
          <p:nvPr/>
        </p:nvSpPr>
        <p:spPr bwMode="auto">
          <a:xfrm>
            <a:off x="3995738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9" name="TextBox 91"/>
          <p:cNvSpPr txBox="1">
            <a:spLocks noChangeArrowheads="1"/>
          </p:cNvSpPr>
          <p:nvPr/>
        </p:nvSpPr>
        <p:spPr bwMode="auto">
          <a:xfrm>
            <a:off x="6156325" y="2509028"/>
            <a:ext cx="388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70" name="TextBox 12293"/>
          <p:cNvSpPr txBox="1">
            <a:spLocks noChangeArrowheads="1"/>
          </p:cNvSpPr>
          <p:nvPr/>
        </p:nvSpPr>
        <p:spPr bwMode="auto">
          <a:xfrm>
            <a:off x="8820150" y="3877453"/>
            <a:ext cx="392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</a:t>
            </a:r>
          </a:p>
        </p:txBody>
      </p:sp>
      <p:sp>
        <p:nvSpPr>
          <p:cNvPr id="71" name="TextBox 102"/>
          <p:cNvSpPr txBox="1">
            <a:spLocks noChangeArrowheads="1"/>
          </p:cNvSpPr>
          <p:nvPr/>
        </p:nvSpPr>
        <p:spPr bwMode="auto">
          <a:xfrm>
            <a:off x="8928100" y="4093353"/>
            <a:ext cx="2159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</a:t>
            </a:r>
          </a:p>
        </p:txBody>
      </p:sp>
      <p:sp>
        <p:nvSpPr>
          <p:cNvPr id="72" name="TextBox 104"/>
          <p:cNvSpPr txBox="1">
            <a:spLocks noChangeArrowheads="1"/>
          </p:cNvSpPr>
          <p:nvPr/>
        </p:nvSpPr>
        <p:spPr bwMode="auto">
          <a:xfrm>
            <a:off x="7164388" y="5244290"/>
            <a:ext cx="1120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AAAAAAAAA</a:t>
            </a:r>
          </a:p>
        </p:txBody>
      </p:sp>
      <p:sp>
        <p:nvSpPr>
          <p:cNvPr id="73" name="TextBox 106"/>
          <p:cNvSpPr txBox="1">
            <a:spLocks noChangeArrowheads="1"/>
          </p:cNvSpPr>
          <p:nvPr/>
        </p:nvSpPr>
        <p:spPr bwMode="auto">
          <a:xfrm>
            <a:off x="2700338" y="2509028"/>
            <a:ext cx="401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4" name="TextBox 107"/>
          <p:cNvSpPr txBox="1">
            <a:spLocks noChangeArrowheads="1"/>
          </p:cNvSpPr>
          <p:nvPr/>
        </p:nvSpPr>
        <p:spPr bwMode="auto">
          <a:xfrm>
            <a:off x="4859338" y="2488390"/>
            <a:ext cx="40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5" name="TextBox 108"/>
          <p:cNvSpPr txBox="1">
            <a:spLocks noChangeArrowheads="1"/>
          </p:cNvSpPr>
          <p:nvPr/>
        </p:nvSpPr>
        <p:spPr bwMode="auto">
          <a:xfrm>
            <a:off x="7019925" y="2509028"/>
            <a:ext cx="401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6" name="Oval 75"/>
          <p:cNvSpPr/>
          <p:nvPr/>
        </p:nvSpPr>
        <p:spPr>
          <a:xfrm>
            <a:off x="1403350" y="5028390"/>
            <a:ext cx="6985000" cy="792163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9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of 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data used: RNA-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393149"/>
            <a:ext cx="8229600" cy="37330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Should always be included in an annotation project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From the same organism as the genomic data =&gt; unbiased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Can be very noisy (tissue/species dependent), can include pre-mRNA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Sample different tissues or life stages if possible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Avoid gonads; muscle or liver is good</a:t>
            </a:r>
          </a:p>
        </p:txBody>
      </p:sp>
    </p:spTree>
    <p:extLst>
      <p:ext uri="{BB962C8B-B14F-4D97-AF65-F5344CB8AC3E}">
        <p14:creationId xmlns:p14="http://schemas.microsoft.com/office/powerpoint/2010/main" val="106714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RNA-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- Spliced reads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54914" y="226060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839239" y="2260600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18739" y="226060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998239" y="2260600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079327" y="226060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158827" y="2260600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239914" y="226060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4" name="TextBox 3"/>
          <p:cNvSpPr txBox="1">
            <a:spLocks noChangeArrowheads="1"/>
          </p:cNvSpPr>
          <p:nvPr/>
        </p:nvSpPr>
        <p:spPr bwMode="auto">
          <a:xfrm>
            <a:off x="254914" y="1468438"/>
            <a:ext cx="75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DNA</a:t>
            </a:r>
          </a:p>
        </p:txBody>
      </p:sp>
      <p:sp>
        <p:nvSpPr>
          <p:cNvPr id="85" name="TextBox 4"/>
          <p:cNvSpPr txBox="1">
            <a:spLocks noChangeArrowheads="1"/>
          </p:cNvSpPr>
          <p:nvPr/>
        </p:nvSpPr>
        <p:spPr bwMode="auto">
          <a:xfrm>
            <a:off x="1982114" y="1900238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86" name="TextBox 14"/>
          <p:cNvSpPr txBox="1">
            <a:spLocks noChangeArrowheads="1"/>
          </p:cNvSpPr>
          <p:nvPr/>
        </p:nvSpPr>
        <p:spPr bwMode="auto">
          <a:xfrm>
            <a:off x="4215727" y="1900238"/>
            <a:ext cx="700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dirty="0"/>
              <a:t>Intron</a:t>
            </a:r>
          </a:p>
        </p:txBody>
      </p:sp>
      <p:sp>
        <p:nvSpPr>
          <p:cNvPr id="87" name="TextBox 15"/>
          <p:cNvSpPr txBox="1">
            <a:spLocks noChangeArrowheads="1"/>
          </p:cNvSpPr>
          <p:nvPr/>
        </p:nvSpPr>
        <p:spPr bwMode="auto">
          <a:xfrm>
            <a:off x="6374727" y="1900238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88" name="TextBox 12"/>
          <p:cNvSpPr txBox="1">
            <a:spLocks noChangeArrowheads="1"/>
          </p:cNvSpPr>
          <p:nvPr/>
        </p:nvSpPr>
        <p:spPr bwMode="auto">
          <a:xfrm>
            <a:off x="3207664" y="1900238"/>
            <a:ext cx="588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89" name="TextBox 17"/>
          <p:cNvSpPr txBox="1">
            <a:spLocks noChangeArrowheads="1"/>
          </p:cNvSpPr>
          <p:nvPr/>
        </p:nvSpPr>
        <p:spPr bwMode="auto">
          <a:xfrm>
            <a:off x="5366664" y="1900238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90" name="TextBox 18"/>
          <p:cNvSpPr txBox="1">
            <a:spLocks noChangeArrowheads="1"/>
          </p:cNvSpPr>
          <p:nvPr/>
        </p:nvSpPr>
        <p:spPr bwMode="auto">
          <a:xfrm>
            <a:off x="758152" y="1900238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91" name="TextBox 19"/>
          <p:cNvSpPr txBox="1">
            <a:spLocks noChangeArrowheads="1"/>
          </p:cNvSpPr>
          <p:nvPr/>
        </p:nvSpPr>
        <p:spPr bwMode="auto">
          <a:xfrm>
            <a:off x="7743152" y="1900238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92" name="TextBox 13"/>
          <p:cNvSpPr txBox="1">
            <a:spLocks noChangeArrowheads="1"/>
          </p:cNvSpPr>
          <p:nvPr/>
        </p:nvSpPr>
        <p:spPr bwMode="auto">
          <a:xfrm>
            <a:off x="254914" y="2189163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93" name="TextBox 21"/>
          <p:cNvSpPr txBox="1">
            <a:spLocks noChangeArrowheads="1"/>
          </p:cNvSpPr>
          <p:nvPr/>
        </p:nvSpPr>
        <p:spPr bwMode="auto">
          <a:xfrm>
            <a:off x="8319414" y="2189163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1058189" y="226060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23"/>
          <p:cNvSpPr txBox="1">
            <a:spLocks noChangeArrowheads="1"/>
          </p:cNvSpPr>
          <p:nvPr/>
        </p:nvSpPr>
        <p:spPr bwMode="auto">
          <a:xfrm>
            <a:off x="542252" y="2476500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7941589" y="226060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25"/>
          <p:cNvSpPr txBox="1">
            <a:spLocks noChangeArrowheads="1"/>
          </p:cNvSpPr>
          <p:nvPr/>
        </p:nvSpPr>
        <p:spPr bwMode="auto">
          <a:xfrm>
            <a:off x="7311352" y="2547938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54914" y="382587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839239" y="3825875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918739" y="382587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998239" y="3825875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79327" y="382587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158827" y="3825875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239914" y="382587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5" name="TextBox 36"/>
          <p:cNvSpPr txBox="1">
            <a:spLocks noChangeArrowheads="1"/>
          </p:cNvSpPr>
          <p:nvPr/>
        </p:nvSpPr>
        <p:spPr bwMode="auto">
          <a:xfrm>
            <a:off x="254914" y="3033713"/>
            <a:ext cx="149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Pre-mRNA</a:t>
            </a:r>
          </a:p>
        </p:txBody>
      </p:sp>
      <p:sp>
        <p:nvSpPr>
          <p:cNvPr id="106" name="TextBox 44"/>
          <p:cNvSpPr txBox="1">
            <a:spLocks noChangeArrowheads="1"/>
          </p:cNvSpPr>
          <p:nvPr/>
        </p:nvSpPr>
        <p:spPr bwMode="auto">
          <a:xfrm>
            <a:off x="254914" y="3752850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107" name="TextBox 45"/>
          <p:cNvSpPr txBox="1">
            <a:spLocks noChangeArrowheads="1"/>
          </p:cNvSpPr>
          <p:nvPr/>
        </p:nvSpPr>
        <p:spPr bwMode="auto">
          <a:xfrm>
            <a:off x="8319414" y="3752850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1058189" y="382587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47"/>
          <p:cNvSpPr txBox="1">
            <a:spLocks noChangeArrowheads="1"/>
          </p:cNvSpPr>
          <p:nvPr/>
        </p:nvSpPr>
        <p:spPr bwMode="auto">
          <a:xfrm>
            <a:off x="542252" y="4041775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7941589" y="382587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49"/>
          <p:cNvSpPr txBox="1">
            <a:spLocks noChangeArrowheads="1"/>
          </p:cNvSpPr>
          <p:nvPr/>
        </p:nvSpPr>
        <p:spPr bwMode="auto">
          <a:xfrm>
            <a:off x="7311352" y="4113213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4503064" y="2620963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Box 50"/>
          <p:cNvSpPr txBox="1">
            <a:spLocks noChangeArrowheads="1"/>
          </p:cNvSpPr>
          <p:nvPr/>
        </p:nvSpPr>
        <p:spPr bwMode="auto">
          <a:xfrm>
            <a:off x="4574502" y="2765425"/>
            <a:ext cx="128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Transcription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503064" y="4276725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55"/>
          <p:cNvSpPr txBox="1">
            <a:spLocks noChangeArrowheads="1"/>
          </p:cNvSpPr>
          <p:nvPr/>
        </p:nvSpPr>
        <p:spPr bwMode="auto">
          <a:xfrm>
            <a:off x="4836439" y="4421188"/>
            <a:ext cx="81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Splicing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839239" y="521335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17" name="TextBox 62"/>
          <p:cNvSpPr txBox="1">
            <a:spLocks noChangeArrowheads="1"/>
          </p:cNvSpPr>
          <p:nvPr/>
        </p:nvSpPr>
        <p:spPr bwMode="auto">
          <a:xfrm>
            <a:off x="1839239" y="514032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642514" y="521335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423564" y="521335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503064" y="521335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582564" y="521335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22" name="TextBox 68"/>
          <p:cNvSpPr txBox="1">
            <a:spLocks noChangeArrowheads="1"/>
          </p:cNvSpPr>
          <p:nvPr/>
        </p:nvSpPr>
        <p:spPr bwMode="auto">
          <a:xfrm>
            <a:off x="6663652" y="5140325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6285827" y="521335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70"/>
          <p:cNvSpPr txBox="1">
            <a:spLocks noChangeArrowheads="1"/>
          </p:cNvSpPr>
          <p:nvPr/>
        </p:nvSpPr>
        <p:spPr bwMode="auto">
          <a:xfrm>
            <a:off x="5655589" y="5500688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1839239" y="4060825"/>
            <a:ext cx="15843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918739" y="4060825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998239" y="4060825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503064" y="4060825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582564" y="4060825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582564" y="4060825"/>
            <a:ext cx="1657350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85"/>
          <p:cNvSpPr txBox="1">
            <a:spLocks noChangeArrowheads="1"/>
          </p:cNvSpPr>
          <p:nvPr/>
        </p:nvSpPr>
        <p:spPr bwMode="auto">
          <a:xfrm>
            <a:off x="2126577" y="5500688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sp>
        <p:nvSpPr>
          <p:cNvPr id="132" name="TextBox 83"/>
          <p:cNvSpPr txBox="1">
            <a:spLocks noChangeArrowheads="1"/>
          </p:cNvSpPr>
          <p:nvPr/>
        </p:nvSpPr>
        <p:spPr bwMode="auto">
          <a:xfrm>
            <a:off x="326352" y="4637088"/>
            <a:ext cx="979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mRNA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4503064" y="5573713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84"/>
          <p:cNvSpPr txBox="1">
            <a:spLocks noChangeArrowheads="1"/>
          </p:cNvSpPr>
          <p:nvPr/>
        </p:nvSpPr>
        <p:spPr bwMode="auto">
          <a:xfrm>
            <a:off x="3998239" y="6364288"/>
            <a:ext cx="1119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Translation</a:t>
            </a:r>
          </a:p>
        </p:txBody>
      </p:sp>
      <p:sp>
        <p:nvSpPr>
          <p:cNvPr id="135" name="TextBox 86"/>
          <p:cNvSpPr txBox="1">
            <a:spLocks noChangeArrowheads="1"/>
          </p:cNvSpPr>
          <p:nvPr/>
        </p:nvSpPr>
        <p:spPr bwMode="auto">
          <a:xfrm>
            <a:off x="1766214" y="2405063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136" name="TextBox 90"/>
          <p:cNvSpPr txBox="1">
            <a:spLocks noChangeArrowheads="1"/>
          </p:cNvSpPr>
          <p:nvPr/>
        </p:nvSpPr>
        <p:spPr bwMode="auto">
          <a:xfrm>
            <a:off x="3926802" y="2405063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137" name="TextBox 91"/>
          <p:cNvSpPr txBox="1">
            <a:spLocks noChangeArrowheads="1"/>
          </p:cNvSpPr>
          <p:nvPr/>
        </p:nvSpPr>
        <p:spPr bwMode="auto">
          <a:xfrm>
            <a:off x="6087389" y="2405063"/>
            <a:ext cx="388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cxnSp>
        <p:nvCxnSpPr>
          <p:cNvPr id="138" name="Straight Connector 137"/>
          <p:cNvCxnSpPr/>
          <p:nvPr/>
        </p:nvCxnSpPr>
        <p:spPr>
          <a:xfrm>
            <a:off x="3134639" y="5573713"/>
            <a:ext cx="647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550314" y="3700463"/>
            <a:ext cx="2889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918739" y="3700463"/>
            <a:ext cx="2889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1" name="TextBox 12293"/>
          <p:cNvSpPr txBox="1">
            <a:spLocks noChangeArrowheads="1"/>
          </p:cNvSpPr>
          <p:nvPr/>
        </p:nvSpPr>
        <p:spPr bwMode="auto">
          <a:xfrm>
            <a:off x="8751214" y="3773488"/>
            <a:ext cx="392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</a:t>
            </a:r>
          </a:p>
        </p:txBody>
      </p:sp>
      <p:sp>
        <p:nvSpPr>
          <p:cNvPr id="142" name="TextBox 102"/>
          <p:cNvSpPr txBox="1">
            <a:spLocks noChangeArrowheads="1"/>
          </p:cNvSpPr>
          <p:nvPr/>
        </p:nvSpPr>
        <p:spPr bwMode="auto">
          <a:xfrm>
            <a:off x="8859164" y="3989388"/>
            <a:ext cx="2159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</a:t>
            </a:r>
          </a:p>
        </p:txBody>
      </p:sp>
      <p:sp>
        <p:nvSpPr>
          <p:cNvPr id="143" name="TextBox 104"/>
          <p:cNvSpPr txBox="1">
            <a:spLocks noChangeArrowheads="1"/>
          </p:cNvSpPr>
          <p:nvPr/>
        </p:nvSpPr>
        <p:spPr bwMode="auto">
          <a:xfrm>
            <a:off x="7095452" y="5140325"/>
            <a:ext cx="1120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AAAAAAAAA</a:t>
            </a:r>
          </a:p>
        </p:txBody>
      </p:sp>
      <p:sp>
        <p:nvSpPr>
          <p:cNvPr id="144" name="TextBox 106"/>
          <p:cNvSpPr txBox="1">
            <a:spLocks noChangeArrowheads="1"/>
          </p:cNvSpPr>
          <p:nvPr/>
        </p:nvSpPr>
        <p:spPr bwMode="auto">
          <a:xfrm>
            <a:off x="2631402" y="2405063"/>
            <a:ext cx="401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145" name="TextBox 107"/>
          <p:cNvSpPr txBox="1">
            <a:spLocks noChangeArrowheads="1"/>
          </p:cNvSpPr>
          <p:nvPr/>
        </p:nvSpPr>
        <p:spPr bwMode="auto">
          <a:xfrm>
            <a:off x="4790402" y="2384425"/>
            <a:ext cx="40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146" name="TextBox 108"/>
          <p:cNvSpPr txBox="1">
            <a:spLocks noChangeArrowheads="1"/>
          </p:cNvSpPr>
          <p:nvPr/>
        </p:nvSpPr>
        <p:spPr bwMode="auto">
          <a:xfrm>
            <a:off x="6950989" y="2405063"/>
            <a:ext cx="401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</p:spTree>
    <p:extLst>
      <p:ext uri="{BB962C8B-B14F-4D97-AF65-F5344CB8AC3E}">
        <p14:creationId xmlns:p14="http://schemas.microsoft.com/office/powerpoint/2010/main" val="111312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RNA-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- Spliced reads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  <p:pic>
        <p:nvPicPr>
          <p:cNvPr id="3" name="Picture 2" descr="Screen Shot 2018-02-28 at 18.11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7462"/>
            <a:ext cx="9144000" cy="383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1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Pre-mRNA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01654" y="2324893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885979" y="2324893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65479" y="2324893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044979" y="2324893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126067" y="2324893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205567" y="2324893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7286654" y="2324893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51" name="TextBox 3"/>
          <p:cNvSpPr txBox="1">
            <a:spLocks noChangeArrowheads="1"/>
          </p:cNvSpPr>
          <p:nvPr/>
        </p:nvSpPr>
        <p:spPr bwMode="auto">
          <a:xfrm>
            <a:off x="301654" y="1532731"/>
            <a:ext cx="75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DNA</a:t>
            </a:r>
          </a:p>
        </p:txBody>
      </p:sp>
      <p:sp>
        <p:nvSpPr>
          <p:cNvPr id="152" name="TextBox 4"/>
          <p:cNvSpPr txBox="1">
            <a:spLocks noChangeArrowheads="1"/>
          </p:cNvSpPr>
          <p:nvPr/>
        </p:nvSpPr>
        <p:spPr bwMode="auto">
          <a:xfrm>
            <a:off x="2028854" y="1964531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53" name="TextBox 14"/>
          <p:cNvSpPr txBox="1">
            <a:spLocks noChangeArrowheads="1"/>
          </p:cNvSpPr>
          <p:nvPr/>
        </p:nvSpPr>
        <p:spPr bwMode="auto">
          <a:xfrm>
            <a:off x="4262467" y="1964531"/>
            <a:ext cx="700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54" name="TextBox 15"/>
          <p:cNvSpPr txBox="1">
            <a:spLocks noChangeArrowheads="1"/>
          </p:cNvSpPr>
          <p:nvPr/>
        </p:nvSpPr>
        <p:spPr bwMode="auto">
          <a:xfrm>
            <a:off x="6421467" y="1964531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55" name="TextBox 12"/>
          <p:cNvSpPr txBox="1">
            <a:spLocks noChangeArrowheads="1"/>
          </p:cNvSpPr>
          <p:nvPr/>
        </p:nvSpPr>
        <p:spPr bwMode="auto">
          <a:xfrm>
            <a:off x="3254404" y="1964531"/>
            <a:ext cx="588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156" name="TextBox 17"/>
          <p:cNvSpPr txBox="1">
            <a:spLocks noChangeArrowheads="1"/>
          </p:cNvSpPr>
          <p:nvPr/>
        </p:nvSpPr>
        <p:spPr bwMode="auto">
          <a:xfrm>
            <a:off x="5413404" y="1964531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157" name="TextBox 18"/>
          <p:cNvSpPr txBox="1">
            <a:spLocks noChangeArrowheads="1"/>
          </p:cNvSpPr>
          <p:nvPr/>
        </p:nvSpPr>
        <p:spPr bwMode="auto">
          <a:xfrm>
            <a:off x="804892" y="1964531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158" name="TextBox 19"/>
          <p:cNvSpPr txBox="1">
            <a:spLocks noChangeArrowheads="1"/>
          </p:cNvSpPr>
          <p:nvPr/>
        </p:nvSpPr>
        <p:spPr bwMode="auto">
          <a:xfrm>
            <a:off x="7789892" y="1964531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159" name="TextBox 13"/>
          <p:cNvSpPr txBox="1">
            <a:spLocks noChangeArrowheads="1"/>
          </p:cNvSpPr>
          <p:nvPr/>
        </p:nvSpPr>
        <p:spPr bwMode="auto">
          <a:xfrm>
            <a:off x="301654" y="2253456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160" name="TextBox 21"/>
          <p:cNvSpPr txBox="1">
            <a:spLocks noChangeArrowheads="1"/>
          </p:cNvSpPr>
          <p:nvPr/>
        </p:nvSpPr>
        <p:spPr bwMode="auto">
          <a:xfrm>
            <a:off x="8366154" y="2253456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161" name="Straight Connector 160"/>
          <p:cNvCxnSpPr/>
          <p:nvPr/>
        </p:nvCxnSpPr>
        <p:spPr>
          <a:xfrm>
            <a:off x="1104929" y="2324893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23"/>
          <p:cNvSpPr txBox="1">
            <a:spLocks noChangeArrowheads="1"/>
          </p:cNvSpPr>
          <p:nvPr/>
        </p:nvSpPr>
        <p:spPr bwMode="auto">
          <a:xfrm>
            <a:off x="588992" y="2540793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163" name="Straight Connector 162"/>
          <p:cNvCxnSpPr/>
          <p:nvPr/>
        </p:nvCxnSpPr>
        <p:spPr>
          <a:xfrm>
            <a:off x="7988329" y="2324893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25"/>
          <p:cNvSpPr txBox="1">
            <a:spLocks noChangeArrowheads="1"/>
          </p:cNvSpPr>
          <p:nvPr/>
        </p:nvSpPr>
        <p:spPr bwMode="auto">
          <a:xfrm>
            <a:off x="7358092" y="2612231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01654" y="3890168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885979" y="3890168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965479" y="3890168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044979" y="3890168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126067" y="3890168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205567" y="3890168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286654" y="3890168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72" name="TextBox 36"/>
          <p:cNvSpPr txBox="1">
            <a:spLocks noChangeArrowheads="1"/>
          </p:cNvSpPr>
          <p:nvPr/>
        </p:nvSpPr>
        <p:spPr bwMode="auto">
          <a:xfrm>
            <a:off x="301654" y="3098006"/>
            <a:ext cx="149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Pre-mRNA</a:t>
            </a:r>
          </a:p>
        </p:txBody>
      </p:sp>
      <p:sp>
        <p:nvSpPr>
          <p:cNvPr id="173" name="TextBox 44"/>
          <p:cNvSpPr txBox="1">
            <a:spLocks noChangeArrowheads="1"/>
          </p:cNvSpPr>
          <p:nvPr/>
        </p:nvSpPr>
        <p:spPr bwMode="auto">
          <a:xfrm>
            <a:off x="301654" y="3817143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174" name="TextBox 45"/>
          <p:cNvSpPr txBox="1">
            <a:spLocks noChangeArrowheads="1"/>
          </p:cNvSpPr>
          <p:nvPr/>
        </p:nvSpPr>
        <p:spPr bwMode="auto">
          <a:xfrm>
            <a:off x="8366154" y="3817143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175" name="Straight Connector 174"/>
          <p:cNvCxnSpPr/>
          <p:nvPr/>
        </p:nvCxnSpPr>
        <p:spPr>
          <a:xfrm>
            <a:off x="1104929" y="3890168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TextBox 47"/>
          <p:cNvSpPr txBox="1">
            <a:spLocks noChangeArrowheads="1"/>
          </p:cNvSpPr>
          <p:nvPr/>
        </p:nvSpPr>
        <p:spPr bwMode="auto">
          <a:xfrm>
            <a:off x="588992" y="4106068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177" name="Straight Connector 176"/>
          <p:cNvCxnSpPr/>
          <p:nvPr/>
        </p:nvCxnSpPr>
        <p:spPr>
          <a:xfrm>
            <a:off x="7988329" y="3890168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TextBox 49"/>
          <p:cNvSpPr txBox="1">
            <a:spLocks noChangeArrowheads="1"/>
          </p:cNvSpPr>
          <p:nvPr/>
        </p:nvSpPr>
        <p:spPr bwMode="auto">
          <a:xfrm>
            <a:off x="7358092" y="4177506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4549804" y="2685256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TextBox 50"/>
          <p:cNvSpPr txBox="1">
            <a:spLocks noChangeArrowheads="1"/>
          </p:cNvSpPr>
          <p:nvPr/>
        </p:nvSpPr>
        <p:spPr bwMode="auto">
          <a:xfrm>
            <a:off x="4621242" y="2829718"/>
            <a:ext cx="128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Transcription</a:t>
            </a:r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4549804" y="4341018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TextBox 55"/>
          <p:cNvSpPr txBox="1">
            <a:spLocks noChangeArrowheads="1"/>
          </p:cNvSpPr>
          <p:nvPr/>
        </p:nvSpPr>
        <p:spPr bwMode="auto">
          <a:xfrm>
            <a:off x="4883179" y="4485481"/>
            <a:ext cx="81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Splicing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885979" y="5277643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84" name="TextBox 62"/>
          <p:cNvSpPr txBox="1">
            <a:spLocks noChangeArrowheads="1"/>
          </p:cNvSpPr>
          <p:nvPr/>
        </p:nvSpPr>
        <p:spPr bwMode="auto">
          <a:xfrm>
            <a:off x="1885979" y="520461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185" name="Straight Connector 184"/>
          <p:cNvCxnSpPr/>
          <p:nvPr/>
        </p:nvCxnSpPr>
        <p:spPr>
          <a:xfrm>
            <a:off x="2689254" y="5277643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470304" y="5277643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549804" y="5277643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629304" y="5277643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89" name="TextBox 68"/>
          <p:cNvSpPr txBox="1">
            <a:spLocks noChangeArrowheads="1"/>
          </p:cNvSpPr>
          <p:nvPr/>
        </p:nvSpPr>
        <p:spPr bwMode="auto">
          <a:xfrm>
            <a:off x="6710392" y="5204618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190" name="Straight Connector 189"/>
          <p:cNvCxnSpPr/>
          <p:nvPr/>
        </p:nvCxnSpPr>
        <p:spPr>
          <a:xfrm>
            <a:off x="6332567" y="5277643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TextBox 70"/>
          <p:cNvSpPr txBox="1">
            <a:spLocks noChangeArrowheads="1"/>
          </p:cNvSpPr>
          <p:nvPr/>
        </p:nvSpPr>
        <p:spPr bwMode="auto">
          <a:xfrm>
            <a:off x="5702329" y="5564981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192" name="Straight Connector 191"/>
          <p:cNvCxnSpPr/>
          <p:nvPr/>
        </p:nvCxnSpPr>
        <p:spPr>
          <a:xfrm>
            <a:off x="1885979" y="4125118"/>
            <a:ext cx="15843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2965479" y="4125118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4044979" y="4125118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4549804" y="4125118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>
            <a:off x="5629304" y="4125118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5629304" y="4125118"/>
            <a:ext cx="1657350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Box 85"/>
          <p:cNvSpPr txBox="1">
            <a:spLocks noChangeArrowheads="1"/>
          </p:cNvSpPr>
          <p:nvPr/>
        </p:nvSpPr>
        <p:spPr bwMode="auto">
          <a:xfrm>
            <a:off x="2173317" y="5564981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sp>
        <p:nvSpPr>
          <p:cNvPr id="199" name="TextBox 83"/>
          <p:cNvSpPr txBox="1">
            <a:spLocks noChangeArrowheads="1"/>
          </p:cNvSpPr>
          <p:nvPr/>
        </p:nvSpPr>
        <p:spPr bwMode="auto">
          <a:xfrm>
            <a:off x="373092" y="4701381"/>
            <a:ext cx="979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mRNA</a:t>
            </a: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4549804" y="5638006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" name="TextBox 84"/>
          <p:cNvSpPr txBox="1">
            <a:spLocks noChangeArrowheads="1"/>
          </p:cNvSpPr>
          <p:nvPr/>
        </p:nvSpPr>
        <p:spPr bwMode="auto">
          <a:xfrm>
            <a:off x="4044979" y="6428581"/>
            <a:ext cx="1119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Translation</a:t>
            </a:r>
          </a:p>
        </p:txBody>
      </p:sp>
      <p:sp>
        <p:nvSpPr>
          <p:cNvPr id="202" name="TextBox 86"/>
          <p:cNvSpPr txBox="1">
            <a:spLocks noChangeArrowheads="1"/>
          </p:cNvSpPr>
          <p:nvPr/>
        </p:nvSpPr>
        <p:spPr bwMode="auto">
          <a:xfrm>
            <a:off x="1812954" y="2469356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203" name="TextBox 90"/>
          <p:cNvSpPr txBox="1">
            <a:spLocks noChangeArrowheads="1"/>
          </p:cNvSpPr>
          <p:nvPr/>
        </p:nvSpPr>
        <p:spPr bwMode="auto">
          <a:xfrm>
            <a:off x="3973542" y="2469356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204" name="TextBox 91"/>
          <p:cNvSpPr txBox="1">
            <a:spLocks noChangeArrowheads="1"/>
          </p:cNvSpPr>
          <p:nvPr/>
        </p:nvSpPr>
        <p:spPr bwMode="auto">
          <a:xfrm>
            <a:off x="6134129" y="2469356"/>
            <a:ext cx="388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cxnSp>
        <p:nvCxnSpPr>
          <p:cNvPr id="205" name="Straight Connector 204"/>
          <p:cNvCxnSpPr/>
          <p:nvPr/>
        </p:nvCxnSpPr>
        <p:spPr>
          <a:xfrm>
            <a:off x="2028854" y="3764756"/>
            <a:ext cx="79216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6" name="TextBox 12293"/>
          <p:cNvSpPr txBox="1">
            <a:spLocks noChangeArrowheads="1"/>
          </p:cNvSpPr>
          <p:nvPr/>
        </p:nvSpPr>
        <p:spPr bwMode="auto">
          <a:xfrm>
            <a:off x="8797954" y="3837781"/>
            <a:ext cx="392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</a:t>
            </a:r>
          </a:p>
        </p:txBody>
      </p:sp>
      <p:sp>
        <p:nvSpPr>
          <p:cNvPr id="207" name="TextBox 102"/>
          <p:cNvSpPr txBox="1">
            <a:spLocks noChangeArrowheads="1"/>
          </p:cNvSpPr>
          <p:nvPr/>
        </p:nvSpPr>
        <p:spPr bwMode="auto">
          <a:xfrm>
            <a:off x="8905904" y="4053681"/>
            <a:ext cx="2159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</a:t>
            </a:r>
          </a:p>
        </p:txBody>
      </p:sp>
    </p:spTree>
    <p:extLst>
      <p:ext uri="{BB962C8B-B14F-4D97-AF65-F5344CB8AC3E}">
        <p14:creationId xmlns:p14="http://schemas.microsoft.com/office/powerpoint/2010/main" val="4166241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9790" y="1511057"/>
            <a:ext cx="4016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This lecture will focus on eukaryotes 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4726" y="2565304"/>
            <a:ext cx="6998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74B333"/>
                </a:solidFill>
              </a:rPr>
              <a:t>Introduction - Understanding gene annotation</a:t>
            </a:r>
          </a:p>
          <a:p>
            <a:pPr marL="457200" indent="-457200">
              <a:buAutoNum type="arabicPeriod"/>
            </a:pPr>
            <a:endParaRPr lang="en-US" sz="2000" dirty="0" smtClean="0">
              <a:solidFill>
                <a:srgbClr val="74B333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74B333"/>
                </a:solidFill>
              </a:rPr>
              <a:t>The </a:t>
            </a:r>
            <a:r>
              <a:rPr lang="en-US" sz="2000" dirty="0" smtClean="0">
                <a:solidFill>
                  <a:srgbClr val="74B333"/>
                </a:solidFill>
              </a:rPr>
              <a:t>different annotation approaches</a:t>
            </a:r>
          </a:p>
          <a:p>
            <a:pPr marL="457200" indent="-457200">
              <a:buFontTx/>
              <a:buAutoNum type="arabicPeriod"/>
            </a:pPr>
            <a:endParaRPr lang="en-US" sz="2000" dirty="0" smtClean="0">
              <a:solidFill>
                <a:srgbClr val="74B333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rgbClr val="74B333"/>
                </a:solidFill>
              </a:rPr>
              <a:t>Our method of choice: MAKER2</a:t>
            </a:r>
          </a:p>
          <a:p>
            <a:pPr marL="457200" indent="-457200">
              <a:buFontTx/>
              <a:buAutoNum type="arabicPeriod"/>
            </a:pPr>
            <a:endParaRPr lang="en-US" sz="2000" dirty="0">
              <a:solidFill>
                <a:srgbClr val="74B333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rgbClr val="74B333"/>
                </a:solidFill>
              </a:rPr>
              <a:t>Check an annotation</a:t>
            </a:r>
          </a:p>
          <a:p>
            <a:pPr marL="457200" indent="-457200">
              <a:buFontTx/>
              <a:buAutoNum type="arabicPeriod"/>
            </a:pPr>
            <a:endParaRPr lang="en-US" sz="2000" dirty="0" smtClean="0">
              <a:solidFill>
                <a:srgbClr val="74B333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rgbClr val="74B333"/>
                </a:solidFill>
              </a:rPr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315741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RNA-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</a:t>
            </a:r>
            <a:r>
              <a:rPr lang="mr-IN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–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 pre-mRNA noise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  <p:pic>
        <p:nvPicPr>
          <p:cNvPr id="6" name="Picture 5" descr="Screen Shot 2018-02-28 at 18.19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34" y="1970774"/>
            <a:ext cx="5039951" cy="47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94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of 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data used: RNA-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 bwMode="auto">
          <a:xfrm>
            <a:off x="468788" y="1994291"/>
            <a:ext cx="8229600" cy="37330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RNA-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need to be assembled 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first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Genome guided 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  <a:ea typeface="MS PGothic" charset="0"/>
              </a:rPr>
              <a:t>asssembly</a:t>
            </a:r>
            <a:endParaRPr lang="en-US" sz="2800" dirty="0" smtClean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=&gt; Cufflinks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/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  <a:ea typeface="MS PGothic" charset="0"/>
              </a:rPr>
              <a:t>Stringtie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/</a:t>
            </a:r>
            <a:r>
              <a:rPr lang="mr-IN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…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: 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mapped reads -&gt; 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transcripts</a:t>
            </a:r>
          </a:p>
          <a:p>
            <a:endParaRPr lang="en-US" sz="28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800" i="1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De novo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=&gt; Trinity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: assembles transcripts without a genome</a:t>
            </a:r>
          </a:p>
          <a:p>
            <a:endParaRPr lang="en-US" sz="28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6" name="Picture 5" descr="TrinityComposite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3" y="5478100"/>
            <a:ext cx="1943810" cy="12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634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8421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. </a:t>
            </a:r>
            <a:r>
              <a:rPr lang="en-US" sz="2000" dirty="0">
                <a:solidFill>
                  <a:srgbClr val="000000"/>
                </a:solidFill>
              </a:rPr>
              <a:t>The different annotation </a:t>
            </a:r>
            <a:r>
              <a:rPr lang="en-US" sz="2000" dirty="0" smtClean="0">
                <a:solidFill>
                  <a:srgbClr val="000000"/>
                </a:solidFill>
              </a:rPr>
              <a:t>approaches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9854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Similarity-based </a:t>
            </a:r>
            <a:r>
              <a:rPr lang="en-US" sz="2000" dirty="0" smtClean="0">
                <a:solidFill>
                  <a:srgbClr val="984807"/>
                </a:solidFill>
              </a:rPr>
              <a:t>methods :</a:t>
            </a:r>
            <a:r>
              <a:rPr lang="en-US" sz="2400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These </a:t>
            </a:r>
            <a:r>
              <a:rPr lang="en-US" dirty="0">
                <a:solidFill>
                  <a:schemeClr val="tx1"/>
                </a:solidFill>
              </a:rPr>
              <a:t>use similarity to annotated sequences like proteins, </a:t>
            </a:r>
            <a:r>
              <a:rPr lang="en-US" dirty="0" err="1">
                <a:solidFill>
                  <a:schemeClr val="tx1"/>
                </a:solidFill>
              </a:rPr>
              <a:t>cDNAs</a:t>
            </a:r>
            <a:r>
              <a:rPr lang="en-US" dirty="0">
                <a:solidFill>
                  <a:schemeClr val="tx1"/>
                </a:solidFill>
              </a:rPr>
              <a:t>, or </a:t>
            </a:r>
            <a:r>
              <a:rPr lang="en-US" dirty="0" smtClean="0">
                <a:solidFill>
                  <a:schemeClr val="tx1"/>
                </a:solidFill>
              </a:rPr>
              <a:t>ESTs</a:t>
            </a:r>
          </a:p>
          <a:p>
            <a:r>
              <a:rPr lang="en-US" sz="2000" i="1" dirty="0" smtClean="0">
                <a:solidFill>
                  <a:srgbClr val="984807"/>
                </a:solidFill>
              </a:rPr>
              <a:t>Ab </a:t>
            </a:r>
            <a:r>
              <a:rPr lang="en-US" sz="2000" i="1" dirty="0">
                <a:solidFill>
                  <a:srgbClr val="984807"/>
                </a:solidFill>
              </a:rPr>
              <a:t>initio </a:t>
            </a:r>
            <a:r>
              <a:rPr lang="en-US" sz="2000" dirty="0" smtClean="0">
                <a:solidFill>
                  <a:srgbClr val="984807"/>
                </a:solidFill>
              </a:rPr>
              <a:t>prediction :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</a:rPr>
              <a:t>Likelihood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based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rgbClr val="984807"/>
                </a:solidFill>
              </a:rPr>
              <a:t>Hybrid approaches :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i="1" dirty="0" smtClean="0">
                <a:solidFill>
                  <a:schemeClr val="tx1"/>
                </a:solidFill>
              </a:rPr>
              <a:t>b initio </a:t>
            </a:r>
            <a:r>
              <a:rPr lang="en-US" dirty="0" smtClean="0">
                <a:solidFill>
                  <a:schemeClr val="tx1"/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Comparative (homology) based gene finders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align genomic sequences from different species and use the alignments to 	guide the gene </a:t>
            </a:r>
            <a:r>
              <a:rPr lang="en-US" dirty="0" smtClean="0">
                <a:solidFill>
                  <a:schemeClr val="tx1"/>
                </a:solidFill>
              </a:rPr>
              <a:t>predictions</a:t>
            </a:r>
          </a:p>
          <a:p>
            <a:r>
              <a:rPr lang="en-US" sz="2000" dirty="0" smtClean="0">
                <a:solidFill>
                  <a:srgbClr val="984807"/>
                </a:solidFill>
              </a:rPr>
              <a:t>Chooser, combiner approaches </a:t>
            </a:r>
            <a:r>
              <a:rPr lang="en-US" sz="2000" dirty="0">
                <a:solidFill>
                  <a:srgbClr val="984807"/>
                </a:solidFill>
              </a:rPr>
              <a:t>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</a:t>
            </a:r>
            <a:r>
              <a:rPr lang="en-US" dirty="0" smtClean="0">
                <a:solidFill>
                  <a:schemeClr val="tx1"/>
                </a:solidFill>
              </a:rPr>
              <a:t>gene predictions </a:t>
            </a:r>
            <a:r>
              <a:rPr lang="en-US" dirty="0">
                <a:solidFill>
                  <a:schemeClr val="tx1"/>
                </a:solidFill>
              </a:rPr>
              <a:t>of other gene </a:t>
            </a:r>
            <a:r>
              <a:rPr lang="en-US" dirty="0" smtClean="0">
                <a:solidFill>
                  <a:schemeClr val="tx1"/>
                </a:solidFill>
              </a:rPr>
              <a:t>finders </a:t>
            </a:r>
          </a:p>
          <a:p>
            <a:r>
              <a:rPr lang="en-US" sz="2000" dirty="0" smtClean="0">
                <a:solidFill>
                  <a:srgbClr val="984807"/>
                </a:solidFill>
              </a:rPr>
              <a:t>Pipelines 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84807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These </a:t>
            </a:r>
            <a:r>
              <a:rPr lang="en-US" dirty="0">
                <a:solidFill>
                  <a:schemeClr val="tx1"/>
                </a:solidFill>
              </a:rPr>
              <a:t>combine multiple approaches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The different </a:t>
            </a:r>
            <a:r>
              <a:rPr lang="en-US" sz="2000" dirty="0" smtClean="0">
                <a:solidFill>
                  <a:srgbClr val="984807"/>
                </a:solidFill>
              </a:rPr>
              <a:t>approaches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3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7525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Similarity-based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methods :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These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similarity to annotated sequences like proteins,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cDNAs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or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ESTs</a:t>
            </a:r>
          </a:p>
          <a:p>
            <a:r>
              <a:rPr lang="en-US" sz="2000" i="1" dirty="0" err="1" smtClean="0">
                <a:solidFill>
                  <a:srgbClr val="984807"/>
                </a:solidFill>
              </a:rPr>
              <a:t>Ab</a:t>
            </a:r>
            <a:r>
              <a:rPr lang="en-US" sz="2000" i="1" dirty="0" smtClean="0">
                <a:solidFill>
                  <a:srgbClr val="984807"/>
                </a:solidFill>
              </a:rPr>
              <a:t> </a:t>
            </a:r>
            <a:r>
              <a:rPr lang="en-US" sz="2000" i="1" dirty="0">
                <a:solidFill>
                  <a:srgbClr val="984807"/>
                </a:solidFill>
              </a:rPr>
              <a:t>initio </a:t>
            </a:r>
            <a:r>
              <a:rPr lang="en-US" sz="2000" dirty="0" smtClean="0">
                <a:solidFill>
                  <a:srgbClr val="984807"/>
                </a:solidFill>
              </a:rPr>
              <a:t>prediction :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</a:rPr>
              <a:t>Likelihood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based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rgbClr val="984807"/>
                </a:solidFill>
              </a:rPr>
              <a:t>Hybrid approaches :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i="1" dirty="0" smtClean="0">
                <a:solidFill>
                  <a:schemeClr val="tx1"/>
                </a:solidFill>
              </a:rPr>
              <a:t>b initio </a:t>
            </a:r>
            <a:r>
              <a:rPr lang="en-US" dirty="0" smtClean="0">
                <a:solidFill>
                  <a:schemeClr val="tx1"/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Comparative (homology) based gene finders :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align genomic sequences from different species and use the alignments to 	guide the gene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predictions</a:t>
            </a:r>
          </a:p>
          <a:p>
            <a:r>
              <a:rPr lang="en-US" sz="2000" dirty="0" smtClean="0">
                <a:solidFill>
                  <a:srgbClr val="984807"/>
                </a:solidFill>
              </a:rPr>
              <a:t>Chooser, combiner approaches </a:t>
            </a:r>
            <a:r>
              <a:rPr lang="en-US" sz="2000" dirty="0">
                <a:solidFill>
                  <a:srgbClr val="984807"/>
                </a:solidFill>
              </a:rPr>
              <a:t>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</a:t>
            </a:r>
            <a:r>
              <a:rPr lang="en-US" dirty="0" smtClean="0">
                <a:solidFill>
                  <a:schemeClr val="tx1"/>
                </a:solidFill>
              </a:rPr>
              <a:t>gene predictions </a:t>
            </a:r>
            <a:r>
              <a:rPr lang="en-US" dirty="0">
                <a:solidFill>
                  <a:schemeClr val="tx1"/>
                </a:solidFill>
              </a:rPr>
              <a:t>of other gene </a:t>
            </a:r>
            <a:r>
              <a:rPr lang="en-US" dirty="0" smtClean="0">
                <a:solidFill>
                  <a:schemeClr val="tx1"/>
                </a:solidFill>
              </a:rPr>
              <a:t>finders </a:t>
            </a:r>
          </a:p>
          <a:p>
            <a:r>
              <a:rPr lang="en-US" sz="2000" dirty="0" smtClean="0">
                <a:solidFill>
                  <a:srgbClr val="984807"/>
                </a:solidFill>
              </a:rPr>
              <a:t>Pipelines 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84807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These </a:t>
            </a:r>
            <a:r>
              <a:rPr lang="en-US" dirty="0">
                <a:solidFill>
                  <a:schemeClr val="tx1"/>
                </a:solidFill>
              </a:rPr>
              <a:t>combine multiple approaches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The different </a:t>
            </a:r>
            <a:r>
              <a:rPr lang="en-US" sz="2000" dirty="0" smtClean="0">
                <a:solidFill>
                  <a:srgbClr val="984807"/>
                </a:solidFill>
              </a:rPr>
              <a:t>approaches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2.1) </a:t>
            </a:r>
            <a:r>
              <a:rPr lang="en-US" i="1" dirty="0" smtClean="0"/>
              <a:t>Ab-initio </a:t>
            </a:r>
            <a:r>
              <a:rPr lang="en-US" dirty="0" smtClean="0"/>
              <a:t>annotation tools</a:t>
            </a:r>
          </a:p>
          <a:p>
            <a:pPr algn="ctr"/>
            <a:r>
              <a:rPr lang="en-US" dirty="0" smtClean="0"/>
              <a:t>“intrinsic </a:t>
            </a:r>
            <a:r>
              <a:rPr lang="en-US" dirty="0"/>
              <a:t>approach</a:t>
            </a:r>
            <a:r>
              <a:rPr lang="en-US" dirty="0" smtClean="0"/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4003" y="1690881"/>
            <a:ext cx="38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B333"/>
                </a:solidFill>
              </a:rPr>
              <a:t>2) The different annotation approaches</a:t>
            </a:r>
            <a:endParaRPr lang="en-US" dirty="0">
              <a:solidFill>
                <a:srgbClr val="74B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0278"/>
            <a:ext cx="8229600" cy="1832056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Uses likelihoods to </a:t>
            </a:r>
            <a:r>
              <a:rPr lang="sv-SE" dirty="0" err="1" smtClean="0">
                <a:solidFill>
                  <a:schemeClr val="tx1"/>
                </a:solidFill>
              </a:rPr>
              <a:t>find</a:t>
            </a:r>
            <a:r>
              <a:rPr lang="sv-SE" dirty="0" smtClean="0">
                <a:solidFill>
                  <a:schemeClr val="tx1"/>
                </a:solidFill>
              </a:rPr>
              <a:t> the </a:t>
            </a:r>
            <a:r>
              <a:rPr lang="sv-SE" dirty="0" err="1" smtClean="0">
                <a:solidFill>
                  <a:schemeClr val="tx1"/>
                </a:solidFill>
              </a:rPr>
              <a:t>most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likely</a:t>
            </a:r>
            <a:r>
              <a:rPr lang="sv-SE" dirty="0" smtClean="0">
                <a:solidFill>
                  <a:schemeClr val="tx1"/>
                </a:solidFill>
              </a:rPr>
              <a:t> gene </a:t>
            </a:r>
            <a:r>
              <a:rPr lang="sv-SE" dirty="0" err="1" smtClean="0">
                <a:solidFill>
                  <a:schemeClr val="tx1"/>
                </a:solidFill>
              </a:rPr>
              <a:t>models</a:t>
            </a:r>
            <a:endParaRPr lang="en-US" dirty="0" smtClean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Easy to use!</a:t>
            </a:r>
          </a:p>
          <a:p>
            <a:pPr defTabSz="914400">
              <a:spcBef>
                <a:spcPts val="0"/>
              </a:spcBef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augustus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--species=chicken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contig.fa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&gt;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augustus_chicken.gff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defTabSz="914400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1930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984807"/>
                </a:solidFill>
              </a:rPr>
              <a:t>Ab initio</a:t>
            </a:r>
            <a:r>
              <a:rPr lang="en-US" sz="2000" dirty="0">
                <a:solidFill>
                  <a:srgbClr val="984807"/>
                </a:solidFill>
              </a:rPr>
              <a:t> method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69" y="3187700"/>
            <a:ext cx="5008033" cy="28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65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89251"/>
            <a:ext cx="500184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method based on </a:t>
            </a:r>
            <a:r>
              <a:rPr lang="en-US" b="1" dirty="0"/>
              <a:t>gene </a:t>
            </a:r>
            <a:r>
              <a:rPr lang="en-US" b="1" dirty="0" smtClean="0"/>
              <a:t>content :</a:t>
            </a:r>
          </a:p>
          <a:p>
            <a:r>
              <a:rPr lang="en-US" sz="1400" dirty="0" smtClean="0"/>
              <a:t>(</a:t>
            </a:r>
            <a:r>
              <a:rPr lang="en-US" sz="1400" dirty="0"/>
              <a:t>statistical properties of protein-coding sequence </a:t>
            </a:r>
            <a:r>
              <a:rPr lang="en-US" sz="1400" dirty="0" smtClean="0"/>
              <a:t>)</a:t>
            </a:r>
          </a:p>
          <a:p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codon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hexamer</a:t>
            </a:r>
            <a:r>
              <a:rPr lang="en-US" dirty="0" smtClean="0"/>
              <a:t>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GC content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compositional </a:t>
            </a:r>
            <a:r>
              <a:rPr lang="en-US" dirty="0"/>
              <a:t>bias between codon </a:t>
            </a:r>
            <a:r>
              <a:rPr lang="en-US" dirty="0" smtClean="0"/>
              <a:t>positions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nucleotide periodicity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exon/intron size</a:t>
            </a:r>
          </a:p>
          <a:p>
            <a:pPr marL="742950" lvl="1" indent="-285750">
              <a:buFont typeface="Arial"/>
              <a:buChar char="•"/>
            </a:pPr>
            <a:r>
              <a:rPr lang="mr-IN" dirty="0" smtClean="0"/>
              <a:t>…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806462" y="1689251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and 	on </a:t>
            </a:r>
            <a:r>
              <a:rPr lang="en-US" b="1" dirty="0"/>
              <a:t>signal detection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Promoter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ORF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Start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Splice site (Donor and acceptor)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Stop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Poly(A) tail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CpG</a:t>
            </a:r>
            <a:r>
              <a:rPr lang="en-US" dirty="0"/>
              <a:t> islands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6441" y="492586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=&gt; </a:t>
            </a:r>
            <a:r>
              <a:rPr lang="en-US" i="1" dirty="0"/>
              <a:t>Ab initio </a:t>
            </a:r>
            <a:r>
              <a:rPr lang="en-US" dirty="0" smtClean="0"/>
              <a:t>tools </a:t>
            </a:r>
            <a:r>
              <a:rPr lang="en-US" dirty="0"/>
              <a:t>will </a:t>
            </a:r>
            <a:r>
              <a:rPr lang="en-US" dirty="0" smtClean="0"/>
              <a:t>combine this information </a:t>
            </a:r>
            <a:r>
              <a:rPr lang="en-US" dirty="0"/>
              <a:t>through different Probabilistic models: HMM, GHMM, </a:t>
            </a:r>
            <a:r>
              <a:rPr lang="en-US" dirty="0" smtClean="0"/>
              <a:t>WAM, etc.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441" y="210270"/>
            <a:ext cx="193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olidFill>
                  <a:srgbClr val="984807"/>
                </a:solidFill>
              </a:rPr>
              <a:t>Ab</a:t>
            </a:r>
            <a:r>
              <a:rPr lang="en-US" sz="2000" i="1" dirty="0" smtClean="0">
                <a:solidFill>
                  <a:srgbClr val="984807"/>
                </a:solidFill>
              </a:rPr>
              <a:t> initio</a:t>
            </a:r>
            <a:r>
              <a:rPr lang="en-US" sz="2000" dirty="0" smtClean="0">
                <a:solidFill>
                  <a:srgbClr val="984807"/>
                </a:solidFill>
              </a:rPr>
              <a:t> method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6441" y="562332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These models need to be created if not already existing for your organism =&gt; training!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0278"/>
            <a:ext cx="8229600" cy="1832056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Training </a:t>
            </a:r>
            <a:r>
              <a:rPr lang="en-US" i="1" dirty="0" smtClean="0">
                <a:solidFill>
                  <a:schemeClr val="tx1"/>
                </a:solidFill>
              </a:rPr>
              <a:t>ab-initio</a:t>
            </a:r>
            <a:r>
              <a:rPr lang="en-US" dirty="0" smtClean="0">
                <a:solidFill>
                  <a:schemeClr val="tx1"/>
                </a:solidFill>
              </a:rPr>
              <a:t> gene-finders</a:t>
            </a:r>
          </a:p>
          <a:p>
            <a:pPr defTabSz="914400"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Some gene-finders train themselves, others need a separate training procedure</a:t>
            </a:r>
          </a:p>
          <a:p>
            <a:pPr defTabSz="91440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Around 1000 already known genes are usually needed to train the gene-finder</a:t>
            </a:r>
          </a:p>
          <a:p>
            <a:pPr defTabSz="91440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These ”known” genes can be inferred from aligned transcripts or proteins</a:t>
            </a:r>
          </a:p>
          <a:p>
            <a:pPr defTabSz="91440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The quality of the gene-finder results hugely relies on the quality of the training!</a:t>
            </a:r>
          </a:p>
          <a:p>
            <a:pPr defTabSz="914400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1930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984807"/>
                </a:solidFill>
              </a:rPr>
              <a:t>Ab initio</a:t>
            </a:r>
            <a:r>
              <a:rPr lang="en-US" sz="2000" dirty="0">
                <a:solidFill>
                  <a:srgbClr val="984807"/>
                </a:solidFill>
              </a:rPr>
              <a:t> method</a:t>
            </a:r>
          </a:p>
        </p:txBody>
      </p:sp>
      <p:pic>
        <p:nvPicPr>
          <p:cNvPr id="8" name="Platshållare för innehåll 3" descr="Skärmavbild 2012-10-09 kl. 12.11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3" t="18269" r="2431" b="63718"/>
          <a:stretch>
            <a:fillRect/>
          </a:stretch>
        </p:blipFill>
        <p:spPr bwMode="auto">
          <a:xfrm>
            <a:off x="1092993" y="4818525"/>
            <a:ext cx="695801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85987" y="4345616"/>
            <a:ext cx="177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fungal genome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441" y="502683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Fungi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441" y="5300531"/>
            <a:ext cx="75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Plants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5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13" y="3986420"/>
            <a:ext cx="3941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Sensitivity</a:t>
            </a:r>
            <a:r>
              <a:rPr lang="en-US" dirty="0"/>
              <a:t> </a:t>
            </a:r>
            <a:r>
              <a:rPr lang="en-US" dirty="0" smtClean="0"/>
              <a:t>is the proportion </a:t>
            </a:r>
            <a:r>
              <a:rPr lang="en-US" dirty="0"/>
              <a:t>of true predictions </a:t>
            </a:r>
            <a:r>
              <a:rPr lang="en-US" dirty="0" smtClean="0"/>
              <a:t>compared to the total </a:t>
            </a:r>
            <a:r>
              <a:rPr lang="en-US" dirty="0"/>
              <a:t>number of correct genes </a:t>
            </a:r>
            <a:r>
              <a:rPr lang="en-US" dirty="0" smtClean="0"/>
              <a:t>(including </a:t>
            </a:r>
            <a:r>
              <a:rPr lang="en-US" dirty="0"/>
              <a:t>missed predictions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615" y="1415534"/>
            <a:ext cx="482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Assess the </a:t>
            </a:r>
            <a:r>
              <a:rPr lang="en-US" dirty="0" smtClean="0"/>
              <a:t>quality of the</a:t>
            </a:r>
            <a:r>
              <a:rPr lang="en-US" i="1" dirty="0" smtClean="0"/>
              <a:t> </a:t>
            </a:r>
            <a:r>
              <a:rPr lang="en-US" i="1" dirty="0" err="1" smtClean="0"/>
              <a:t>ab</a:t>
            </a:r>
            <a:r>
              <a:rPr lang="en-US" i="1" dirty="0"/>
              <a:t>-initio </a:t>
            </a:r>
            <a:r>
              <a:rPr lang="en-US" dirty="0"/>
              <a:t>model</a:t>
            </a:r>
            <a:r>
              <a:rPr lang="en-US" dirty="0" smtClean="0"/>
              <a:t>/training: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159" y="2551047"/>
            <a:ext cx="5634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v-SE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~</a:t>
            </a:r>
            <a:endParaRPr lang="sv-SE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846" y="2967335"/>
            <a:ext cx="39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60461" y="3986420"/>
            <a:ext cx="3917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Specificity</a:t>
            </a:r>
            <a:r>
              <a:rPr lang="en-US" dirty="0"/>
              <a:t> is the proportion of true predictions among all predicted genes (including incorrectly predicted ones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9692" y="6083301"/>
            <a:ext cx="742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Ab</a:t>
            </a:r>
            <a:r>
              <a:rPr lang="en-US" i="1" dirty="0"/>
              <a:t> Initio </a:t>
            </a:r>
            <a:r>
              <a:rPr lang="en-US" dirty="0"/>
              <a:t>methods </a:t>
            </a:r>
            <a:r>
              <a:rPr lang="en-US" dirty="0" smtClean="0"/>
              <a:t>can approach </a:t>
            </a:r>
            <a:r>
              <a:rPr lang="en-US" dirty="0"/>
              <a:t>100% </a:t>
            </a:r>
            <a:r>
              <a:rPr lang="en-US" dirty="0" smtClean="0"/>
              <a:t>sensitivity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however as the sensitivity increases, accuracy suffers as a result of increased false positives.</a:t>
            </a:r>
          </a:p>
        </p:txBody>
      </p:sp>
      <p:graphicFrame>
        <p:nvGraphicFramePr>
          <p:cNvPr id="13" name="Object 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909938396"/>
              </p:ext>
            </p:extLst>
          </p:nvPr>
        </p:nvGraphicFramePr>
        <p:xfrm>
          <a:off x="1184030" y="5153981"/>
          <a:ext cx="1371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" name="Equation" r:id="rId3" imgW="927000" imgH="393480" progId="Equation.3">
                  <p:embed/>
                </p:oleObj>
              </mc:Choice>
              <mc:Fallback>
                <p:oleObj name="Equation" r:id="rId3" imgW="927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030" y="5153981"/>
                        <a:ext cx="1371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35149785"/>
              </p:ext>
            </p:extLst>
          </p:nvPr>
        </p:nvGraphicFramePr>
        <p:xfrm>
          <a:off x="6174154" y="5127625"/>
          <a:ext cx="1371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" name="Equation" r:id="rId5" imgW="863600" imgH="393700" progId="Equation.3">
                  <p:embed/>
                </p:oleObj>
              </mc:Choice>
              <mc:Fallback>
                <p:oleObj name="Equation" r:id="rId5" imgW="863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4154" y="5127625"/>
                        <a:ext cx="13716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1515696" y="2479312"/>
            <a:ext cx="73868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1515696" y="3012712"/>
            <a:ext cx="7386882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1515696" y="3536587"/>
            <a:ext cx="7386882" cy="9525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2225553" y="2866662"/>
            <a:ext cx="19685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5502153" y="2886200"/>
            <a:ext cx="2462212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2662114" y="3400062"/>
            <a:ext cx="1858963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959353" y="3400062"/>
            <a:ext cx="16637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V="1">
            <a:off x="1515696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V="1">
            <a:off x="420125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452107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5491040" y="200941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5946653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7633921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 flipV="1">
            <a:off x="7964365" y="201576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8915278" y="20252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V="1">
            <a:off x="2222378" y="2010999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2662115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1638178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164866" y="1991949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FP</a:t>
            </a: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2219079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4705228" y="1991949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8144117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6427665" y="1991949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5485910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3136778" y="1993537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7572617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544390" y="2770485"/>
            <a:ext cx="1270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REALITY</a:t>
            </a: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58159" y="3287822"/>
            <a:ext cx="16938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PREDICTION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2441" y="210270"/>
            <a:ext cx="1930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984807"/>
                </a:solidFill>
              </a:rPr>
              <a:t>Ab initio</a:t>
            </a:r>
            <a:r>
              <a:rPr lang="en-US" sz="2000" dirty="0">
                <a:solidFill>
                  <a:srgbClr val="984807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70265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8421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1. Introduction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6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2071"/>
            <a:ext cx="8229600" cy="3502220"/>
          </a:xfrm>
        </p:spPr>
      </p:pic>
      <p:sp>
        <p:nvSpPr>
          <p:cNvPr id="5" name="Oval 4"/>
          <p:cNvSpPr/>
          <p:nvPr/>
        </p:nvSpPr>
        <p:spPr>
          <a:xfrm>
            <a:off x="4732867" y="5198533"/>
            <a:ext cx="668866" cy="3302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2441" y="210270"/>
            <a:ext cx="1930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984807"/>
                </a:solidFill>
              </a:rPr>
              <a:t>Ab initio</a:t>
            </a:r>
            <a:r>
              <a:rPr lang="en-US" sz="2000" dirty="0">
                <a:solidFill>
                  <a:srgbClr val="984807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15387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87" y="1480069"/>
            <a:ext cx="7121768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Popular tools:</a:t>
            </a:r>
          </a:p>
          <a:p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SNAP</a:t>
            </a:r>
            <a:r>
              <a:rPr lang="en-US" dirty="0" smtClean="0"/>
              <a:t> 		Works ok, </a:t>
            </a:r>
            <a:r>
              <a:rPr lang="en-US" dirty="0"/>
              <a:t>easy to train, not as good as others especially </a:t>
            </a:r>
            <a:r>
              <a:rPr lang="en-US" dirty="0" smtClean="0"/>
              <a:t>			on </a:t>
            </a:r>
            <a:r>
              <a:rPr lang="en-US" dirty="0"/>
              <a:t>longer </a:t>
            </a:r>
            <a:r>
              <a:rPr lang="en-US" dirty="0" smtClean="0"/>
              <a:t>intron genomes.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Augustus</a:t>
            </a:r>
            <a:r>
              <a:rPr lang="en-US" dirty="0" smtClean="0"/>
              <a:t> 	Works </a:t>
            </a:r>
            <a:r>
              <a:rPr lang="en-US" dirty="0"/>
              <a:t>great, hard to </a:t>
            </a:r>
            <a:r>
              <a:rPr lang="en-US" dirty="0" smtClean="0"/>
              <a:t>train (but </a:t>
            </a:r>
            <a:r>
              <a:rPr lang="en-US" dirty="0"/>
              <a:t>getting better</a:t>
            </a:r>
            <a:r>
              <a:rPr lang="en-US" dirty="0" smtClean="0"/>
              <a:t>).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GeneMark</a:t>
            </a:r>
            <a:r>
              <a:rPr lang="en-US" b="1" dirty="0" smtClean="0"/>
              <a:t>-ES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Self </a:t>
            </a:r>
            <a:r>
              <a:rPr lang="en-US" dirty="0">
                <a:solidFill>
                  <a:srgbClr val="FF0000"/>
                </a:solidFill>
              </a:rPr>
              <a:t>training</a:t>
            </a:r>
            <a:r>
              <a:rPr lang="en-US" dirty="0"/>
              <a:t>, no hints, buggy, not good for fragmented </a:t>
            </a:r>
            <a:r>
              <a:rPr lang="en-US" dirty="0" smtClean="0"/>
              <a:t>			genomes </a:t>
            </a:r>
            <a:r>
              <a:rPr lang="en-US" dirty="0"/>
              <a:t>or </a:t>
            </a:r>
            <a:r>
              <a:rPr lang="en-US" dirty="0" smtClean="0"/>
              <a:t>long introns (Best suited for Fungi).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FGENESH</a:t>
            </a:r>
            <a:r>
              <a:rPr lang="en-US" dirty="0" smtClean="0"/>
              <a:t> 	Works </a:t>
            </a:r>
            <a:r>
              <a:rPr lang="en-US" dirty="0"/>
              <a:t>great, costs money even for </a:t>
            </a:r>
            <a:r>
              <a:rPr lang="en-US" dirty="0" smtClean="0"/>
              <a:t>training.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GlimmerHMM</a:t>
            </a:r>
            <a:r>
              <a:rPr lang="en-US" dirty="0" smtClean="0"/>
              <a:t>  (Eukaryote)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GenScan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Gnomon </a:t>
            </a:r>
            <a:r>
              <a:rPr lang="en-US" dirty="0" smtClean="0"/>
              <a:t>(NCBI)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7190155" y="2138069"/>
            <a:ext cx="234460" cy="24186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78615" y="2911231"/>
            <a:ext cx="127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Supported by MAKER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4293" y="4556703"/>
            <a:ext cx="44997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weatherby.genetics.utah.edu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/MAKER/wiki/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index.php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MAKER_Tutorial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93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olidFill>
                  <a:srgbClr val="984807"/>
                </a:solidFill>
              </a:rPr>
              <a:t>Ab</a:t>
            </a:r>
            <a:r>
              <a:rPr lang="en-US" sz="2000" i="1" dirty="0" smtClean="0">
                <a:solidFill>
                  <a:srgbClr val="984807"/>
                </a:solidFill>
              </a:rPr>
              <a:t> initio</a:t>
            </a:r>
            <a:r>
              <a:rPr lang="en-US" sz="2000" dirty="0" smtClean="0">
                <a:solidFill>
                  <a:srgbClr val="984807"/>
                </a:solidFill>
              </a:rPr>
              <a:t> method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8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462" y="3526691"/>
            <a:ext cx="80498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Limits 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UTR*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alternatively spliced transcripts*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Over </a:t>
            </a:r>
            <a:r>
              <a:rPr lang="en-US" dirty="0" smtClean="0"/>
              <a:t>prediction (exons or genes)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Training</a:t>
            </a:r>
            <a:r>
              <a:rPr lang="en-US" dirty="0"/>
              <a:t> </a:t>
            </a:r>
            <a:r>
              <a:rPr lang="en-US" dirty="0" smtClean="0"/>
              <a:t>needed to perform well in </a:t>
            </a:r>
            <a:r>
              <a:rPr lang="en-US" i="1" dirty="0" smtClean="0"/>
              <a:t>terra incognita</a:t>
            </a:r>
            <a:r>
              <a:rPr lang="en-US" dirty="0" smtClean="0"/>
              <a:t>’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cs typeface="Calibri (body)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Calibri (body)"/>
              </a:rPr>
              <a:t>Split </a:t>
            </a:r>
            <a:r>
              <a:rPr lang="en-US" dirty="0">
                <a:cs typeface="Calibri (body)"/>
              </a:rPr>
              <a:t>single gene into multiple </a:t>
            </a:r>
            <a:r>
              <a:rPr lang="en-US" dirty="0" smtClean="0">
                <a:cs typeface="Calibri (body)"/>
              </a:rPr>
              <a:t>predictions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Calibri (body)"/>
              </a:rPr>
              <a:t>Fused </a:t>
            </a:r>
            <a:r>
              <a:rPr lang="en-US" dirty="0">
                <a:cs typeface="Calibri (body)"/>
              </a:rPr>
              <a:t>with neighboring genes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Less accurate than homology based method: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Exon boundaries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Splicing sites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462" y="1495366"/>
            <a:ext cx="4542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 </a:t>
            </a:r>
            <a:r>
              <a:rPr lang="en-US" b="1" dirty="0" smtClean="0"/>
              <a:t>: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Fast and easy means to identify genes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Annotate unknown </a:t>
            </a:r>
            <a:r>
              <a:rPr lang="en-US" dirty="0" smtClean="0"/>
              <a:t>genes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“Exhaustive” annotation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Need no external evidence</a:t>
            </a:r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2" name="Oval 1"/>
          <p:cNvSpPr/>
          <p:nvPr/>
        </p:nvSpPr>
        <p:spPr>
          <a:xfrm>
            <a:off x="0" y="5082657"/>
            <a:ext cx="5529385" cy="1583355"/>
          </a:xfrm>
          <a:prstGeom prst="ellipse">
            <a:avLst/>
          </a:prstGeom>
          <a:solidFill>
            <a:srgbClr val="F79646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6403732" y="4738077"/>
            <a:ext cx="2334846" cy="2119923"/>
          </a:xfrm>
          <a:prstGeom prst="irregularSeal1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Hybrid method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705231" y="5555167"/>
            <a:ext cx="420077" cy="576323"/>
          </a:xfrm>
          <a:prstGeom prst="rightArrow">
            <a:avLst/>
          </a:prstGeom>
          <a:solidFill>
            <a:srgbClr val="FCD5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93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olidFill>
                  <a:srgbClr val="984807"/>
                </a:solidFill>
              </a:rPr>
              <a:t>Ab</a:t>
            </a:r>
            <a:r>
              <a:rPr lang="en-US" sz="2000" i="1" dirty="0" smtClean="0">
                <a:solidFill>
                  <a:srgbClr val="984807"/>
                </a:solidFill>
              </a:rPr>
              <a:t> initio</a:t>
            </a:r>
            <a:r>
              <a:rPr lang="en-US" sz="2000" dirty="0" smtClean="0">
                <a:solidFill>
                  <a:srgbClr val="984807"/>
                </a:solidFill>
              </a:rPr>
              <a:t> method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7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2.2) Hybrid approaches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615849" y="6490478"/>
            <a:ext cx="2043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from </a:t>
            </a:r>
            <a:r>
              <a:rPr lang="en-US" i="1" dirty="0"/>
              <a:t>the beginning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4003" y="1690881"/>
            <a:ext cx="38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B333"/>
                </a:solidFill>
              </a:rPr>
              <a:t>2) The different annotation approaches</a:t>
            </a:r>
            <a:endParaRPr lang="en-US" dirty="0">
              <a:solidFill>
                <a:srgbClr val="74B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564027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			</a:t>
            </a:r>
            <a:endParaRPr lang="en-US" dirty="0" smtClean="0"/>
          </a:p>
          <a:p>
            <a:r>
              <a:rPr lang="en-US" b="1" dirty="0" smtClean="0"/>
              <a:t>Hybrid</a:t>
            </a:r>
            <a:r>
              <a:rPr lang="en-US" dirty="0" smtClean="0"/>
              <a:t> (</a:t>
            </a:r>
            <a:r>
              <a:rPr lang="en-US" i="1" dirty="0"/>
              <a:t>evidence-drivable gene </a:t>
            </a:r>
            <a:r>
              <a:rPr lang="en-US" i="1" dirty="0" smtClean="0"/>
              <a:t>predictors</a:t>
            </a:r>
            <a:r>
              <a:rPr lang="en-US" dirty="0" smtClean="0"/>
              <a:t>) approaches </a:t>
            </a:r>
            <a:r>
              <a:rPr lang="en-US" dirty="0"/>
              <a:t>incorporate hints in the form of EST </a:t>
            </a:r>
            <a:r>
              <a:rPr lang="en-US" dirty="0" smtClean="0"/>
              <a:t>or </a:t>
            </a:r>
            <a:r>
              <a:rPr lang="en-US" dirty="0"/>
              <a:t>protein alignments to increase the accuracy of the gene prediction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75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Hybrid method</a:t>
            </a:r>
            <a:endParaRPr lang="en-US" sz="2000" dirty="0">
              <a:solidFill>
                <a:srgbClr val="984807"/>
              </a:solidFill>
            </a:endParaRPr>
          </a:p>
        </p:txBody>
      </p:sp>
      <p:pic>
        <p:nvPicPr>
          <p:cNvPr id="2" name="Picture 1" descr="Screen Shot 2018-02-28 at 21.03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65" y="2774022"/>
            <a:ext cx="6185785" cy="351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2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564027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			</a:t>
            </a:r>
            <a:endParaRPr lang="en-US" dirty="0" smtClean="0"/>
          </a:p>
          <a:p>
            <a:r>
              <a:rPr lang="en-US" b="1" dirty="0" smtClean="0"/>
              <a:t>Hybrid</a:t>
            </a:r>
            <a:r>
              <a:rPr lang="en-US" dirty="0" smtClean="0"/>
              <a:t> (</a:t>
            </a:r>
            <a:r>
              <a:rPr lang="en-US" i="1" dirty="0"/>
              <a:t>evidence-drivable gene </a:t>
            </a:r>
            <a:r>
              <a:rPr lang="en-US" i="1" dirty="0" smtClean="0"/>
              <a:t>predictors</a:t>
            </a:r>
            <a:r>
              <a:rPr lang="en-US" dirty="0" smtClean="0"/>
              <a:t>) approaches </a:t>
            </a:r>
            <a:r>
              <a:rPr lang="en-US" dirty="0"/>
              <a:t>incorporate hints in the form of EST alignments or protein profiles to increase the accuracy of the gene prediction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GenomeScan</a:t>
            </a:r>
            <a:r>
              <a:rPr lang="en-US" b="1" dirty="0" smtClean="0"/>
              <a:t> </a:t>
            </a:r>
            <a:r>
              <a:rPr lang="en-US" dirty="0"/>
              <a:t>	</a:t>
            </a:r>
            <a:r>
              <a:rPr lang="en-US" dirty="0" smtClean="0"/>
              <a:t>Blast hit used as extra guide</a:t>
            </a:r>
          </a:p>
          <a:p>
            <a:r>
              <a:rPr lang="en-US" b="1" dirty="0" smtClean="0"/>
              <a:t>Augustus  	</a:t>
            </a:r>
            <a:r>
              <a:rPr lang="en-US" dirty="0" smtClean="0"/>
              <a:t>16 </a:t>
            </a:r>
            <a:r>
              <a:rPr lang="en-US" dirty="0"/>
              <a:t>types of </a:t>
            </a:r>
            <a:r>
              <a:rPr lang="en-US" dirty="0" smtClean="0"/>
              <a:t>hints accepted (</a:t>
            </a:r>
            <a:r>
              <a:rPr lang="en-US" dirty="0" err="1" smtClean="0"/>
              <a:t>gff</a:t>
            </a:r>
            <a:r>
              <a:rPr lang="en-US" dirty="0" smtClean="0"/>
              <a:t>):  start</a:t>
            </a:r>
            <a:r>
              <a:rPr lang="en-US" dirty="0"/>
              <a:t>, stop, </a:t>
            </a:r>
            <a:r>
              <a:rPr lang="en-US" dirty="0" err="1"/>
              <a:t>tss</a:t>
            </a:r>
            <a:r>
              <a:rPr lang="en-US" dirty="0"/>
              <a:t>, </a:t>
            </a:r>
            <a:r>
              <a:rPr lang="en-US" dirty="0" err="1"/>
              <a:t>tts</a:t>
            </a:r>
            <a:r>
              <a:rPr lang="en-US" dirty="0"/>
              <a:t>, ass, </a:t>
            </a:r>
            <a:r>
              <a:rPr lang="en-US" dirty="0" err="1"/>
              <a:t>dss</a:t>
            </a:r>
            <a:r>
              <a:rPr lang="en-US" dirty="0"/>
              <a:t>, </a:t>
            </a:r>
            <a:r>
              <a:rPr lang="en-US" dirty="0" err="1"/>
              <a:t>exonpart</a:t>
            </a:r>
            <a:r>
              <a:rPr lang="en-US" dirty="0"/>
              <a:t>, exon, </a:t>
            </a:r>
            <a:r>
              <a:rPr lang="en-US" dirty="0" smtClean="0"/>
              <a:t>				</a:t>
            </a:r>
            <a:r>
              <a:rPr lang="en-US" dirty="0" err="1" smtClean="0"/>
              <a:t>intronpart</a:t>
            </a:r>
            <a:r>
              <a:rPr lang="en-US" dirty="0"/>
              <a:t>, intron, </a:t>
            </a:r>
            <a:r>
              <a:rPr lang="en-US" dirty="0" err="1"/>
              <a:t>CDSpart</a:t>
            </a:r>
            <a:r>
              <a:rPr lang="en-US" dirty="0"/>
              <a:t>, CDS, </a:t>
            </a:r>
            <a:r>
              <a:rPr lang="en-US" dirty="0" err="1"/>
              <a:t>UTRpart</a:t>
            </a:r>
            <a:r>
              <a:rPr lang="en-US" dirty="0"/>
              <a:t>, UTR, </a:t>
            </a:r>
            <a:r>
              <a:rPr lang="en-US" dirty="0" err="1"/>
              <a:t>irpart</a:t>
            </a:r>
            <a:r>
              <a:rPr lang="en-US" dirty="0"/>
              <a:t>, </a:t>
            </a:r>
            <a:r>
              <a:rPr lang="en-US" dirty="0" err="1"/>
              <a:t>nonexonpart</a:t>
            </a:r>
            <a:r>
              <a:rPr lang="en-US" dirty="0" smtClean="0"/>
              <a:t>.</a:t>
            </a:r>
          </a:p>
          <a:p>
            <a:r>
              <a:rPr lang="en-US" b="1" dirty="0" err="1"/>
              <a:t>GeneMark</a:t>
            </a:r>
            <a:r>
              <a:rPr lang="en-US" b="1" dirty="0"/>
              <a:t>-</a:t>
            </a:r>
            <a:r>
              <a:rPr lang="en-US" b="1" dirty="0" smtClean="0"/>
              <a:t>ET 	</a:t>
            </a:r>
            <a:r>
              <a:rPr lang="en-US" dirty="0" smtClean="0"/>
              <a:t>EST-</a:t>
            </a:r>
            <a:r>
              <a:rPr lang="en-US" dirty="0"/>
              <a:t>based evidence </a:t>
            </a:r>
            <a:r>
              <a:rPr lang="en-US" dirty="0" smtClean="0"/>
              <a:t>hints</a:t>
            </a:r>
            <a:endParaRPr lang="en-US" b="1" dirty="0" smtClean="0"/>
          </a:p>
          <a:p>
            <a:r>
              <a:rPr lang="en-US" b="1" dirty="0" err="1"/>
              <a:t>GeneMark</a:t>
            </a:r>
            <a:r>
              <a:rPr lang="en-US" b="1" dirty="0" smtClean="0"/>
              <a:t>-EP 	</a:t>
            </a:r>
            <a:r>
              <a:rPr lang="en-US" dirty="0" smtClean="0"/>
              <a:t>Protein</a:t>
            </a:r>
            <a:r>
              <a:rPr lang="en-US" dirty="0"/>
              <a:t>-based evidence </a:t>
            </a:r>
            <a:r>
              <a:rPr lang="en-US" dirty="0" smtClean="0"/>
              <a:t>hints</a:t>
            </a:r>
            <a:endParaRPr lang="en-US" b="1" dirty="0" smtClean="0"/>
          </a:p>
          <a:p>
            <a:r>
              <a:rPr lang="en-US" b="1" dirty="0" smtClean="0"/>
              <a:t>SNAP 		</a:t>
            </a:r>
            <a:r>
              <a:rPr lang="en-US" dirty="0" smtClean="0"/>
              <a:t>Accepts </a:t>
            </a:r>
            <a:r>
              <a:rPr lang="en-US" dirty="0"/>
              <a:t>EST and protein-based evidence hints.</a:t>
            </a:r>
            <a:endParaRPr lang="en-US" b="1" dirty="0" smtClean="0"/>
          </a:p>
          <a:p>
            <a:r>
              <a:rPr lang="en-US" b="1" dirty="0" smtClean="0"/>
              <a:t>Gnomon 		</a:t>
            </a:r>
            <a:r>
              <a:rPr lang="en-US" dirty="0" smtClean="0"/>
              <a:t>Uses </a:t>
            </a:r>
            <a:r>
              <a:rPr lang="en-US" dirty="0"/>
              <a:t>EST and protein alignments to guide gene </a:t>
            </a:r>
            <a:r>
              <a:rPr lang="en-US" dirty="0" smtClean="0"/>
              <a:t>prediction and </a:t>
            </a:r>
            <a:r>
              <a:rPr lang="en-US" b="1" dirty="0" smtClean="0"/>
              <a:t>add UTRs</a:t>
            </a:r>
          </a:p>
          <a:p>
            <a:r>
              <a:rPr lang="en-US" b="1" dirty="0" smtClean="0"/>
              <a:t>FGENESH+	</a:t>
            </a:r>
            <a:r>
              <a:rPr lang="en-US" dirty="0" smtClean="0"/>
              <a:t>Best suited for plant</a:t>
            </a:r>
          </a:p>
          <a:p>
            <a:r>
              <a:rPr lang="en-US" b="1" dirty="0" err="1" smtClean="0"/>
              <a:t>EuGene</a:t>
            </a:r>
            <a:r>
              <a:rPr lang="en-US" b="1" dirty="0" smtClean="0"/>
              <a:t>*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Any kind of evidence hints. Hard </a:t>
            </a:r>
            <a:r>
              <a:rPr lang="en-US" dirty="0"/>
              <a:t>to configure (best suited for plant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>
            <a:off x="4503615" y="3888154"/>
            <a:ext cx="107462" cy="44938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11077" y="3897923"/>
            <a:ext cx="143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Self </a:t>
            </a:r>
            <a:r>
              <a:rPr lang="en-US" dirty="0" smtClean="0">
                <a:solidFill>
                  <a:srgbClr val="FF0000"/>
                </a:solidFill>
              </a:rPr>
              <a:t>training 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75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Hybrid method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911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9866" y="1984102"/>
            <a:ext cx="75942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Strength : </a:t>
            </a:r>
            <a:r>
              <a:rPr lang="en-US" dirty="0" smtClean="0"/>
              <a:t>High accuracy</a:t>
            </a:r>
          </a:p>
          <a:p>
            <a:endParaRPr lang="en-US" dirty="0"/>
          </a:p>
          <a:p>
            <a:r>
              <a:rPr lang="en-US" b="1" dirty="0"/>
              <a:t>Limits 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	 - Extra computation to generate alignments</a:t>
            </a:r>
          </a:p>
          <a:p>
            <a:r>
              <a:rPr lang="en-US" b="1" dirty="0" smtClean="0"/>
              <a:t> 	</a:t>
            </a:r>
          </a:p>
          <a:p>
            <a:r>
              <a:rPr lang="en-US" b="1" dirty="0"/>
              <a:t>	</a:t>
            </a:r>
            <a:r>
              <a:rPr lang="en-US" b="1" dirty="0" smtClean="0"/>
              <a:t>- heterogeneous sequence quality 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	Incomplete, </a:t>
            </a:r>
          </a:p>
          <a:p>
            <a:r>
              <a:rPr lang="en-US" dirty="0"/>
              <a:t>	</a:t>
            </a:r>
            <a:r>
              <a:rPr lang="en-US" dirty="0" smtClean="0"/>
              <a:t>	Error during </a:t>
            </a:r>
            <a:r>
              <a:rPr lang="en-US" dirty="0" err="1" smtClean="0"/>
              <a:t>transcriptome</a:t>
            </a:r>
            <a:r>
              <a:rPr lang="en-US" dirty="0" smtClean="0"/>
              <a:t> assembly</a:t>
            </a:r>
          </a:p>
          <a:p>
            <a:r>
              <a:rPr lang="en-US" dirty="0"/>
              <a:t>	</a:t>
            </a:r>
            <a:r>
              <a:rPr lang="en-US" dirty="0" smtClean="0"/>
              <a:t>	Contamination</a:t>
            </a:r>
          </a:p>
          <a:p>
            <a:r>
              <a:rPr lang="en-US" dirty="0" smtClean="0"/>
              <a:t>		Sequence missing</a:t>
            </a:r>
          </a:p>
          <a:p>
            <a:r>
              <a:rPr lang="en-US" dirty="0"/>
              <a:t>	</a:t>
            </a:r>
            <a:r>
              <a:rPr lang="en-US" dirty="0" smtClean="0"/>
              <a:t>	Orientation error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441" y="210270"/>
            <a:ext cx="175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Hybrid method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00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923" y="2159000"/>
            <a:ext cx="84113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BRAKER1: Unsupervised RNA-</a:t>
            </a:r>
            <a:r>
              <a:rPr lang="en-US" b="1" dirty="0" err="1"/>
              <a:t>Seq</a:t>
            </a:r>
            <a:r>
              <a:rPr lang="en-US" b="1" dirty="0"/>
              <a:t>-Based Genome Annotation with </a:t>
            </a:r>
            <a:r>
              <a:rPr lang="en-US" b="1" dirty="0" err="1"/>
              <a:t>GeneMark</a:t>
            </a:r>
            <a:r>
              <a:rPr lang="en-US" b="1" dirty="0"/>
              <a:t>-ET and </a:t>
            </a:r>
            <a:r>
              <a:rPr lang="en-US" b="1" dirty="0" smtClean="0"/>
              <a:t>AUGUSTUS</a:t>
            </a:r>
          </a:p>
          <a:p>
            <a:r>
              <a:rPr lang="en-US" sz="1600" dirty="0" smtClean="0"/>
              <a:t>Katharina </a:t>
            </a:r>
            <a:r>
              <a:rPr lang="en-US" sz="1600" dirty="0"/>
              <a:t>J. </a:t>
            </a:r>
            <a:r>
              <a:rPr lang="en-US" sz="1600" dirty="0" smtClean="0"/>
              <a:t>Hoff et </a:t>
            </a:r>
            <a:r>
              <a:rPr lang="en-US" sz="1600" i="1" dirty="0" smtClean="0"/>
              <a:t>al.</a:t>
            </a:r>
            <a:endParaRPr lang="en-US" sz="1600" dirty="0"/>
          </a:p>
          <a:p>
            <a:r>
              <a:rPr lang="en-US" sz="1600" dirty="0" smtClean="0"/>
              <a:t>Bioinformatics </a:t>
            </a:r>
            <a:r>
              <a:rPr lang="en-US" sz="1600" dirty="0"/>
              <a:t>(2016) 32 (5): 767-769</a:t>
            </a:r>
            <a:r>
              <a:rPr lang="en-US" sz="1600" dirty="0" smtClean="0"/>
              <a:t>. </a:t>
            </a:r>
            <a:r>
              <a:rPr lang="en-US" sz="1600" dirty="0" err="1" smtClean="0"/>
              <a:t>doi</a:t>
            </a:r>
            <a:r>
              <a:rPr lang="en-US" sz="1600" dirty="0"/>
              <a:t>: 10.1093/bioinformatics/btv661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2384" y="3888154"/>
            <a:ext cx="631092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BRAKER1 </a:t>
            </a:r>
            <a:r>
              <a:rPr lang="en-US" dirty="0"/>
              <a:t>was more accurate than MAKER2 when it is using RNA-</a:t>
            </a:r>
            <a:r>
              <a:rPr lang="en-US" dirty="0" err="1"/>
              <a:t>Seq</a:t>
            </a:r>
            <a:r>
              <a:rPr lang="en-US" dirty="0"/>
              <a:t> as sole source for training and prediction.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BRAKER1 </a:t>
            </a:r>
            <a:r>
              <a:rPr lang="en-US" dirty="0"/>
              <a:t>does not require pre-trained parameters or a separate expert-prepared training step.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923" y="1418437"/>
            <a:ext cx="3522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BRAKER1 gene finding pipeline: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441" y="210270"/>
            <a:ext cx="175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Hybrid method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0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2.3) Chooser / combiner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4003" y="1690881"/>
            <a:ext cx="38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B333"/>
                </a:solidFill>
              </a:rPr>
              <a:t>2) The different annotation approaches</a:t>
            </a:r>
            <a:endParaRPr lang="en-US" dirty="0">
              <a:solidFill>
                <a:srgbClr val="74B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2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8" name="Group 37"/>
          <p:cNvGrpSpPr/>
          <p:nvPr/>
        </p:nvGrpSpPr>
        <p:grpSpPr>
          <a:xfrm>
            <a:off x="1194802" y="6219670"/>
            <a:ext cx="6130091" cy="142876"/>
            <a:chOff x="1239252" y="5330489"/>
            <a:chExt cx="6130091" cy="142876"/>
          </a:xfrm>
        </p:grpSpPr>
        <p:sp>
          <p:nvSpPr>
            <p:cNvPr id="35" name="Rectangle 34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39252" y="5335003"/>
              <a:ext cx="405063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12441" y="11719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Overview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02942" y="1505197"/>
            <a:ext cx="534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combining</a:t>
            </a:r>
            <a:r>
              <a:rPr lang="sv-SE" dirty="0" smtClean="0"/>
              <a:t> different </a:t>
            </a:r>
            <a:r>
              <a:rPr lang="sv-SE" dirty="0" err="1" smtClean="0"/>
              <a:t>lines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gene </a:t>
            </a:r>
            <a:r>
              <a:rPr lang="sv-SE" dirty="0" err="1" smtClean="0"/>
              <a:t>models</a:t>
            </a:r>
            <a:endParaRPr lang="sv-SE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1810753" y="2137672"/>
            <a:ext cx="117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Evidence</a:t>
            </a:r>
            <a:r>
              <a:rPr lang="sv-SE" dirty="0" smtClean="0"/>
              <a:t>: </a:t>
            </a:r>
            <a:endParaRPr lang="sv-SE" dirty="0"/>
          </a:p>
        </p:txBody>
      </p:sp>
      <p:sp>
        <p:nvSpPr>
          <p:cNvPr id="64" name="TextBox 63"/>
          <p:cNvSpPr txBox="1"/>
          <p:nvPr/>
        </p:nvSpPr>
        <p:spPr>
          <a:xfrm>
            <a:off x="2903376" y="2137672"/>
            <a:ext cx="179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ESTs / Transcripts</a:t>
            </a:r>
            <a:endParaRPr lang="sv-SE" dirty="0"/>
          </a:p>
        </p:txBody>
      </p:sp>
      <p:sp>
        <p:nvSpPr>
          <p:cNvPr id="65" name="TextBox 64"/>
          <p:cNvSpPr txBox="1"/>
          <p:nvPr/>
        </p:nvSpPr>
        <p:spPr>
          <a:xfrm>
            <a:off x="1810753" y="3199138"/>
            <a:ext cx="11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Combining</a:t>
            </a:r>
            <a:endParaRPr lang="sv-SE" dirty="0"/>
          </a:p>
        </p:txBody>
      </p:sp>
      <p:sp>
        <p:nvSpPr>
          <p:cNvPr id="66" name="TextBox 65"/>
          <p:cNvSpPr txBox="1"/>
          <p:nvPr/>
        </p:nvSpPr>
        <p:spPr>
          <a:xfrm>
            <a:off x="1783346" y="2754654"/>
            <a:ext cx="200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Ab-</a:t>
            </a:r>
            <a:r>
              <a:rPr lang="sv-SE" i="1" dirty="0" err="1" smtClean="0"/>
              <a:t>initio</a:t>
            </a:r>
            <a:r>
              <a:rPr lang="sv-SE" i="1" dirty="0" smtClean="0"/>
              <a:t> </a:t>
            </a:r>
            <a:r>
              <a:rPr lang="sv-SE" dirty="0" err="1" smtClean="0"/>
              <a:t>prediction</a:t>
            </a:r>
            <a:endParaRPr lang="sv-SE" dirty="0"/>
          </a:p>
        </p:txBody>
      </p:sp>
      <p:sp>
        <p:nvSpPr>
          <p:cNvPr id="68" name="TextBox 67"/>
          <p:cNvSpPr txBox="1"/>
          <p:nvPr/>
        </p:nvSpPr>
        <p:spPr>
          <a:xfrm>
            <a:off x="2903376" y="247473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Proteins</a:t>
            </a:r>
            <a:endParaRPr lang="sv-SE" dirty="0"/>
          </a:p>
        </p:txBody>
      </p:sp>
      <p:grpSp>
        <p:nvGrpSpPr>
          <p:cNvPr id="2" name="Group 1"/>
          <p:cNvGrpSpPr/>
          <p:nvPr/>
        </p:nvGrpSpPr>
        <p:grpSpPr>
          <a:xfrm>
            <a:off x="1194802" y="4057237"/>
            <a:ext cx="6442698" cy="142876"/>
            <a:chOff x="1239252" y="4042701"/>
            <a:chExt cx="6442698" cy="142876"/>
          </a:xfrm>
        </p:grpSpPr>
        <p:grpSp>
          <p:nvGrpSpPr>
            <p:cNvPr id="60" name="Group 59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47" name="Group 46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10" name="Rectangle 9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94802" y="3776160"/>
            <a:ext cx="6442698" cy="2959100"/>
            <a:chOff x="1194802" y="3776160"/>
            <a:chExt cx="6442698" cy="2959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212441" y="210270"/>
            <a:ext cx="2301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Chooser / combiner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6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6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Calibri" charset="0"/>
                <a:ea typeface="MS PGothic" charset="0"/>
              </a:rPr>
              <a:t>What is </a:t>
            </a:r>
            <a:r>
              <a:rPr lang="en-US" sz="3200" dirty="0" smtClean="0">
                <a:solidFill>
                  <a:schemeClr val="tx1"/>
                </a:solidFill>
                <a:latin typeface="Calibri" charset="0"/>
                <a:ea typeface="MS PGothic" charset="0"/>
              </a:rPr>
              <a:t>annotation ?</a:t>
            </a:r>
            <a:endParaRPr lang="en-US" sz="2400" dirty="0" smtClean="0">
              <a:solidFill>
                <a:schemeClr val="tx1"/>
              </a:solidFill>
              <a:latin typeface="Calibri" charset="0"/>
              <a:ea typeface="MS PGothic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944485"/>
            <a:ext cx="411873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Structural </a:t>
            </a:r>
            <a:r>
              <a:rPr lang="en-US" sz="2400" u="sng" dirty="0" smtClean="0"/>
              <a:t>annotation:</a:t>
            </a:r>
            <a:endParaRPr lang="en-US" sz="2400" dirty="0"/>
          </a:p>
          <a:p>
            <a:endParaRPr lang="sv-SE" sz="2000" dirty="0" smtClean="0">
              <a:latin typeface="Calibri" charset="0"/>
              <a:ea typeface="MS PGothic" charset="0"/>
            </a:endParaRPr>
          </a:p>
          <a:p>
            <a:r>
              <a:rPr lang="sv-SE" sz="2000" dirty="0" err="1" smtClean="0">
                <a:latin typeface="Calibri" charset="0"/>
                <a:ea typeface="MS PGothic" charset="0"/>
              </a:rPr>
              <a:t>Find</a:t>
            </a:r>
            <a:r>
              <a:rPr lang="sv-SE" sz="2000" dirty="0" smtClean="0">
                <a:latin typeface="Calibri" charset="0"/>
                <a:ea typeface="MS PGothic" charset="0"/>
              </a:rPr>
              <a:t> </a:t>
            </a:r>
            <a:r>
              <a:rPr lang="sv-SE" sz="2000" dirty="0" err="1" smtClean="0">
                <a:latin typeface="Calibri" charset="0"/>
                <a:ea typeface="MS PGothic" charset="0"/>
              </a:rPr>
              <a:t>out</a:t>
            </a:r>
            <a:r>
              <a:rPr lang="sv-SE" sz="2000" dirty="0" smtClean="0">
                <a:latin typeface="Calibri" charset="0"/>
                <a:ea typeface="MS PGothic" charset="0"/>
              </a:rPr>
              <a:t> </a:t>
            </a:r>
            <a:r>
              <a:rPr lang="sv-SE" sz="2000" dirty="0" err="1" smtClean="0">
                <a:latin typeface="Calibri" charset="0"/>
                <a:ea typeface="MS PGothic" charset="0"/>
              </a:rPr>
              <a:t>where</a:t>
            </a:r>
            <a:r>
              <a:rPr lang="sv-SE" sz="2000" dirty="0" smtClean="0">
                <a:latin typeface="Calibri" charset="0"/>
                <a:ea typeface="MS PGothic" charset="0"/>
              </a:rPr>
              <a:t> the regions </a:t>
            </a:r>
            <a:r>
              <a:rPr lang="sv-SE" sz="2000" dirty="0" err="1" smtClean="0">
                <a:latin typeface="Calibri" charset="0"/>
                <a:ea typeface="MS PGothic" charset="0"/>
              </a:rPr>
              <a:t>of</a:t>
            </a:r>
            <a:r>
              <a:rPr lang="sv-SE" sz="2000" dirty="0" smtClean="0">
                <a:latin typeface="Calibri" charset="0"/>
                <a:ea typeface="MS PGothic" charset="0"/>
              </a:rPr>
              <a:t> </a:t>
            </a:r>
            <a:r>
              <a:rPr lang="sv-SE" sz="2000" dirty="0" err="1" smtClean="0">
                <a:latin typeface="Calibri" charset="0"/>
                <a:ea typeface="MS PGothic" charset="0"/>
              </a:rPr>
              <a:t>interest</a:t>
            </a:r>
            <a:r>
              <a:rPr lang="sv-SE" sz="2000" dirty="0" smtClean="0">
                <a:latin typeface="Calibri" charset="0"/>
                <a:ea typeface="MS PGothic" charset="0"/>
              </a:rPr>
              <a:t> (</a:t>
            </a:r>
            <a:r>
              <a:rPr lang="sv-SE" sz="2000" dirty="0" err="1" smtClean="0">
                <a:latin typeface="Calibri" charset="0"/>
                <a:ea typeface="MS PGothic" charset="0"/>
              </a:rPr>
              <a:t>usually</a:t>
            </a:r>
            <a:r>
              <a:rPr lang="sv-SE" sz="2000" dirty="0" smtClean="0">
                <a:latin typeface="Calibri" charset="0"/>
                <a:ea typeface="MS PGothic" charset="0"/>
              </a:rPr>
              <a:t> genes) </a:t>
            </a:r>
            <a:r>
              <a:rPr lang="sv-SE" sz="2000" dirty="0" err="1" smtClean="0">
                <a:latin typeface="Calibri" charset="0"/>
                <a:ea typeface="MS PGothic" charset="0"/>
              </a:rPr>
              <a:t>are</a:t>
            </a:r>
            <a:r>
              <a:rPr lang="sv-SE" sz="2000" dirty="0" smtClean="0">
                <a:latin typeface="Calibri" charset="0"/>
                <a:ea typeface="MS PGothic" charset="0"/>
              </a:rPr>
              <a:t> in the </a:t>
            </a:r>
            <a:r>
              <a:rPr lang="sv-SE" sz="2000" dirty="0" err="1" smtClean="0">
                <a:latin typeface="Calibri" charset="0"/>
                <a:ea typeface="MS PGothic" charset="0"/>
              </a:rPr>
              <a:t>sequence</a:t>
            </a:r>
            <a:r>
              <a:rPr lang="sv-SE" sz="2000" dirty="0" smtClean="0">
                <a:latin typeface="Calibri" charset="0"/>
                <a:ea typeface="MS PGothic" charset="0"/>
              </a:rPr>
              <a:t> data and </a:t>
            </a:r>
            <a:r>
              <a:rPr lang="sv-SE" sz="2000" dirty="0" err="1" smtClean="0">
                <a:latin typeface="Calibri" charset="0"/>
                <a:ea typeface="MS PGothic" charset="0"/>
              </a:rPr>
              <a:t>what</a:t>
            </a:r>
            <a:r>
              <a:rPr lang="sv-SE" sz="2000" dirty="0" smtClean="0">
                <a:latin typeface="Calibri" charset="0"/>
                <a:ea typeface="MS PGothic" charset="0"/>
              </a:rPr>
              <a:t> </a:t>
            </a:r>
            <a:r>
              <a:rPr lang="sv-SE" sz="2000" dirty="0" err="1" smtClean="0">
                <a:latin typeface="Calibri" charset="0"/>
                <a:ea typeface="MS PGothic" charset="0"/>
              </a:rPr>
              <a:t>they</a:t>
            </a:r>
            <a:r>
              <a:rPr lang="sv-SE" sz="2000" dirty="0" smtClean="0">
                <a:latin typeface="Calibri" charset="0"/>
                <a:ea typeface="MS PGothic" charset="0"/>
              </a:rPr>
              <a:t> look like. </a:t>
            </a:r>
            <a:endParaRPr lang="sv-SE" sz="2000" dirty="0">
              <a:latin typeface="Calibri" charset="0"/>
              <a:ea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7056" y="2946458"/>
            <a:ext cx="365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functional annotation:</a:t>
            </a:r>
          </a:p>
          <a:p>
            <a:pPr algn="ctr"/>
            <a:endParaRPr lang="sv-SE" sz="2000" dirty="0" smtClean="0">
              <a:latin typeface="Calibri" charset="0"/>
              <a:ea typeface="MS PGothic" charset="0"/>
            </a:endParaRPr>
          </a:p>
          <a:p>
            <a:r>
              <a:rPr lang="sv-SE" sz="2000" dirty="0" err="1" smtClean="0">
                <a:latin typeface="Calibri" charset="0"/>
                <a:ea typeface="MS PGothic" charset="0"/>
              </a:rPr>
              <a:t>Find</a:t>
            </a:r>
            <a:r>
              <a:rPr lang="sv-SE" sz="2000" dirty="0" smtClean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out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the regions do.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do </a:t>
            </a:r>
            <a:r>
              <a:rPr lang="sv-SE" sz="2000" dirty="0" err="1">
                <a:latin typeface="Calibri" charset="0"/>
                <a:ea typeface="MS PGothic" charset="0"/>
              </a:rPr>
              <a:t>they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code</a:t>
            </a:r>
            <a:r>
              <a:rPr lang="sv-SE" sz="2000" dirty="0">
                <a:latin typeface="Calibri" charset="0"/>
                <a:ea typeface="MS PGothic" charset="0"/>
              </a:rPr>
              <a:t> for</a:t>
            </a:r>
            <a:r>
              <a:rPr lang="sv-SE" sz="2000" dirty="0" smtClean="0">
                <a:latin typeface="Calibri" charset="0"/>
                <a:ea typeface="MS PGothic" charset="0"/>
              </a:rPr>
              <a:t>?</a:t>
            </a:r>
            <a:endParaRPr lang="sv-SE" sz="2000" dirty="0">
              <a:latin typeface="Calibri" charset="0"/>
              <a:ea typeface="MS P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9521" y="3100261"/>
            <a:ext cx="52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VS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72877" y="5794097"/>
            <a:ext cx="8784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the </a:t>
            </a:r>
            <a:r>
              <a:rPr lang="en-US" b="1" dirty="0"/>
              <a:t>annotation</a:t>
            </a:r>
            <a:r>
              <a:rPr lang="en-US" dirty="0"/>
              <a:t> that bridges the gap from the sequence to the biology of the organism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3776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53999" y="3746755"/>
            <a:ext cx="8245231" cy="7376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05" y="1180267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 </a:t>
            </a:r>
            <a:r>
              <a:rPr lang="en-US" b="1" dirty="0"/>
              <a:t>battery of gene finders and </a:t>
            </a:r>
            <a:r>
              <a:rPr lang="en-US" b="1" dirty="0" smtClean="0"/>
              <a:t>evidence </a:t>
            </a:r>
            <a:r>
              <a:rPr lang="en-US" b="1" dirty="0"/>
              <a:t>(</a:t>
            </a:r>
            <a:r>
              <a:rPr lang="en-US" b="1" dirty="0" smtClean="0"/>
              <a:t>EST, </a:t>
            </a:r>
            <a:r>
              <a:rPr lang="en-US" b="1" dirty="0" err="1" smtClean="0"/>
              <a:t>RNAseq</a:t>
            </a:r>
            <a:r>
              <a:rPr lang="en-US" b="1" dirty="0" smtClean="0"/>
              <a:t>, protein) alignments and: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27308"/>
              </p:ext>
            </p:extLst>
          </p:nvPr>
        </p:nvGraphicFramePr>
        <p:xfrm>
          <a:off x="352636" y="1690687"/>
          <a:ext cx="8484026" cy="439561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50861"/>
                <a:gridCol w="1216401"/>
                <a:gridCol w="1250901"/>
                <a:gridCol w="1250901"/>
                <a:gridCol w="3114962"/>
              </a:tblGrid>
              <a:tr h="5907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Consensus</a:t>
                      </a:r>
                      <a:r>
                        <a:rPr lang="en-US" sz="1600" baseline="0" dirty="0" smtClean="0"/>
                        <a:t> based chooser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Evidence </a:t>
                      </a:r>
                      <a:r>
                        <a:rPr lang="en-US" sz="1600" baseline="0" dirty="0" smtClean="0"/>
                        <a:t>based chooser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weight of different sources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Comment</a:t>
                      </a:r>
                      <a:endParaRPr lang="en-US" sz="1600" dirty="0"/>
                    </a:p>
                  </a:txBody>
                  <a:tcPr/>
                </a:tc>
              </a:tr>
              <a:tr h="462811">
                <a:tc gridSpan="5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A) select the prediction whose structure best represents the consensus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534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JIGSAW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5795">
                <a:tc gridSpan="5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B) choose the best possible set of exons and combine them in a gene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672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EVM</a:t>
                      </a:r>
                    </a:p>
                    <a:p>
                      <a:pPr algn="ctr"/>
                      <a:r>
                        <a:rPr lang="en-US" sz="1600" dirty="0" err="1" smtClean="0"/>
                        <a:t>Evidencemodeler</a:t>
                      </a:r>
                      <a:r>
                        <a:rPr lang="en-US" sz="1600" dirty="0" smtClean="0"/>
                        <a:t> 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 can set the expected evidence error rate manually or/and learn from a training set</a:t>
                      </a:r>
                      <a:endParaRPr lang="en-US" sz="1600" dirty="0"/>
                    </a:p>
                  </a:txBody>
                  <a:tcPr/>
                </a:tc>
              </a:tr>
              <a:tr h="44852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Evigan</a:t>
                      </a:r>
                      <a:r>
                        <a:rPr lang="en-US" sz="1600" b="1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Unsupervised learning method</a:t>
                      </a:r>
                    </a:p>
                  </a:txBody>
                  <a:tcPr/>
                </a:tc>
              </a:tr>
              <a:tr h="32616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Ipred</a:t>
                      </a:r>
                      <a:r>
                        <a:rPr lang="en-US" sz="1600" b="1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Does not require any a priori knowledge</a:t>
                      </a:r>
                    </a:p>
                    <a:p>
                      <a:pPr algn="ctr"/>
                      <a:r>
                        <a:rPr lang="en-US" sz="1600" dirty="0" smtClean="0"/>
                        <a:t>Can also combine</a:t>
                      </a:r>
                      <a:r>
                        <a:rPr lang="en-US" sz="1600" baseline="0" dirty="0" smtClean="0"/>
                        <a:t> only evidences to create a gene model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035538" y="6299424"/>
            <a:ext cx="671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Strength =&gt; </a:t>
            </a:r>
            <a:r>
              <a:rPr lang="en-US" dirty="0" smtClean="0"/>
              <a:t>They</a:t>
            </a:r>
            <a:r>
              <a:rPr lang="en-US" b="1" dirty="0" smtClean="0"/>
              <a:t> </a:t>
            </a:r>
            <a:r>
              <a:rPr lang="en-US" dirty="0" smtClean="0"/>
              <a:t>improve </a:t>
            </a:r>
            <a:r>
              <a:rPr lang="en-US" dirty="0"/>
              <a:t>on the underlying gene prediction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2301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Chooser / combiner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15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2.4) Gene annotation pipelines</a:t>
            </a:r>
          </a:p>
          <a:p>
            <a:pPr algn="ctr"/>
            <a:r>
              <a:rPr lang="en-US" dirty="0" smtClean="0"/>
              <a:t>(The ultimate step)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0871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Align evidence, add UTRs and more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24003" y="1690881"/>
            <a:ext cx="38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B333"/>
                </a:solidFill>
              </a:rPr>
              <a:t>2) The different annotation approaches</a:t>
            </a:r>
            <a:endParaRPr lang="en-US" dirty="0">
              <a:solidFill>
                <a:srgbClr val="74B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42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02154"/>
            <a:ext cx="91440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PASA		</a:t>
            </a:r>
            <a:r>
              <a:rPr lang="en-US" dirty="0"/>
              <a:t>P</a:t>
            </a:r>
            <a:r>
              <a:rPr lang="en-US" dirty="0" smtClean="0"/>
              <a:t>roduces </a:t>
            </a:r>
            <a:r>
              <a:rPr lang="en-US" dirty="0"/>
              <a:t>evidence-driven consensus gene </a:t>
            </a:r>
            <a:r>
              <a:rPr lang="en-US" dirty="0" smtClean="0"/>
              <a:t>models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minimalist pipeline ()</a:t>
            </a:r>
          </a:p>
          <a:p>
            <a:pPr lvl="1"/>
            <a:r>
              <a:rPr lang="en-US" dirty="0" smtClean="0"/>
              <a:t>			</a:t>
            </a:r>
            <a:r>
              <a:rPr lang="en-US" b="1" dirty="0">
                <a:solidFill>
                  <a:srgbClr val="008000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/>
              <a:t>good for detecting isoforms</a:t>
            </a:r>
            <a:endParaRPr lang="en-US" dirty="0"/>
          </a:p>
          <a:p>
            <a:r>
              <a:rPr lang="en-US" dirty="0" smtClean="0"/>
              <a:t>				</a:t>
            </a:r>
            <a:r>
              <a:rPr lang="en-US" b="1" dirty="0" smtClean="0">
                <a:solidFill>
                  <a:srgbClr val="008000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/>
              <a:t>biologically relevant </a:t>
            </a:r>
            <a:r>
              <a:rPr lang="en-US" dirty="0" smtClean="0"/>
              <a:t>predictions</a:t>
            </a:r>
          </a:p>
          <a:p>
            <a:endParaRPr lang="en-US" dirty="0" smtClean="0"/>
          </a:p>
          <a:p>
            <a:pPr lvl="2"/>
            <a:r>
              <a:rPr lang="en-US" b="1" dirty="0"/>
              <a:t>	</a:t>
            </a:r>
            <a:r>
              <a:rPr lang="en-US" dirty="0" smtClean="0"/>
              <a:t>=&gt;</a:t>
            </a:r>
            <a:r>
              <a:rPr lang="en-US" b="1" dirty="0" smtClean="0"/>
              <a:t> </a:t>
            </a:r>
            <a:r>
              <a:rPr lang="en-US" dirty="0" smtClean="0"/>
              <a:t>using </a:t>
            </a:r>
            <a:r>
              <a:rPr lang="en-US" i="1" dirty="0" smtClean="0"/>
              <a:t>Ab initio </a:t>
            </a:r>
            <a:r>
              <a:rPr lang="en-US" dirty="0" smtClean="0"/>
              <a:t>tools and combined with </a:t>
            </a:r>
            <a:r>
              <a:rPr lang="en-US" b="1" dirty="0" smtClean="0"/>
              <a:t>EVM</a:t>
            </a:r>
            <a:r>
              <a:rPr lang="en-US" dirty="0" smtClean="0"/>
              <a:t> it does a pretty </a:t>
            </a:r>
            <a:r>
              <a:rPr lang="en-US" dirty="0"/>
              <a:t>good </a:t>
            </a:r>
            <a:r>
              <a:rPr lang="en-US" dirty="0" smtClean="0"/>
              <a:t>job !</a:t>
            </a:r>
            <a:endParaRPr lang="en-US" dirty="0"/>
          </a:p>
          <a:p>
            <a:r>
              <a:rPr lang="en-US" dirty="0" smtClean="0"/>
              <a:t>				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 PASA + </a:t>
            </a:r>
            <a:r>
              <a:rPr lang="en-US" dirty="0" err="1" smtClean="0"/>
              <a:t>Ab</a:t>
            </a:r>
            <a:r>
              <a:rPr lang="en-US" dirty="0" smtClean="0"/>
              <a:t> initio + EVM not automatized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NCBI </a:t>
            </a:r>
            <a:r>
              <a:rPr lang="en-US" b="1" dirty="0" smtClean="0"/>
              <a:t>pipeline </a:t>
            </a:r>
            <a:r>
              <a:rPr lang="en-US" dirty="0" smtClean="0"/>
              <a:t>	Evidence + </a:t>
            </a:r>
            <a:r>
              <a:rPr lang="en-US" i="1" dirty="0" err="1" smtClean="0"/>
              <a:t>ab</a:t>
            </a:r>
            <a:r>
              <a:rPr lang="en-US" i="1" dirty="0" smtClean="0"/>
              <a:t> initio </a:t>
            </a:r>
            <a:r>
              <a:rPr lang="en-US" dirty="0" smtClean="0"/>
              <a:t>(Gnomon), repeat masking, gene naming, data formatting, 			</a:t>
            </a:r>
            <a:r>
              <a:rPr lang="en-US" dirty="0" err="1" smtClean="0"/>
              <a:t>miRNAs</a:t>
            </a:r>
            <a:r>
              <a:rPr lang="en-US" dirty="0" smtClean="0"/>
              <a:t>, </a:t>
            </a:r>
            <a:r>
              <a:rPr lang="en-US" dirty="0" err="1"/>
              <a:t>tRNAs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b="1" dirty="0" smtClean="0"/>
          </a:p>
          <a:p>
            <a:r>
              <a:rPr lang="en-US" b="1" dirty="0" err="1" smtClean="0"/>
              <a:t>Ensembl</a:t>
            </a:r>
            <a:r>
              <a:rPr lang="en-US" dirty="0" smtClean="0"/>
              <a:t> 		Evidence </a:t>
            </a:r>
            <a:r>
              <a:rPr lang="en-US" dirty="0"/>
              <a:t>based </a:t>
            </a:r>
            <a:r>
              <a:rPr lang="en-US" dirty="0" smtClean="0"/>
              <a:t>only ( comparative + homology ) …</a:t>
            </a:r>
          </a:p>
          <a:p>
            <a:endParaRPr lang="en-US" dirty="0"/>
          </a:p>
          <a:p>
            <a:r>
              <a:rPr lang="en-US" b="1" dirty="0" smtClean="0"/>
              <a:t>MAKER2		</a:t>
            </a:r>
            <a:r>
              <a:rPr lang="en-US" dirty="0"/>
              <a:t>Evidence </a:t>
            </a:r>
            <a:r>
              <a:rPr lang="en-US" dirty="0" smtClean="0"/>
              <a:t>based and/or </a:t>
            </a:r>
            <a:r>
              <a:rPr lang="en-US" i="1" dirty="0" err="1" smtClean="0"/>
              <a:t>ab</a:t>
            </a:r>
            <a:r>
              <a:rPr lang="en-US" i="1" dirty="0" smtClean="0"/>
              <a:t> initio</a:t>
            </a:r>
            <a:r>
              <a:rPr lang="en-US" dirty="0"/>
              <a:t> </a:t>
            </a:r>
            <a:r>
              <a:rPr lang="en-US" i="1" dirty="0" smtClean="0"/>
              <a:t>…</a:t>
            </a:r>
            <a:endParaRPr lang="en-US" b="1" dirty="0" smtClean="0"/>
          </a:p>
          <a:p>
            <a:r>
              <a:rPr lang="en-US" b="1" dirty="0" smtClean="0"/>
              <a:t> 		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646993"/>
            <a:ext cx="6985000" cy="63462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441" y="210270"/>
            <a:ext cx="2302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Annotation pipeline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1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2.5) Annotation </a:t>
            </a:r>
            <a:r>
              <a:rPr lang="en-US" dirty="0"/>
              <a:t>of other genome features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24003" y="1690881"/>
            <a:ext cx="38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4B333"/>
                </a:solidFill>
              </a:rPr>
              <a:t>2) The different annotation approaches</a:t>
            </a:r>
            <a:endParaRPr lang="en-US" dirty="0">
              <a:solidFill>
                <a:srgbClr val="74B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6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190033"/>
              </p:ext>
            </p:extLst>
          </p:nvPr>
        </p:nvGraphicFramePr>
        <p:xfrm>
          <a:off x="254000" y="1856151"/>
          <a:ext cx="8743463" cy="4016327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50287"/>
                <a:gridCol w="1982409"/>
                <a:gridCol w="2360458"/>
                <a:gridCol w="2950309"/>
              </a:tblGrid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 associated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ncRNA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Rfam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infernal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HMM + CM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Sprinzl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tRNAscan</a:t>
                      </a:r>
                      <a:r>
                        <a:rPr lang="en-US" dirty="0" smtClean="0"/>
                        <a:t>-SE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CM</a:t>
                      </a:r>
                      <a:r>
                        <a:rPr lang="en-US" baseline="0" dirty="0" smtClean="0"/>
                        <a:t> + WMA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snoRNA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snoscan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HMM + SCFG</a:t>
                      </a:r>
                      <a:endParaRPr lang="en-US" b="0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miRBase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Splign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miR-PREFeR</a:t>
                      </a:r>
                      <a:r>
                        <a:rPr lang="en-US" dirty="0" smtClean="0"/>
                        <a:t> (for plant)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 alignment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Based on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 patterns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Repeats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Repbase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Dfam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repeatMasker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HMM, blast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Pseudogenes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pseudopipe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homology-based (blast)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441" y="210270"/>
            <a:ext cx="267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Other genome features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6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3) MAKER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7822" y="1690881"/>
            <a:ext cx="29033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4B333"/>
                </a:solidFill>
              </a:rPr>
              <a:t>3</a:t>
            </a:r>
            <a:r>
              <a:rPr lang="en-US" dirty="0" smtClean="0">
                <a:solidFill>
                  <a:srgbClr val="74B333"/>
                </a:solidFill>
              </a:rPr>
              <a:t>) </a:t>
            </a:r>
            <a:r>
              <a:rPr lang="en-US" dirty="0">
                <a:solidFill>
                  <a:srgbClr val="74B333"/>
                </a:solidFill>
              </a:rPr>
              <a:t>Gene annotation </a:t>
            </a:r>
            <a:r>
              <a:rPr lang="en-US" dirty="0" smtClean="0">
                <a:solidFill>
                  <a:srgbClr val="74B333"/>
                </a:solidFill>
              </a:rPr>
              <a:t>pipelines</a:t>
            </a:r>
          </a:p>
          <a:p>
            <a:pPr algn="ctr"/>
            <a:r>
              <a:rPr lang="en-US" dirty="0" smtClean="0">
                <a:solidFill>
                  <a:srgbClr val="74B333"/>
                </a:solidFill>
              </a:rPr>
              <a:t>	(</a:t>
            </a:r>
            <a:r>
              <a:rPr lang="en-US" dirty="0">
                <a:solidFill>
                  <a:srgbClr val="74B333"/>
                </a:solidFill>
              </a:rPr>
              <a:t>The ultimate step)</a:t>
            </a:r>
          </a:p>
          <a:p>
            <a:endParaRPr lang="en-US" dirty="0">
              <a:solidFill>
                <a:srgbClr val="74B333"/>
              </a:solidFill>
            </a:endParaRPr>
          </a:p>
        </p:txBody>
      </p:sp>
      <p:pic>
        <p:nvPicPr>
          <p:cNvPr id="5" name="Picture 4" descr="400px-MAKER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93" y="4198507"/>
            <a:ext cx="3718003" cy="126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67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4481" y="1373195"/>
            <a:ext cx="648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MAKER – developed as an easy-to-use alternative to other pipelines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481" y="3394524"/>
            <a:ext cx="79303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Advantages over competing solutions: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Easy to use and to </a:t>
            </a:r>
            <a:r>
              <a:rPr lang="en-US" dirty="0" smtClean="0"/>
              <a:t>configure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Almost </a:t>
            </a:r>
            <a:r>
              <a:rPr lang="en-US" dirty="0"/>
              <a:t>unlimited </a:t>
            </a:r>
            <a:r>
              <a:rPr lang="en-US" b="1" dirty="0"/>
              <a:t>parallelism</a:t>
            </a:r>
            <a:r>
              <a:rPr lang="en-US" dirty="0"/>
              <a:t> built-in (limited by data and hardware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Largely </a:t>
            </a:r>
            <a:r>
              <a:rPr lang="en-US" dirty="0"/>
              <a:t>independent from the underlying system </a:t>
            </a:r>
            <a:r>
              <a:rPr lang="en-US" dirty="0" smtClean="0"/>
              <a:t>it </a:t>
            </a:r>
            <a:r>
              <a:rPr lang="en-US" dirty="0"/>
              <a:t>is run </a:t>
            </a:r>
            <a:r>
              <a:rPr lang="en-US" dirty="0" smtClean="0"/>
              <a:t>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Everything </a:t>
            </a:r>
            <a:r>
              <a:rPr lang="en-US" dirty="0"/>
              <a:t>is run through one command, no manual combining of data/</a:t>
            </a:r>
            <a:r>
              <a:rPr lang="en-US" dirty="0" smtClean="0"/>
              <a:t>outputs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Follows </a:t>
            </a:r>
            <a:r>
              <a:rPr lang="en-US" dirty="0"/>
              <a:t>common standards, produces GMOD compliant </a:t>
            </a:r>
            <a:r>
              <a:rPr lang="en-US" dirty="0" smtClean="0"/>
              <a:t>output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Annotation </a:t>
            </a:r>
            <a:r>
              <a:rPr lang="en-US" b="1" dirty="0"/>
              <a:t>Edit Distance (AED) metric for improved quality </a:t>
            </a:r>
            <a:r>
              <a:rPr lang="en-US" b="1" dirty="0" smtClean="0"/>
              <a:t>control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Provides </a:t>
            </a:r>
            <a:r>
              <a:rPr lang="en-US" dirty="0"/>
              <a:t>a mechanism to train and retrain </a:t>
            </a:r>
            <a:r>
              <a:rPr lang="en-US" i="1" dirty="0" err="1"/>
              <a:t>ab</a:t>
            </a:r>
            <a:r>
              <a:rPr lang="en-US" i="1" dirty="0"/>
              <a:t>-initio </a:t>
            </a:r>
            <a:r>
              <a:rPr lang="en-US" dirty="0"/>
              <a:t>gene </a:t>
            </a:r>
            <a:r>
              <a:rPr lang="en-US" dirty="0" smtClean="0"/>
              <a:t>predictors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Annotations </a:t>
            </a:r>
            <a:r>
              <a:rPr lang="en-US" dirty="0"/>
              <a:t>can be updated by re-launching Maker with new </a:t>
            </a:r>
            <a:r>
              <a:rPr lang="en-US" dirty="0" smtClean="0"/>
              <a:t>evidence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33252" y="6288340"/>
            <a:ext cx="347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how does Maker work exactly?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" y="1878805"/>
            <a:ext cx="9144000" cy="109248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- can be used pure evidence-based, pure </a:t>
            </a:r>
            <a:r>
              <a:rPr lang="en-US" sz="1800" i="1" dirty="0" err="1" smtClean="0">
                <a:solidFill>
                  <a:schemeClr val="tx1"/>
                </a:solidFill>
              </a:rPr>
              <a:t>ab</a:t>
            </a:r>
            <a:r>
              <a:rPr lang="en-US" sz="1800" i="1" dirty="0" smtClean="0">
                <a:solidFill>
                  <a:schemeClr val="tx1"/>
                </a:solidFill>
              </a:rPr>
              <a:t> initio</a:t>
            </a:r>
            <a:r>
              <a:rPr lang="en-US" sz="1800" dirty="0" smtClean="0">
                <a:solidFill>
                  <a:schemeClr val="tx1"/>
                </a:solidFill>
              </a:rPr>
              <a:t>, or evidence</a:t>
            </a:r>
            <a:r>
              <a:rPr lang="en-US" sz="1800" dirty="0">
                <a:solidFill>
                  <a:schemeClr val="tx1"/>
                </a:solidFill>
              </a:rPr>
              <a:t>-</a:t>
            </a:r>
            <a:r>
              <a:rPr lang="en-US" sz="1800" dirty="0" smtClean="0">
                <a:solidFill>
                  <a:schemeClr val="tx1"/>
                </a:solidFill>
              </a:rPr>
              <a:t>driven (on the fly) </a:t>
            </a:r>
            <a:r>
              <a:rPr lang="en-US" sz="1800" i="1" dirty="0" err="1">
                <a:solidFill>
                  <a:schemeClr val="tx1"/>
                </a:solidFill>
              </a:rPr>
              <a:t>a</a:t>
            </a:r>
            <a:r>
              <a:rPr lang="en-US" sz="1800" i="1" dirty="0" err="1" smtClean="0">
                <a:solidFill>
                  <a:schemeClr val="tx1"/>
                </a:solidFill>
              </a:rPr>
              <a:t>b</a:t>
            </a:r>
            <a:r>
              <a:rPr lang="en-US" sz="1800" i="1" dirty="0" smtClean="0">
                <a:solidFill>
                  <a:schemeClr val="tx1"/>
                </a:solidFill>
              </a:rPr>
              <a:t> initio.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- add UTR when ESTs are supplied.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- Evidence </a:t>
            </a:r>
            <a:r>
              <a:rPr lang="en-US" sz="1800" dirty="0">
                <a:solidFill>
                  <a:schemeClr val="tx1"/>
                </a:solidFill>
              </a:rPr>
              <a:t>based </a:t>
            </a:r>
            <a:r>
              <a:rPr lang="en-US" sz="1800" dirty="0" smtClean="0">
                <a:solidFill>
                  <a:schemeClr val="tx1"/>
                </a:solidFill>
              </a:rPr>
              <a:t>chooser : select post processed gene model which is most consistent with evidence (protein / EST / </a:t>
            </a:r>
            <a:r>
              <a:rPr lang="en-US" sz="1800" dirty="0" err="1" smtClean="0">
                <a:solidFill>
                  <a:schemeClr val="tx1"/>
                </a:solidFill>
              </a:rPr>
              <a:t>RNAseq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44448" y="2419216"/>
            <a:ext cx="163492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RepeatMasking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1252064" y="3985709"/>
            <a:ext cx="1398340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smtClean="0"/>
              <a:t>Soft-</a:t>
            </a:r>
            <a:r>
              <a:rPr lang="sv-SE" dirty="0" err="1" smtClean="0"/>
              <a:t>masking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6741416" y="3985709"/>
            <a:ext cx="1484564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smtClean="0"/>
              <a:t>Hard-</a:t>
            </a:r>
            <a:r>
              <a:rPr lang="sv-SE" dirty="0" err="1" smtClean="0"/>
              <a:t>masking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2178265" y="3225931"/>
            <a:ext cx="1968658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Nucleotide</a:t>
            </a:r>
            <a:r>
              <a:rPr lang="sv-SE" dirty="0" smtClean="0"/>
              <a:t> </a:t>
            </a:r>
            <a:r>
              <a:rPr lang="sv-SE" dirty="0" err="1" smtClean="0"/>
              <a:t>repeats</a:t>
            </a:r>
            <a:endParaRPr lang="sv-SE" dirty="0"/>
          </a:p>
        </p:txBody>
      </p:sp>
      <p:sp>
        <p:nvSpPr>
          <p:cNvPr id="14" name="TextBox 13"/>
          <p:cNvSpPr txBox="1"/>
          <p:nvPr/>
        </p:nvSpPr>
        <p:spPr>
          <a:xfrm>
            <a:off x="4563052" y="3233421"/>
            <a:ext cx="2689108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Transposons</a:t>
            </a:r>
            <a:r>
              <a:rPr lang="sv-SE" dirty="0" smtClean="0"/>
              <a:t>/viral proteins</a:t>
            </a:r>
            <a:endParaRPr lang="sv-SE" dirty="0"/>
          </a:p>
        </p:txBody>
      </p:sp>
      <p:cxnSp>
        <p:nvCxnSpPr>
          <p:cNvPr id="16" name="Elbow Connector 15"/>
          <p:cNvCxnSpPr>
            <a:stCxn id="10" idx="1"/>
            <a:endCxn id="13" idx="0"/>
          </p:cNvCxnSpPr>
          <p:nvPr/>
        </p:nvCxnSpPr>
        <p:spPr>
          <a:xfrm rot="10800000" flipV="1">
            <a:off x="3162594" y="2603881"/>
            <a:ext cx="281854" cy="622049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4" idx="0"/>
          </p:cNvCxnSpPr>
          <p:nvPr/>
        </p:nvCxnSpPr>
        <p:spPr>
          <a:xfrm>
            <a:off x="5079368" y="2603882"/>
            <a:ext cx="828238" cy="629539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1"/>
            <a:endCxn id="11" idx="0"/>
          </p:cNvCxnSpPr>
          <p:nvPr/>
        </p:nvCxnSpPr>
        <p:spPr>
          <a:xfrm rot="10800000" flipV="1">
            <a:off x="1951235" y="3410597"/>
            <a:ext cx="227031" cy="575112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3"/>
            <a:endCxn id="12" idx="0"/>
          </p:cNvCxnSpPr>
          <p:nvPr/>
        </p:nvCxnSpPr>
        <p:spPr>
          <a:xfrm>
            <a:off x="7252160" y="3418087"/>
            <a:ext cx="231538" cy="567622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441" y="4453275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ATGCGTTTGacgtttaataattggGCATAGCCCT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36223" y="4458056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ATGCGTTTGNNNNNNNNNNGCATAGCCCT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01303" y="5245000"/>
            <a:ext cx="17418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Masked</a:t>
            </a:r>
            <a:r>
              <a:rPr lang="sv-SE" dirty="0" smtClean="0"/>
              <a:t> </a:t>
            </a:r>
            <a:r>
              <a:rPr lang="sv-SE" dirty="0" err="1" smtClean="0"/>
              <a:t>genome</a:t>
            </a:r>
            <a:endParaRPr lang="sv-SE" dirty="0"/>
          </a:p>
        </p:txBody>
      </p:sp>
      <p:cxnSp>
        <p:nvCxnSpPr>
          <p:cNvPr id="30" name="Elbow Connector 29"/>
          <p:cNvCxnSpPr>
            <a:stCxn id="26" idx="2"/>
            <a:endCxn id="28" idx="1"/>
          </p:cNvCxnSpPr>
          <p:nvPr/>
        </p:nvCxnSpPr>
        <p:spPr>
          <a:xfrm rot="16200000" flipH="1">
            <a:off x="2611311" y="4439673"/>
            <a:ext cx="607059" cy="1372925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7" idx="2"/>
            <a:endCxn id="28" idx="3"/>
          </p:cNvCxnSpPr>
          <p:nvPr/>
        </p:nvCxnSpPr>
        <p:spPr>
          <a:xfrm rot="5400000">
            <a:off x="6012564" y="4158010"/>
            <a:ext cx="602278" cy="1941034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2"/>
          </p:cNvCxnSpPr>
          <p:nvPr/>
        </p:nvCxnSpPr>
        <p:spPr>
          <a:xfrm>
            <a:off x="4472245" y="5614332"/>
            <a:ext cx="4158" cy="539361"/>
          </a:xfrm>
          <a:prstGeom prst="straightConnector1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481" y="1458692"/>
            <a:ext cx="27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1: </a:t>
            </a:r>
            <a:r>
              <a:rPr lang="sv-SE" dirty="0" err="1"/>
              <a:t>Raw</a:t>
            </a:r>
            <a:r>
              <a:rPr lang="sv-SE" dirty="0"/>
              <a:t> </a:t>
            </a:r>
            <a:r>
              <a:rPr lang="sv-SE" dirty="0" err="1"/>
              <a:t>compute</a:t>
            </a:r>
            <a:r>
              <a:rPr lang="sv-SE" dirty="0"/>
              <a:t> </a:t>
            </a:r>
            <a:r>
              <a:rPr lang="sv-SE" dirty="0" err="1"/>
              <a:t>phase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773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6" grpId="0"/>
      <p:bldP spid="27" grpId="0"/>
      <p:bldP spid="2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57064" y="2441153"/>
            <a:ext cx="17418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Masked</a:t>
            </a:r>
            <a:r>
              <a:rPr lang="sv-SE" dirty="0" smtClean="0"/>
              <a:t> </a:t>
            </a:r>
            <a:r>
              <a:rPr lang="sv-SE" dirty="0" err="1" smtClean="0"/>
              <a:t>genome</a:t>
            </a:r>
            <a:endParaRPr lang="sv-SE" dirty="0"/>
          </a:p>
        </p:txBody>
      </p:sp>
      <p:cxnSp>
        <p:nvCxnSpPr>
          <p:cNvPr id="5" name="Straight Arrow Connector 4"/>
          <p:cNvCxnSpPr>
            <a:endCxn id="10" idx="0"/>
          </p:cNvCxnSpPr>
          <p:nvPr/>
        </p:nvCxnSpPr>
        <p:spPr>
          <a:xfrm>
            <a:off x="4628006" y="2008347"/>
            <a:ext cx="0" cy="432806"/>
          </a:xfrm>
          <a:prstGeom prst="straightConnector1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81405" y="3876579"/>
            <a:ext cx="96693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smtClean="0"/>
              <a:t>Proteins</a:t>
            </a:r>
            <a:endParaRPr lang="sv-SE" dirty="0"/>
          </a:p>
        </p:txBody>
      </p:sp>
      <p:cxnSp>
        <p:nvCxnSpPr>
          <p:cNvPr id="8" name="Elbow Connector 7"/>
          <p:cNvCxnSpPr>
            <a:stCxn id="23" idx="0"/>
            <a:endCxn id="10" idx="1"/>
          </p:cNvCxnSpPr>
          <p:nvPr/>
        </p:nvCxnSpPr>
        <p:spPr>
          <a:xfrm rot="5400000" flipH="1" flipV="1">
            <a:off x="2835587" y="2955103"/>
            <a:ext cx="1250760" cy="5921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1637" y="2985270"/>
            <a:ext cx="90064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Blastx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97775" y="3876579"/>
            <a:ext cx="60785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smtClean="0"/>
              <a:t>ESTs</a:t>
            </a:r>
            <a:endParaRPr lang="sv-SE" dirty="0"/>
          </a:p>
        </p:txBody>
      </p:sp>
      <p:cxnSp>
        <p:nvCxnSpPr>
          <p:cNvPr id="21" name="Elbow Connector 20"/>
          <p:cNvCxnSpPr>
            <a:stCxn id="29" idx="0"/>
            <a:endCxn id="10" idx="3"/>
          </p:cNvCxnSpPr>
          <p:nvPr/>
        </p:nvCxnSpPr>
        <p:spPr>
          <a:xfrm rot="16200000" flipV="1">
            <a:off x="5174946" y="2949820"/>
            <a:ext cx="1250760" cy="60275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35318" y="2977583"/>
            <a:ext cx="9006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Blastn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02564" y="290320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289538" y="300363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35127" y="311031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7938" y="322682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425656" y="3333503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57809" y="322682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84349" y="2863683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71323" y="2964109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016912" y="3070790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69723" y="3187296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107441" y="3293977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39594" y="3187296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7097" y="2786703"/>
            <a:ext cx="155844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305539" y="2787625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4481" y="2787625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565938" y="2699835"/>
            <a:ext cx="155844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124380" y="2700757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253322" y="2700757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4481" y="1458692"/>
            <a:ext cx="27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1: </a:t>
            </a:r>
            <a:r>
              <a:rPr lang="sv-SE" dirty="0" err="1"/>
              <a:t>Raw</a:t>
            </a:r>
            <a:r>
              <a:rPr lang="sv-SE" dirty="0"/>
              <a:t> </a:t>
            </a:r>
            <a:r>
              <a:rPr lang="sv-SE" dirty="0" err="1"/>
              <a:t>compute</a:t>
            </a:r>
            <a:r>
              <a:rPr lang="sv-SE" dirty="0"/>
              <a:t> </a:t>
            </a:r>
            <a:r>
              <a:rPr lang="sv-SE" dirty="0" err="1"/>
              <a:t>phase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8622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9" grpId="0" animBg="1"/>
      <p:bldP spid="29" grpId="0" animBg="1"/>
      <p:bldP spid="33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31" grpId="0" animBg="1"/>
      <p:bldP spid="47" grpId="0" animBg="1"/>
      <p:bldP spid="48" grpId="0" animBg="1"/>
      <p:bldP spid="50" grpId="0" animBg="1"/>
      <p:bldP spid="51" grpId="0" animBg="1"/>
      <p:bldP spid="5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4380888" y="32576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45415" y="288127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32389" y="298169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77978" y="308837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30789" y="320488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68507" y="331156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430789" y="342632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36907" y="290413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85102" y="300455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85102" y="312510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885102" y="324564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954781" y="2904131"/>
            <a:ext cx="29771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42430" y="298300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001686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94600" y="318202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012641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012641" y="317082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012641" y="325587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145439" y="3265847"/>
            <a:ext cx="386288" cy="4571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380888" y="30768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428718" y="2975551"/>
            <a:ext cx="2681945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188708" y="3594223"/>
            <a:ext cx="101998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377094" y="3473920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54180" y="2935979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38499" y="3426321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887548" y="3512272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4428414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Filtering</a:t>
            </a:r>
            <a:r>
              <a:rPr lang="sv-SE" dirty="0" smtClean="0"/>
              <a:t> is </a:t>
            </a:r>
            <a:r>
              <a:rPr lang="sv-SE" dirty="0" err="1" smtClean="0"/>
              <a:t>based</a:t>
            </a:r>
            <a:r>
              <a:rPr lang="sv-SE" dirty="0" smtClean="0"/>
              <a:t> on </a:t>
            </a:r>
            <a:r>
              <a:rPr lang="sv-SE" dirty="0" err="1" smtClean="0"/>
              <a:t>rules</a:t>
            </a:r>
            <a:r>
              <a:rPr lang="sv-SE" dirty="0" smtClean="0"/>
              <a:t> </a:t>
            </a:r>
            <a:r>
              <a:rPr lang="sv-SE" dirty="0" err="1" smtClean="0"/>
              <a:t>defined</a:t>
            </a:r>
            <a:r>
              <a:rPr lang="sv-SE" dirty="0" smtClean="0"/>
              <a:t> in the Maker </a:t>
            </a:r>
            <a:r>
              <a:rPr lang="sv-SE" dirty="0" err="1" smtClean="0"/>
              <a:t>configuration</a:t>
            </a:r>
            <a:r>
              <a:rPr lang="sv-SE" dirty="0" smtClean="0"/>
              <a:t> for a given </a:t>
            </a:r>
            <a:r>
              <a:rPr lang="sv-SE" dirty="0" err="1" smtClean="0"/>
              <a:t>project</a:t>
            </a:r>
            <a:endParaRPr lang="sv-SE" dirty="0"/>
          </a:p>
        </p:txBody>
      </p:sp>
      <p:sp>
        <p:nvSpPr>
          <p:cNvPr id="72" name="TextBox 71"/>
          <p:cNvSpPr txBox="1"/>
          <p:nvPr/>
        </p:nvSpPr>
        <p:spPr>
          <a:xfrm>
            <a:off x="922919" y="4811174"/>
            <a:ext cx="55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Example</a:t>
            </a:r>
            <a:r>
              <a:rPr lang="sv-SE" dirty="0" smtClean="0"/>
              <a:t>: EST </a:t>
            </a:r>
            <a:r>
              <a:rPr lang="sv-SE" dirty="0" err="1" smtClean="0"/>
              <a:t>alignment</a:t>
            </a:r>
            <a:r>
              <a:rPr lang="sv-SE" dirty="0" smtClean="0"/>
              <a:t> – 80% </a:t>
            </a:r>
            <a:r>
              <a:rPr lang="sv-SE" dirty="0" err="1" smtClean="0"/>
              <a:t>coverage</a:t>
            </a:r>
            <a:r>
              <a:rPr lang="sv-SE" dirty="0" smtClean="0"/>
              <a:t> and 85% </a:t>
            </a:r>
            <a:r>
              <a:rPr lang="sv-SE" dirty="0" err="1" smtClean="0"/>
              <a:t>identity</a:t>
            </a:r>
            <a:endParaRPr lang="sv-SE" dirty="0"/>
          </a:p>
        </p:txBody>
      </p:sp>
      <p:sp>
        <p:nvSpPr>
          <p:cNvPr id="73" name="TextBox 72"/>
          <p:cNvSpPr txBox="1"/>
          <p:nvPr/>
        </p:nvSpPr>
        <p:spPr>
          <a:xfrm>
            <a:off x="586881" y="5458548"/>
            <a:ext cx="614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Default </a:t>
            </a:r>
            <a:r>
              <a:rPr lang="sv-SE" dirty="0" err="1" smtClean="0"/>
              <a:t>settings</a:t>
            </a:r>
            <a:r>
              <a:rPr lang="sv-SE" dirty="0" smtClean="0"/>
              <a:t> sensible for </a:t>
            </a:r>
            <a:r>
              <a:rPr lang="sv-SE" dirty="0" err="1" smtClean="0"/>
              <a:t>most</a:t>
            </a:r>
            <a:r>
              <a:rPr lang="sv-SE" dirty="0" smtClean="0"/>
              <a:t> </a:t>
            </a:r>
            <a:r>
              <a:rPr lang="sv-SE" dirty="0" err="1" smtClean="0"/>
              <a:t>projects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changed</a:t>
            </a:r>
            <a:r>
              <a:rPr lang="sv-SE" dirty="0"/>
              <a:t>!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110663" y="2975551"/>
            <a:ext cx="28826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481" y="1458692"/>
            <a:ext cx="355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2: Filter and cluster </a:t>
            </a:r>
            <a:r>
              <a:rPr lang="sv-SE" dirty="0" err="1" smtClean="0"/>
              <a:t>alignments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5625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5" grpId="0" animBg="1"/>
      <p:bldP spid="66" grpId="0" animBg="1"/>
      <p:bldP spid="67" grpId="0" animBg="1"/>
      <p:bldP spid="68" grpId="0" animBg="1"/>
      <p:bldP spid="70" grpId="0" animBg="1"/>
      <p:bldP spid="71" grpId="0"/>
      <p:bldP spid="72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975" y="1217495"/>
            <a:ext cx="181740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MS PGothic" charset="0"/>
              </a:rPr>
              <a:t>From a genome</a:t>
            </a:r>
            <a:r>
              <a:rPr lang="en-US" dirty="0" smtClean="0">
                <a:latin typeface="Calibri" charset="0"/>
                <a:ea typeface="MS PGothic" charset="0"/>
              </a:rPr>
              <a:t>…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FASTA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Screen Shot 2014-03-20 at 1.34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t="5481" r="54601" b="56281"/>
          <a:stretch/>
        </p:blipFill>
        <p:spPr bwMode="auto">
          <a:xfrm>
            <a:off x="95023" y="1926128"/>
            <a:ext cx="2427352" cy="284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44585" y="1249020"/>
            <a:ext cx="23673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Calibri" charset="0"/>
                <a:ea typeface="MS PGothic" charset="0"/>
              </a:rPr>
              <a:t>…</a:t>
            </a:r>
            <a:r>
              <a:rPr lang="sv-SE" dirty="0" err="1">
                <a:latin typeface="Calibri" charset="0"/>
                <a:ea typeface="MS PGothic" charset="0"/>
              </a:rPr>
              <a:t>to</a:t>
            </a:r>
            <a:r>
              <a:rPr lang="sv-SE" dirty="0">
                <a:latin typeface="Calibri" charset="0"/>
                <a:ea typeface="MS PGothic" charset="0"/>
              </a:rPr>
              <a:t> an </a:t>
            </a:r>
            <a:r>
              <a:rPr lang="sv-SE" dirty="0" err="1">
                <a:latin typeface="Calibri" charset="0"/>
                <a:ea typeface="MS PGothic" charset="0"/>
              </a:rPr>
              <a:t>annotated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smtClean="0">
                <a:latin typeface="Calibri" charset="0"/>
                <a:ea typeface="MS PGothic" charset="0"/>
              </a:rPr>
              <a:t>gene</a:t>
            </a:r>
          </a:p>
          <a:p>
            <a:r>
              <a:rPr lang="sv-SE" sz="2400" b="1" dirty="0" smtClean="0">
                <a:solidFill>
                  <a:srgbClr val="FF0000"/>
                </a:solidFill>
                <a:latin typeface="Calibri" charset="0"/>
                <a:ea typeface="MS PGothic" charset="0"/>
              </a:rPr>
              <a:t>GFF</a:t>
            </a:r>
            <a:endParaRPr lang="sv-SE" b="1" dirty="0" smtClean="0">
              <a:solidFill>
                <a:srgbClr val="FF0000"/>
              </a:solidFill>
              <a:latin typeface="Calibri" charset="0"/>
              <a:ea typeface="MS PGothic" charset="0"/>
            </a:endParaRPr>
          </a:p>
          <a:p>
            <a:endParaRPr lang="en-US" dirty="0"/>
          </a:p>
        </p:txBody>
      </p:sp>
      <p:pic>
        <p:nvPicPr>
          <p:cNvPr id="8" name="Picture 7" descr="Screen Shot 2018-01-29 at 15.32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22" y="1952306"/>
            <a:ext cx="5893273" cy="233032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20837" y="4569563"/>
            <a:ext cx="3643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 smtClean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 smtClean="0"/>
              <a:t>1 </a:t>
            </a:r>
            <a:r>
              <a:rPr lang="fi-FI" dirty="0"/>
              <a:t>feature = 1 </a:t>
            </a:r>
            <a:r>
              <a:rPr lang="fi-FI" dirty="0" smtClean="0"/>
              <a:t>line</a:t>
            </a:r>
            <a:endParaRPr lang="fi-FI" dirty="0"/>
          </a:p>
        </p:txBody>
      </p:sp>
      <p:sp>
        <p:nvSpPr>
          <p:cNvPr id="11" name="Shape 276"/>
          <p:cNvSpPr txBox="1"/>
          <p:nvPr/>
        </p:nvSpPr>
        <p:spPr>
          <a:xfrm>
            <a:off x="2347108" y="5694368"/>
            <a:ext cx="6650951" cy="47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b="1" dirty="0">
                <a:solidFill>
                  <a:schemeClr val="dk1"/>
                </a:solidFill>
                <a:highlight>
                  <a:srgbClr val="F6B26B"/>
                </a:highlight>
              </a:rPr>
              <a:t>Ctg123 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 smtClean="0">
                <a:solidFill>
                  <a:srgbClr val="FF0000"/>
                </a:solidFill>
                <a:highlight>
                  <a:srgbClr val="9FC5E8"/>
                </a:highlight>
              </a:rPr>
              <a:t>maker   </a:t>
            </a:r>
            <a:r>
              <a:rPr lang="fi-FI" b="1" dirty="0" smtClean="0">
                <a:solidFill>
                  <a:schemeClr val="dk1"/>
                </a:solidFill>
                <a:highlight>
                  <a:srgbClr val="FF9900"/>
                </a:highlight>
              </a:rPr>
              <a:t>Gene</a:t>
            </a:r>
            <a:r>
              <a:rPr lang="fi-FI" b="1" dirty="0" smtClean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1000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9000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+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ID=gene1; Name=EDEN</a:t>
            </a:r>
            <a:endParaRPr b="1" dirty="0">
              <a:solidFill>
                <a:schemeClr val="dk1"/>
              </a:solidFill>
              <a:highlight>
                <a:srgbClr val="FF9900"/>
              </a:highlight>
            </a:endParaRPr>
          </a:p>
        </p:txBody>
      </p:sp>
      <p:sp>
        <p:nvSpPr>
          <p:cNvPr id="12" name="Shape 277"/>
          <p:cNvSpPr txBox="1"/>
          <p:nvPr/>
        </p:nvSpPr>
        <p:spPr>
          <a:xfrm>
            <a:off x="2522375" y="6247377"/>
            <a:ext cx="1361966" cy="42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1. sequence id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3" name="Shape 278"/>
          <p:cNvSpPr txBox="1"/>
          <p:nvPr/>
        </p:nvSpPr>
        <p:spPr>
          <a:xfrm>
            <a:off x="3138491" y="5191107"/>
            <a:ext cx="1025261" cy="30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2. source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4" name="Shape 279"/>
          <p:cNvSpPr txBox="1"/>
          <p:nvPr/>
        </p:nvSpPr>
        <p:spPr>
          <a:xfrm>
            <a:off x="3884341" y="6378032"/>
            <a:ext cx="1391783" cy="24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3. feature type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5" name="Shape 280"/>
          <p:cNvSpPr txBox="1"/>
          <p:nvPr/>
        </p:nvSpPr>
        <p:spPr>
          <a:xfrm>
            <a:off x="4621464" y="5152918"/>
            <a:ext cx="812543" cy="37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4. start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6" name="Shape 281"/>
          <p:cNvSpPr txBox="1"/>
          <p:nvPr/>
        </p:nvSpPr>
        <p:spPr>
          <a:xfrm>
            <a:off x="5235114" y="6301162"/>
            <a:ext cx="698070" cy="3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5. end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7" name="Shape 282"/>
          <p:cNvSpPr txBox="1"/>
          <p:nvPr/>
        </p:nvSpPr>
        <p:spPr>
          <a:xfrm>
            <a:off x="5545040" y="5149123"/>
            <a:ext cx="918885" cy="37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6. score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8" name="Shape 283"/>
          <p:cNvSpPr txBox="1"/>
          <p:nvPr/>
        </p:nvSpPr>
        <p:spPr>
          <a:xfrm>
            <a:off x="5993423" y="6335749"/>
            <a:ext cx="912462" cy="32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7. strand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9" name="Shape 284"/>
          <p:cNvSpPr txBox="1"/>
          <p:nvPr/>
        </p:nvSpPr>
        <p:spPr>
          <a:xfrm>
            <a:off x="6270224" y="5215894"/>
            <a:ext cx="833999" cy="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8. phase 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20" name="Shape 285"/>
          <p:cNvSpPr txBox="1"/>
          <p:nvPr/>
        </p:nvSpPr>
        <p:spPr>
          <a:xfrm>
            <a:off x="7199700" y="6292493"/>
            <a:ext cx="1532361" cy="47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9. attribute(s)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tag=value  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21" name="Shape 286"/>
          <p:cNvCxnSpPr/>
          <p:nvPr/>
        </p:nvCxnSpPr>
        <p:spPr>
          <a:xfrm flipV="1">
            <a:off x="276172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" name="Shape 291"/>
          <p:cNvCxnSpPr/>
          <p:nvPr/>
        </p:nvCxnSpPr>
        <p:spPr>
          <a:xfrm>
            <a:off x="4996251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" name="Shape 291"/>
          <p:cNvCxnSpPr/>
          <p:nvPr/>
        </p:nvCxnSpPr>
        <p:spPr>
          <a:xfrm>
            <a:off x="3529684" y="5539839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" name="Shape 291"/>
          <p:cNvCxnSpPr/>
          <p:nvPr/>
        </p:nvCxnSpPr>
        <p:spPr>
          <a:xfrm>
            <a:off x="5985967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3" name="Shape 291"/>
          <p:cNvCxnSpPr/>
          <p:nvPr/>
        </p:nvCxnSpPr>
        <p:spPr>
          <a:xfrm>
            <a:off x="6452834" y="5527067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8" name="Shape 286"/>
          <p:cNvCxnSpPr/>
          <p:nvPr/>
        </p:nvCxnSpPr>
        <p:spPr>
          <a:xfrm flipV="1">
            <a:off x="428900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9" name="Shape 286"/>
          <p:cNvCxnSpPr/>
          <p:nvPr/>
        </p:nvCxnSpPr>
        <p:spPr>
          <a:xfrm flipV="1">
            <a:off x="5567942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0" name="Shape 286"/>
          <p:cNvCxnSpPr/>
          <p:nvPr/>
        </p:nvCxnSpPr>
        <p:spPr>
          <a:xfrm flipV="1">
            <a:off x="6228244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1" name="Shape 286"/>
          <p:cNvCxnSpPr/>
          <p:nvPr/>
        </p:nvCxnSpPr>
        <p:spPr>
          <a:xfrm flipV="1">
            <a:off x="7535205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2" name="Rounded Rectangle 41"/>
          <p:cNvSpPr/>
          <p:nvPr/>
        </p:nvSpPr>
        <p:spPr>
          <a:xfrm>
            <a:off x="2347108" y="5215894"/>
            <a:ext cx="6796892" cy="1642106"/>
          </a:xfrm>
          <a:prstGeom prst="round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168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933743" y="2637692"/>
            <a:ext cx="3595078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601220" y="2637692"/>
            <a:ext cx="989949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76513" y="2637692"/>
            <a:ext cx="989949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380888" y="32576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45415" y="288127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32389" y="298169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77978" y="308837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30789" y="320488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68507" y="331156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430789" y="342632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36907" y="290413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85102" y="300455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85102" y="312510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885102" y="324564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42430" y="298300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001686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94600" y="318202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012641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012641" y="317082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012641" y="325587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145439" y="326584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380888" y="30768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428718" y="2975551"/>
            <a:ext cx="2712023" cy="51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4428414"/>
            <a:ext cx="471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Clustering</a:t>
            </a:r>
            <a:r>
              <a:rPr lang="sv-SE" dirty="0" smtClean="0"/>
              <a:t> </a:t>
            </a:r>
            <a:r>
              <a:rPr lang="sv-SE" dirty="0" err="1" smtClean="0"/>
              <a:t>groups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r>
              <a:rPr lang="sv-SE" dirty="0" err="1"/>
              <a:t>-</a:t>
            </a:r>
            <a:r>
              <a:rPr lang="sv-SE" dirty="0" err="1" smtClean="0"/>
              <a:t>alignments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’</a:t>
            </a:r>
            <a:r>
              <a:rPr lang="sv-SE" dirty="0" err="1" smtClean="0"/>
              <a:t>loci</a:t>
            </a:r>
            <a:r>
              <a:rPr lang="sv-SE" dirty="0" smtClean="0"/>
              <a:t>’</a:t>
            </a:r>
            <a:endParaRPr lang="sv-SE" dirty="0"/>
          </a:p>
        </p:txBody>
      </p:sp>
      <p:sp>
        <p:nvSpPr>
          <p:cNvPr id="57" name="Rectangle 56"/>
          <p:cNvSpPr/>
          <p:nvPr/>
        </p:nvSpPr>
        <p:spPr>
          <a:xfrm>
            <a:off x="7098507" y="2975551"/>
            <a:ext cx="300422" cy="538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481" y="1458692"/>
            <a:ext cx="355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2: Filter and cluster </a:t>
            </a:r>
            <a:r>
              <a:rPr lang="sv-SE" dirty="0" err="1" smtClean="0"/>
              <a:t>alignments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957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" grpId="0" animBg="1"/>
      <p:bldP spid="7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933743" y="2637692"/>
            <a:ext cx="3595078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76513" y="2637692"/>
            <a:ext cx="2229130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380888" y="32576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45415" y="288127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32389" y="298169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77978" y="308837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30789" y="320488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68507" y="331156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430789" y="342632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36907" y="290413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85102" y="300455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85102" y="312510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09986" y="3245642"/>
            <a:ext cx="1150552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42430" y="298300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001686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94600" y="318202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012641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012641" y="317082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012641" y="325587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145439" y="326584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380888" y="30768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428718" y="2975551"/>
            <a:ext cx="2712023" cy="51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4428414"/>
            <a:ext cx="420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Problematic data can complicate clustering</a:t>
            </a:r>
            <a:endParaRPr lang="sv-SE" dirty="0"/>
          </a:p>
        </p:txBody>
      </p:sp>
      <p:sp>
        <p:nvSpPr>
          <p:cNvPr id="57" name="Rectangle 56"/>
          <p:cNvSpPr/>
          <p:nvPr/>
        </p:nvSpPr>
        <p:spPr>
          <a:xfrm>
            <a:off x="7098507" y="2975551"/>
            <a:ext cx="300422" cy="538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577977" y="3509685"/>
            <a:ext cx="1826959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207170" y="3240561"/>
            <a:ext cx="1150552" cy="45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577978" y="3504604"/>
            <a:ext cx="1826959" cy="45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86881" y="4813942"/>
            <a:ext cx="395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Needs to be fixed by =&gt;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clean</a:t>
            </a:r>
            <a:r>
              <a:rPr lang="sv-SE" dirty="0" smtClean="0"/>
              <a:t> data</a:t>
            </a:r>
            <a:endParaRPr lang="sv-SE" dirty="0"/>
          </a:p>
        </p:txBody>
      </p:sp>
      <p:sp>
        <p:nvSpPr>
          <p:cNvPr id="41" name="TextBox 40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4481" y="1458692"/>
            <a:ext cx="355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2: Filter and cluster </a:t>
            </a:r>
            <a:r>
              <a:rPr lang="sv-SE" dirty="0" err="1" smtClean="0"/>
              <a:t>alignments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534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 animBg="1"/>
      <p:bldP spid="71" grpId="0"/>
      <p:bldP spid="40" grpId="0" animBg="1"/>
      <p:bldP spid="43" grpId="0" animBg="1"/>
      <p:bldP spid="4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372445" y="3249541"/>
            <a:ext cx="2480914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3148" y="297484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42404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35318" y="317387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53359" y="29673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53359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53359" y="316267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53359" y="324772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986157" y="325769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21606" y="30687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69436" y="2967398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4428414"/>
            <a:ext cx="471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Clustering</a:t>
            </a:r>
            <a:r>
              <a:rPr lang="sv-SE" dirty="0" smtClean="0"/>
              <a:t> </a:t>
            </a:r>
            <a:r>
              <a:rPr lang="sv-SE" dirty="0" err="1" smtClean="0"/>
              <a:t>groups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r>
              <a:rPr lang="sv-SE" dirty="0" smtClean="0"/>
              <a:t> </a:t>
            </a:r>
            <a:r>
              <a:rPr lang="sv-SE" dirty="0" err="1" smtClean="0"/>
              <a:t>alignments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’</a:t>
            </a:r>
            <a:r>
              <a:rPr lang="sv-SE" dirty="0" err="1" smtClean="0"/>
              <a:t>loci</a:t>
            </a:r>
            <a:r>
              <a:rPr lang="sv-SE" dirty="0" smtClean="0"/>
              <a:t>’</a:t>
            </a:r>
            <a:endParaRPr lang="sv-SE" dirty="0"/>
          </a:p>
        </p:txBody>
      </p:sp>
      <p:sp>
        <p:nvSpPr>
          <p:cNvPr id="40" name="TextBox 39"/>
          <p:cNvSpPr txBox="1"/>
          <p:nvPr/>
        </p:nvSpPr>
        <p:spPr>
          <a:xfrm>
            <a:off x="867903" y="4813481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Amount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data in </a:t>
            </a:r>
            <a:r>
              <a:rPr lang="sv-SE" dirty="0" err="1" smtClean="0"/>
              <a:t>any</a:t>
            </a:r>
            <a:r>
              <a:rPr lang="sv-SE" dirty="0" smtClean="0"/>
              <a:t> given cluster is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dirty="0" err="1" smtClean="0"/>
              <a:t>collapsed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remove</a:t>
            </a:r>
            <a:r>
              <a:rPr lang="sv-SE" dirty="0" smtClean="0"/>
              <a:t> </a:t>
            </a:r>
            <a:r>
              <a:rPr lang="sv-SE" dirty="0" err="1" smtClean="0"/>
              <a:t>redundancy</a:t>
            </a:r>
            <a:endParaRPr lang="sv-SE" dirty="0"/>
          </a:p>
        </p:txBody>
      </p:sp>
      <p:sp>
        <p:nvSpPr>
          <p:cNvPr id="41" name="Rectangle 40"/>
          <p:cNvSpPr/>
          <p:nvPr/>
        </p:nvSpPr>
        <p:spPr>
          <a:xfrm>
            <a:off x="2883148" y="34072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53359" y="339984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69436" y="3399849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83148" y="353276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853359" y="3525313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69436" y="3525313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83148" y="367700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53359" y="366956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69436" y="3669560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83148" y="380992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853359" y="3802473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269436" y="3802473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883148" y="395416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853359" y="394672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269436" y="3946720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883148" y="412535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853359" y="4117903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269436" y="4117903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52070" y="5182813"/>
            <a:ext cx="493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Threshold</a:t>
            </a:r>
            <a:r>
              <a:rPr lang="sv-SE" dirty="0" smtClean="0"/>
              <a:t> for the </a:t>
            </a:r>
            <a:r>
              <a:rPr lang="sv-SE" dirty="0" err="1" smtClean="0"/>
              <a:t>collapsing</a:t>
            </a:r>
            <a:r>
              <a:rPr lang="sv-SE" dirty="0" smtClean="0"/>
              <a:t> is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user-definable</a:t>
            </a:r>
            <a:endParaRPr lang="sv-SE" dirty="0"/>
          </a:p>
        </p:txBody>
      </p:sp>
      <p:sp>
        <p:nvSpPr>
          <p:cNvPr id="39" name="TextBox 38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4481" y="1458692"/>
            <a:ext cx="355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2: Filter and cluster </a:t>
            </a:r>
            <a:r>
              <a:rPr lang="sv-SE" dirty="0" err="1" smtClean="0"/>
              <a:t>alignments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79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 animBg="1"/>
      <p:bldP spid="45" grpId="0" animBg="1"/>
      <p:bldP spid="50" grpId="0" animBg="1"/>
      <p:bldP spid="51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221606" y="32495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481" y="1458692"/>
            <a:ext cx="355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</a:t>
            </a:r>
            <a:r>
              <a:rPr lang="sv-SE" dirty="0" smtClean="0"/>
              <a:t>2: Filter and cluster </a:t>
            </a:r>
            <a:r>
              <a:rPr lang="sv-SE" dirty="0" err="1" smtClean="0"/>
              <a:t>alignments</a:t>
            </a:r>
            <a:endParaRPr lang="sv-SE" dirty="0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3148" y="297484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42404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35318" y="317387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53359" y="29673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53359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53359" y="316267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53359" y="324772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986157" y="325769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21606" y="30687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69436" y="2967398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4428414"/>
            <a:ext cx="471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Clustering</a:t>
            </a:r>
            <a:r>
              <a:rPr lang="sv-SE" dirty="0" smtClean="0"/>
              <a:t> </a:t>
            </a:r>
            <a:r>
              <a:rPr lang="sv-SE" dirty="0" err="1" smtClean="0"/>
              <a:t>groups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r>
              <a:rPr lang="sv-SE" dirty="0" smtClean="0"/>
              <a:t> </a:t>
            </a:r>
            <a:r>
              <a:rPr lang="sv-SE" dirty="0" err="1" smtClean="0"/>
              <a:t>alignments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’</a:t>
            </a:r>
            <a:r>
              <a:rPr lang="sv-SE" dirty="0" err="1" smtClean="0"/>
              <a:t>loci</a:t>
            </a:r>
            <a:r>
              <a:rPr lang="sv-SE" dirty="0" smtClean="0"/>
              <a:t>’</a:t>
            </a:r>
            <a:endParaRPr lang="sv-SE" dirty="0"/>
          </a:p>
        </p:txBody>
      </p:sp>
      <p:sp>
        <p:nvSpPr>
          <p:cNvPr id="40" name="TextBox 39"/>
          <p:cNvSpPr txBox="1"/>
          <p:nvPr/>
        </p:nvSpPr>
        <p:spPr>
          <a:xfrm>
            <a:off x="867903" y="4813481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Amount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data in </a:t>
            </a:r>
            <a:r>
              <a:rPr lang="sv-SE" dirty="0" err="1" smtClean="0"/>
              <a:t>any</a:t>
            </a:r>
            <a:r>
              <a:rPr lang="sv-SE" dirty="0" smtClean="0"/>
              <a:t> given cluster is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dirty="0" err="1" smtClean="0"/>
              <a:t>collapsed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remove</a:t>
            </a:r>
            <a:r>
              <a:rPr lang="sv-SE" dirty="0" smtClean="0"/>
              <a:t> </a:t>
            </a:r>
            <a:r>
              <a:rPr lang="sv-SE" dirty="0" err="1" smtClean="0"/>
              <a:t>redundancy</a:t>
            </a:r>
            <a:endParaRPr lang="sv-SE" dirty="0"/>
          </a:p>
        </p:txBody>
      </p:sp>
      <p:sp>
        <p:nvSpPr>
          <p:cNvPr id="41" name="Rectangle 40"/>
          <p:cNvSpPr/>
          <p:nvPr/>
        </p:nvSpPr>
        <p:spPr>
          <a:xfrm>
            <a:off x="2883148" y="34072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53359" y="339984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69436" y="3399849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52070" y="5182813"/>
            <a:ext cx="493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Threshold</a:t>
            </a:r>
            <a:r>
              <a:rPr lang="sv-SE" dirty="0" smtClean="0"/>
              <a:t> for the </a:t>
            </a:r>
            <a:r>
              <a:rPr lang="sv-SE" dirty="0" err="1" smtClean="0"/>
              <a:t>collapsing</a:t>
            </a:r>
            <a:r>
              <a:rPr lang="sv-SE" dirty="0" smtClean="0"/>
              <a:t> is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user-definable</a:t>
            </a:r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2842404" y="2361287"/>
            <a:ext cx="3404329" cy="295943"/>
            <a:chOff x="-1749995" y="3579185"/>
            <a:chExt cx="3404329" cy="295943"/>
          </a:xfrm>
        </p:grpSpPr>
        <p:sp>
          <p:nvSpPr>
            <p:cNvPr id="46" name="Rectangle 45"/>
            <p:cNvSpPr/>
            <p:nvPr/>
          </p:nvSpPr>
          <p:spPr>
            <a:xfrm>
              <a:off x="-1702165" y="3587338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-1315877" y="3579185"/>
              <a:ext cx="2631753" cy="53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68046" y="3579185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-1749995" y="3712802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-1363707" y="3704649"/>
              <a:ext cx="2631753" cy="53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220216" y="3704649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-1749995" y="3829409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-1363707" y="3821256"/>
              <a:ext cx="2631753" cy="53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220216" y="3821256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903935" y="5552145"/>
            <a:ext cx="340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Performed</a:t>
            </a:r>
            <a:r>
              <a:rPr lang="sv-SE" dirty="0" smtClean="0"/>
              <a:t> for all </a:t>
            </a:r>
            <a:r>
              <a:rPr lang="sv-SE" dirty="0" err="1" smtClean="0"/>
              <a:t>lines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endParaRPr lang="sv-SE" dirty="0"/>
          </a:p>
        </p:txBody>
      </p:sp>
      <p:sp>
        <p:nvSpPr>
          <p:cNvPr id="35" name="TextBox 34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3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221606" y="32495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3148" y="297484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42404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35318" y="317387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53359" y="29673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53359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53359" y="316267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53359" y="324772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986157" y="325769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21606" y="30687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69436" y="2967398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3972517"/>
            <a:ext cx="658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Blast-</a:t>
            </a:r>
            <a:r>
              <a:rPr lang="sv-SE" dirty="0" err="1" smtClean="0"/>
              <a:t>based</a:t>
            </a:r>
            <a:r>
              <a:rPr lang="sv-SE" dirty="0" smtClean="0"/>
              <a:t> </a:t>
            </a:r>
            <a:r>
              <a:rPr lang="sv-SE" dirty="0" err="1" smtClean="0"/>
              <a:t>alignments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approximations,  </a:t>
            </a:r>
            <a:r>
              <a:rPr lang="sv-SE" dirty="0" err="1" smtClean="0"/>
              <a:t>need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be </a:t>
            </a:r>
            <a:r>
              <a:rPr lang="sv-SE" dirty="0" err="1" smtClean="0"/>
              <a:t>refined</a:t>
            </a:r>
            <a:endParaRPr lang="sv-SE" dirty="0"/>
          </a:p>
        </p:txBody>
      </p:sp>
      <p:sp>
        <p:nvSpPr>
          <p:cNvPr id="41" name="Rectangle 40"/>
          <p:cNvSpPr/>
          <p:nvPr/>
        </p:nvSpPr>
        <p:spPr>
          <a:xfrm>
            <a:off x="2883148" y="34072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53359" y="339984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69436" y="3399849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842404" y="2361287"/>
            <a:ext cx="3404329" cy="295943"/>
            <a:chOff x="-1749995" y="3579185"/>
            <a:chExt cx="3404329" cy="295943"/>
          </a:xfrm>
        </p:grpSpPr>
        <p:sp>
          <p:nvSpPr>
            <p:cNvPr id="46" name="Rectangle 45"/>
            <p:cNvSpPr/>
            <p:nvPr/>
          </p:nvSpPr>
          <p:spPr>
            <a:xfrm>
              <a:off x="-1702165" y="3587338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-1315877" y="3579185"/>
              <a:ext cx="2631753" cy="53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68046" y="3579185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-1749995" y="3712802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-1363707" y="3704649"/>
              <a:ext cx="2631753" cy="53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220216" y="3704649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-1749995" y="3829409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-1363707" y="3821256"/>
              <a:ext cx="2631753" cy="53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220216" y="3821256"/>
              <a:ext cx="386288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481" y="1458692"/>
            <a:ext cx="27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3: </a:t>
            </a:r>
            <a:r>
              <a:rPr lang="sv-SE" dirty="0" err="1"/>
              <a:t>Polishing</a:t>
            </a:r>
            <a:r>
              <a:rPr lang="sv-SE" dirty="0"/>
              <a:t> </a:t>
            </a:r>
            <a:r>
              <a:rPr lang="sv-SE" dirty="0" err="1"/>
              <a:t>alignments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90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228692" y="3399849"/>
            <a:ext cx="2672497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21606" y="2967398"/>
            <a:ext cx="267958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21606" y="32495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3148" y="2974847"/>
            <a:ext cx="338458" cy="4642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42404" y="3071236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35318" y="3173872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53359" y="2967398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53359" y="3071236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53359" y="3162674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53359" y="3247722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986157" y="3257694"/>
            <a:ext cx="235449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21606" y="30687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3972517"/>
            <a:ext cx="658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Blast-</a:t>
            </a:r>
            <a:r>
              <a:rPr lang="sv-SE" dirty="0" err="1" smtClean="0"/>
              <a:t>based</a:t>
            </a:r>
            <a:r>
              <a:rPr lang="sv-SE" dirty="0" smtClean="0"/>
              <a:t> </a:t>
            </a:r>
            <a:r>
              <a:rPr lang="sv-SE" dirty="0" err="1" smtClean="0"/>
              <a:t>alignments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approximations, </a:t>
            </a:r>
            <a:r>
              <a:rPr lang="sv-SE" dirty="0" err="1" smtClean="0"/>
              <a:t>need</a:t>
            </a:r>
            <a:r>
              <a:rPr lang="sv-SE" dirty="0" smtClean="0"/>
              <a:t> to be </a:t>
            </a:r>
            <a:r>
              <a:rPr lang="sv-SE" dirty="0" err="1" smtClean="0"/>
              <a:t>refined</a:t>
            </a:r>
            <a:endParaRPr lang="sv-SE" dirty="0"/>
          </a:p>
        </p:txBody>
      </p:sp>
      <p:sp>
        <p:nvSpPr>
          <p:cNvPr id="41" name="Rectangle 40"/>
          <p:cNvSpPr/>
          <p:nvPr/>
        </p:nvSpPr>
        <p:spPr>
          <a:xfrm>
            <a:off x="2883148" y="3407298"/>
            <a:ext cx="33845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53359" y="3399849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0234" y="2369440"/>
            <a:ext cx="331372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221606" y="2361287"/>
            <a:ext cx="2686669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12615" y="2361287"/>
            <a:ext cx="434118" cy="53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842404" y="2494904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228692" y="2486751"/>
            <a:ext cx="2631753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812615" y="2486751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842404" y="2611511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228692" y="2603358"/>
            <a:ext cx="2631753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812615" y="2603358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39281" y="4309583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Exonerate</a:t>
            </a:r>
            <a:r>
              <a:rPr lang="sv-SE" dirty="0" smtClean="0"/>
              <a:t> is </a:t>
            </a:r>
            <a:r>
              <a:rPr lang="sv-SE" dirty="0" err="1" smtClean="0"/>
              <a:t>used</a:t>
            </a:r>
            <a:r>
              <a:rPr lang="sv-SE" dirty="0" smtClean="0"/>
              <a:t> to </a:t>
            </a:r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splice-aware</a:t>
            </a:r>
            <a:r>
              <a:rPr lang="sv-SE" dirty="0" smtClean="0"/>
              <a:t> </a:t>
            </a:r>
            <a:r>
              <a:rPr lang="sv-SE" dirty="0" err="1" smtClean="0"/>
              <a:t>alignments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32" name="TextBox 31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481" y="1458692"/>
            <a:ext cx="27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3: </a:t>
            </a:r>
            <a:r>
              <a:rPr lang="sv-SE" dirty="0" err="1"/>
              <a:t>Polishing</a:t>
            </a:r>
            <a:r>
              <a:rPr lang="sv-SE" dirty="0"/>
              <a:t> </a:t>
            </a:r>
            <a:r>
              <a:rPr lang="sv-SE" dirty="0" err="1"/>
              <a:t>alignments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495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4" grpId="0" animBg="1"/>
      <p:bldP spid="6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41" grpId="0" animBg="1"/>
      <p:bldP spid="42" grpId="0" animBg="1"/>
      <p:bldP spid="46" grpId="0" animBg="1"/>
      <p:bldP spid="76" grpId="0" animBg="1"/>
      <p:bldP spid="49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246733" y="2111814"/>
            <a:ext cx="1799780" cy="1672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5538" y="2111814"/>
            <a:ext cx="1799780" cy="1672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28691" y="2111859"/>
            <a:ext cx="2583923" cy="16720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19701" y="2111859"/>
            <a:ext cx="427032" cy="167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35318" y="2111859"/>
            <a:ext cx="379202" cy="167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21606" y="3399849"/>
            <a:ext cx="2679583" cy="53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21606" y="2967398"/>
            <a:ext cx="267958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21606" y="32495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3148" y="2974847"/>
            <a:ext cx="338458" cy="4642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42404" y="3071236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35318" y="3173872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19701" y="2967398"/>
            <a:ext cx="419946" cy="5387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737795" y="3071236"/>
            <a:ext cx="501852" cy="51377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19701" y="3162674"/>
            <a:ext cx="419946" cy="56917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19701" y="3247722"/>
            <a:ext cx="419946" cy="5569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986157" y="3257694"/>
            <a:ext cx="235449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21606" y="3068741"/>
            <a:ext cx="2598095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6881" y="3972517"/>
            <a:ext cx="824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Synthesis</a:t>
            </a:r>
            <a:r>
              <a:rPr lang="sv-SE" dirty="0" smtClean="0"/>
              <a:t> </a:t>
            </a:r>
            <a:r>
              <a:rPr lang="sv-SE" dirty="0" err="1" smtClean="0"/>
              <a:t>refers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the </a:t>
            </a:r>
            <a:r>
              <a:rPr lang="sv-SE" dirty="0" err="1" smtClean="0"/>
              <a:t>extraction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information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generate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r>
              <a:rPr lang="sv-SE" dirty="0" smtClean="0"/>
              <a:t> for annotations</a:t>
            </a:r>
            <a:endParaRPr lang="sv-SE" dirty="0"/>
          </a:p>
        </p:txBody>
      </p:sp>
      <p:sp>
        <p:nvSpPr>
          <p:cNvPr id="41" name="Rectangle 40"/>
          <p:cNvSpPr/>
          <p:nvPr/>
        </p:nvSpPr>
        <p:spPr>
          <a:xfrm>
            <a:off x="2883148" y="3407298"/>
            <a:ext cx="33845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19701" y="3399849"/>
            <a:ext cx="419946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0234" y="2369440"/>
            <a:ext cx="331372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221606" y="2361287"/>
            <a:ext cx="2686669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12615" y="2361287"/>
            <a:ext cx="434118" cy="53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842404" y="2494904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228692" y="2486751"/>
            <a:ext cx="2631753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812615" y="2486751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842404" y="2611511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228692" y="2603358"/>
            <a:ext cx="2631753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812615" y="2603358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39281" y="4309583"/>
            <a:ext cx="701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Done</a:t>
            </a:r>
            <a:r>
              <a:rPr lang="sv-SE" dirty="0" smtClean="0"/>
              <a:t> by </a:t>
            </a:r>
            <a:r>
              <a:rPr lang="sv-SE" dirty="0" err="1" smtClean="0"/>
              <a:t>identifying</a:t>
            </a:r>
            <a:r>
              <a:rPr lang="sv-SE" dirty="0" smtClean="0"/>
              <a:t> </a:t>
            </a:r>
            <a:r>
              <a:rPr lang="sv-SE" dirty="0" err="1" smtClean="0"/>
              <a:t>genomic</a:t>
            </a:r>
            <a:r>
              <a:rPr lang="sv-SE" dirty="0" smtClean="0"/>
              <a:t> regions </a:t>
            </a:r>
            <a:r>
              <a:rPr lang="sv-SE" dirty="0" err="1" smtClean="0"/>
              <a:t>overlapping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sequence</a:t>
            </a:r>
            <a:r>
              <a:rPr lang="sv-SE" dirty="0" smtClean="0"/>
              <a:t> features</a:t>
            </a:r>
            <a:endParaRPr lang="sv-SE" dirty="0"/>
          </a:p>
        </p:txBody>
      </p:sp>
      <p:sp>
        <p:nvSpPr>
          <p:cNvPr id="38" name="TextBox 37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481" y="1458692"/>
            <a:ext cx="176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4: </a:t>
            </a:r>
            <a:r>
              <a:rPr lang="sv-SE" dirty="0" err="1"/>
              <a:t>Synthesis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8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5" grpId="0" animBg="1"/>
      <p:bldP spid="34" grpId="0" animBg="1"/>
      <p:bldP spid="4" grpId="0" animBg="1"/>
      <p:bldP spid="71" grpId="0"/>
      <p:bldP spid="3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228691" y="2111859"/>
            <a:ext cx="2583923" cy="16720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49216" y="2111814"/>
            <a:ext cx="339581" cy="1672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36"/>
          <p:cNvSpPr/>
          <p:nvPr/>
        </p:nvSpPr>
        <p:spPr>
          <a:xfrm>
            <a:off x="6246733" y="2111814"/>
            <a:ext cx="1799780" cy="1672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5538" y="2111814"/>
            <a:ext cx="1799780" cy="1672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19701" y="2111859"/>
            <a:ext cx="427032" cy="167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35318" y="2111859"/>
            <a:ext cx="379202" cy="167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21606" y="3399849"/>
            <a:ext cx="2679583" cy="53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21606" y="2967398"/>
            <a:ext cx="267958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21606" y="32495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3148" y="2974847"/>
            <a:ext cx="338458" cy="4642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42404" y="3071236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35318" y="3173872"/>
            <a:ext cx="38628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19701" y="2967398"/>
            <a:ext cx="419946" cy="5387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737795" y="3071236"/>
            <a:ext cx="501852" cy="51377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19701" y="3162674"/>
            <a:ext cx="419946" cy="56917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19701" y="3247722"/>
            <a:ext cx="419946" cy="5569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986157" y="3257694"/>
            <a:ext cx="235449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21606" y="3068741"/>
            <a:ext cx="2598095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883148" y="3407298"/>
            <a:ext cx="33845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19701" y="3399849"/>
            <a:ext cx="419946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0234" y="2369440"/>
            <a:ext cx="331372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221606" y="2361287"/>
            <a:ext cx="2686669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12615" y="2361287"/>
            <a:ext cx="434118" cy="53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842404" y="2494904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228692" y="2486751"/>
            <a:ext cx="2631753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812615" y="2486751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842404" y="2611511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228692" y="2603358"/>
            <a:ext cx="2631753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812615" y="2603358"/>
            <a:ext cx="38628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57425" y="2220848"/>
            <a:ext cx="331372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97320" y="2220849"/>
            <a:ext cx="331372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28693" y="2220849"/>
            <a:ext cx="1020524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88797" y="2220849"/>
            <a:ext cx="1223817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816158" y="2220847"/>
            <a:ext cx="434118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21606" y="3605416"/>
            <a:ext cx="2679583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83148" y="3605417"/>
            <a:ext cx="33845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19701" y="3597968"/>
            <a:ext cx="419946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250339" y="3605417"/>
            <a:ext cx="338458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35318" y="4052888"/>
            <a:ext cx="379202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Rectangle 64"/>
          <p:cNvSpPr/>
          <p:nvPr/>
        </p:nvSpPr>
        <p:spPr>
          <a:xfrm>
            <a:off x="5816158" y="4052888"/>
            <a:ext cx="427032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Straight Connector 7"/>
          <p:cNvCxnSpPr>
            <a:stCxn id="6" idx="3"/>
            <a:endCxn id="65" idx="1"/>
          </p:cNvCxnSpPr>
          <p:nvPr/>
        </p:nvCxnSpPr>
        <p:spPr>
          <a:xfrm>
            <a:off x="3214520" y="4095751"/>
            <a:ext cx="26016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831774" y="4357681"/>
            <a:ext cx="379202" cy="85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ectangle 66"/>
          <p:cNvSpPr/>
          <p:nvPr/>
        </p:nvSpPr>
        <p:spPr>
          <a:xfrm>
            <a:off x="5812614" y="4357681"/>
            <a:ext cx="427032" cy="85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8" name="Straight Connector 67"/>
          <p:cNvCxnSpPr>
            <a:stCxn id="66" idx="3"/>
            <a:endCxn id="67" idx="1"/>
          </p:cNvCxnSpPr>
          <p:nvPr/>
        </p:nvCxnSpPr>
        <p:spPr>
          <a:xfrm>
            <a:off x="3210976" y="4400544"/>
            <a:ext cx="26016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253096" y="4357681"/>
            <a:ext cx="340029" cy="85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TextBox 69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4481" y="1458692"/>
            <a:ext cx="176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4: </a:t>
            </a:r>
            <a:r>
              <a:rPr lang="sv-SE" dirty="0" err="1"/>
              <a:t>Synthesis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497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50" grpId="0" animBg="1"/>
      <p:bldP spid="51" grpId="0" animBg="1"/>
      <p:bldP spid="52" grpId="0" animBg="1"/>
      <p:bldP spid="53" grpId="0" animBg="1"/>
      <p:bldP spid="6" grpId="0" animBg="1"/>
      <p:bldP spid="65" grpId="0" animBg="1"/>
      <p:bldP spid="66" grpId="0" animBg="1"/>
      <p:bldP spid="67" grpId="0" animBg="1"/>
      <p:bldP spid="6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056172" y="2569277"/>
            <a:ext cx="546073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9" name="Straight Connector 18"/>
          <p:cNvCxnSpPr>
            <a:stCxn id="106" idx="3"/>
            <a:endCxn id="108" idx="1"/>
          </p:cNvCxnSpPr>
          <p:nvPr/>
        </p:nvCxnSpPr>
        <p:spPr>
          <a:xfrm>
            <a:off x="7168035" y="3471865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0" idx="3"/>
            <a:endCxn id="103" idx="1"/>
          </p:cNvCxnSpPr>
          <p:nvPr/>
        </p:nvCxnSpPr>
        <p:spPr>
          <a:xfrm flipV="1">
            <a:off x="3261955" y="3471865"/>
            <a:ext cx="843385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3"/>
            <a:endCxn id="99" idx="1"/>
          </p:cNvCxnSpPr>
          <p:nvPr/>
        </p:nvCxnSpPr>
        <p:spPr>
          <a:xfrm>
            <a:off x="957263" y="3474244"/>
            <a:ext cx="1687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168036" y="2566779"/>
            <a:ext cx="1314577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Rectangle 88"/>
          <p:cNvSpPr/>
          <p:nvPr/>
        </p:nvSpPr>
        <p:spPr>
          <a:xfrm>
            <a:off x="7122317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Rectangle 89"/>
          <p:cNvSpPr/>
          <p:nvPr/>
        </p:nvSpPr>
        <p:spPr>
          <a:xfrm>
            <a:off x="7182684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ectangle 90"/>
          <p:cNvSpPr/>
          <p:nvPr/>
        </p:nvSpPr>
        <p:spPr>
          <a:xfrm>
            <a:off x="7291988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Rectangle 91"/>
          <p:cNvSpPr/>
          <p:nvPr/>
        </p:nvSpPr>
        <p:spPr>
          <a:xfrm>
            <a:off x="8482613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8" name="Rectangle 87"/>
          <p:cNvSpPr/>
          <p:nvPr/>
        </p:nvSpPr>
        <p:spPr>
          <a:xfrm>
            <a:off x="3209770" y="2560885"/>
            <a:ext cx="1542488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83"/>
          <p:cNvSpPr/>
          <p:nvPr/>
        </p:nvSpPr>
        <p:spPr>
          <a:xfrm>
            <a:off x="3195997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ctangle 84"/>
          <p:cNvSpPr/>
          <p:nvPr/>
        </p:nvSpPr>
        <p:spPr>
          <a:xfrm>
            <a:off x="3459330" y="255746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ectangle 85"/>
          <p:cNvSpPr/>
          <p:nvPr/>
        </p:nvSpPr>
        <p:spPr>
          <a:xfrm>
            <a:off x="3648575" y="2565857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7" name="Rectangle 86"/>
          <p:cNvSpPr/>
          <p:nvPr/>
        </p:nvSpPr>
        <p:spPr>
          <a:xfrm>
            <a:off x="4752258" y="2560885"/>
            <a:ext cx="46748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1540194" y="2557465"/>
            <a:ext cx="877609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540194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1695453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2158687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2372084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Rectangle 70"/>
          <p:cNvSpPr/>
          <p:nvPr/>
        </p:nvSpPr>
        <p:spPr>
          <a:xfrm>
            <a:off x="8680271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34402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5078" y="341471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ctangle 94"/>
          <p:cNvSpPr/>
          <p:nvPr/>
        </p:nvSpPr>
        <p:spPr>
          <a:xfrm>
            <a:off x="1529167" y="341471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Rectangle 96"/>
          <p:cNvSpPr/>
          <p:nvPr/>
        </p:nvSpPr>
        <p:spPr>
          <a:xfrm>
            <a:off x="2147779" y="341471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Rectangle 98"/>
          <p:cNvSpPr/>
          <p:nvPr/>
        </p:nvSpPr>
        <p:spPr>
          <a:xfrm>
            <a:off x="2644764" y="341471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Rectangle 99"/>
          <p:cNvSpPr/>
          <p:nvPr/>
        </p:nvSpPr>
        <p:spPr>
          <a:xfrm>
            <a:off x="3209770" y="341471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Rectangle 100"/>
          <p:cNvSpPr/>
          <p:nvPr/>
        </p:nvSpPr>
        <p:spPr>
          <a:xfrm>
            <a:off x="3489518" y="3414713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Rectangle 101"/>
          <p:cNvSpPr/>
          <p:nvPr/>
        </p:nvSpPr>
        <p:spPr>
          <a:xfrm>
            <a:off x="3690973" y="3412334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Rectangle 102"/>
          <p:cNvSpPr/>
          <p:nvPr/>
        </p:nvSpPr>
        <p:spPr>
          <a:xfrm>
            <a:off x="4105340" y="3412334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Rectangle 103"/>
          <p:cNvSpPr/>
          <p:nvPr/>
        </p:nvSpPr>
        <p:spPr>
          <a:xfrm>
            <a:off x="4934015" y="3412334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ctangle 104"/>
          <p:cNvSpPr/>
          <p:nvPr/>
        </p:nvSpPr>
        <p:spPr>
          <a:xfrm>
            <a:off x="5709624" y="3414715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7" name="Straight Connector 16"/>
          <p:cNvCxnSpPr>
            <a:stCxn id="104" idx="3"/>
            <a:endCxn id="105" idx="1"/>
          </p:cNvCxnSpPr>
          <p:nvPr/>
        </p:nvCxnSpPr>
        <p:spPr>
          <a:xfrm>
            <a:off x="4979734" y="3471865"/>
            <a:ext cx="729890" cy="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122316" y="3412334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Rectangle 106"/>
          <p:cNvSpPr/>
          <p:nvPr/>
        </p:nvSpPr>
        <p:spPr>
          <a:xfrm>
            <a:off x="7182684" y="3412334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8" name="Rectangle 107"/>
          <p:cNvSpPr/>
          <p:nvPr/>
        </p:nvSpPr>
        <p:spPr>
          <a:xfrm>
            <a:off x="8482611" y="3412334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TextBox 108"/>
          <p:cNvSpPr txBox="1"/>
          <p:nvPr/>
        </p:nvSpPr>
        <p:spPr>
          <a:xfrm>
            <a:off x="847018" y="4192959"/>
            <a:ext cx="677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Evidence alignments provide support for the </a:t>
            </a:r>
            <a:r>
              <a:rPr lang="sv-SE" dirty="0" err="1" smtClean="0"/>
              <a:t>identification</a:t>
            </a:r>
            <a:r>
              <a:rPr lang="sv-SE" dirty="0" smtClean="0"/>
              <a:t> of gene loci</a:t>
            </a:r>
            <a:endParaRPr lang="sv-SE" dirty="0"/>
          </a:p>
        </p:txBody>
      </p:sp>
      <p:sp>
        <p:nvSpPr>
          <p:cNvPr id="110" name="TextBox 109"/>
          <p:cNvSpPr txBox="1"/>
          <p:nvPr/>
        </p:nvSpPr>
        <p:spPr>
          <a:xfrm>
            <a:off x="905078" y="4652165"/>
            <a:ext cx="741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Ab-initio </a:t>
            </a:r>
            <a:r>
              <a:rPr lang="sv-SE" dirty="0" smtClean="0"/>
              <a:t>predictions can enhance these signals and fill gaps with no evidence</a:t>
            </a:r>
            <a:endParaRPr lang="sv-SE" dirty="0"/>
          </a:p>
        </p:txBody>
      </p:sp>
      <p:sp>
        <p:nvSpPr>
          <p:cNvPr id="41" name="TextBox 40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56172" y="256927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Rectangle 42"/>
          <p:cNvSpPr/>
          <p:nvPr/>
        </p:nvSpPr>
        <p:spPr>
          <a:xfrm>
            <a:off x="6204060" y="256088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ctangle 43"/>
          <p:cNvSpPr/>
          <p:nvPr/>
        </p:nvSpPr>
        <p:spPr>
          <a:xfrm>
            <a:off x="6508750" y="2558781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ctangle 69"/>
          <p:cNvSpPr/>
          <p:nvPr/>
        </p:nvSpPr>
        <p:spPr>
          <a:xfrm>
            <a:off x="847019" y="2773979"/>
            <a:ext cx="7833252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34481" y="1458692"/>
            <a:ext cx="43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4: </a:t>
            </a:r>
            <a:r>
              <a:rPr lang="sv-SE" dirty="0" err="1"/>
              <a:t>Synthesis</a:t>
            </a:r>
            <a:r>
              <a:rPr lang="sv-SE" dirty="0"/>
              <a:t>...and </a:t>
            </a:r>
            <a:r>
              <a:rPr lang="sv-SE" b="1" i="1" dirty="0"/>
              <a:t>ab-</a:t>
            </a:r>
            <a:r>
              <a:rPr lang="sv-SE" b="1" i="1" dirty="0" err="1"/>
              <a:t>initio</a:t>
            </a:r>
            <a:r>
              <a:rPr lang="sv-SE" i="1" dirty="0"/>
              <a:t> </a:t>
            </a:r>
            <a:r>
              <a:rPr lang="sv-SE" dirty="0"/>
              <a:t>gene </a:t>
            </a:r>
            <a:r>
              <a:rPr lang="sv-SE" dirty="0" err="1"/>
              <a:t>finding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6411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93" grpId="0" animBg="1"/>
      <p:bldP spid="89" grpId="0" animBg="1"/>
      <p:bldP spid="90" grpId="0" animBg="1"/>
      <p:bldP spid="91" grpId="0" animBg="1"/>
      <p:bldP spid="92" grpId="0" animBg="1"/>
      <p:bldP spid="88" grpId="0" animBg="1"/>
      <p:bldP spid="84" grpId="0" animBg="1"/>
      <p:bldP spid="85" grpId="0" animBg="1"/>
      <p:bldP spid="86" grpId="0" animBg="1"/>
      <p:bldP spid="87" grpId="0" animBg="1"/>
      <p:bldP spid="9" grpId="0" animBg="1"/>
      <p:bldP spid="7" grpId="0" animBg="1"/>
      <p:bldP spid="74" grpId="0" animBg="1"/>
      <p:bldP spid="75" grpId="0" animBg="1"/>
      <p:bldP spid="83" grpId="0" animBg="1"/>
      <p:bldP spid="10" grpId="0" animBg="1"/>
      <p:bldP spid="95" grpId="0" animBg="1"/>
      <p:bldP spid="97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42" grpId="0" animBg="1"/>
      <p:bldP spid="43" grpId="0" animBg="1"/>
      <p:bldP spid="4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6056172" y="2569277"/>
            <a:ext cx="546073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Rectangle 92"/>
          <p:cNvSpPr/>
          <p:nvPr/>
        </p:nvSpPr>
        <p:spPr>
          <a:xfrm>
            <a:off x="7168036" y="2566779"/>
            <a:ext cx="1314577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Rectangle 88"/>
          <p:cNvSpPr/>
          <p:nvPr/>
        </p:nvSpPr>
        <p:spPr>
          <a:xfrm>
            <a:off x="7122317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Rectangle 89"/>
          <p:cNvSpPr/>
          <p:nvPr/>
        </p:nvSpPr>
        <p:spPr>
          <a:xfrm>
            <a:off x="7182684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ectangle 90"/>
          <p:cNvSpPr/>
          <p:nvPr/>
        </p:nvSpPr>
        <p:spPr>
          <a:xfrm>
            <a:off x="7291988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Rectangle 91"/>
          <p:cNvSpPr/>
          <p:nvPr/>
        </p:nvSpPr>
        <p:spPr>
          <a:xfrm>
            <a:off x="8482613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8" name="Rectangle 87"/>
          <p:cNvSpPr/>
          <p:nvPr/>
        </p:nvSpPr>
        <p:spPr>
          <a:xfrm>
            <a:off x="3209770" y="2560885"/>
            <a:ext cx="1542488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83"/>
          <p:cNvSpPr/>
          <p:nvPr/>
        </p:nvSpPr>
        <p:spPr>
          <a:xfrm>
            <a:off x="3195997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ctangle 84"/>
          <p:cNvSpPr/>
          <p:nvPr/>
        </p:nvSpPr>
        <p:spPr>
          <a:xfrm>
            <a:off x="3459330" y="255746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ectangle 85"/>
          <p:cNvSpPr/>
          <p:nvPr/>
        </p:nvSpPr>
        <p:spPr>
          <a:xfrm>
            <a:off x="3648575" y="2565857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7" name="Rectangle 86"/>
          <p:cNvSpPr/>
          <p:nvPr/>
        </p:nvSpPr>
        <p:spPr>
          <a:xfrm>
            <a:off x="4752258" y="2560885"/>
            <a:ext cx="46748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1540194" y="2557465"/>
            <a:ext cx="877609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540194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1695453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2158687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2372084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Rectangle 70"/>
          <p:cNvSpPr/>
          <p:nvPr/>
        </p:nvSpPr>
        <p:spPr>
          <a:xfrm>
            <a:off x="8680271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34402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847018" y="4192959"/>
            <a:ext cx="686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Ab-intio predictions can be improved when evidence is provided (hints)</a:t>
            </a:r>
            <a:endParaRPr lang="sv-SE" dirty="0"/>
          </a:p>
        </p:txBody>
      </p:sp>
      <p:sp>
        <p:nvSpPr>
          <p:cNvPr id="110" name="TextBox 109"/>
          <p:cNvSpPr txBox="1"/>
          <p:nvPr/>
        </p:nvSpPr>
        <p:spPr>
          <a:xfrm>
            <a:off x="905078" y="4652165"/>
            <a:ext cx="660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Help refine and calibrate a computational inference for a given </a:t>
            </a:r>
            <a:r>
              <a:rPr lang="sv-SE" dirty="0" err="1" smtClean="0"/>
              <a:t>locus</a:t>
            </a:r>
            <a:endParaRPr lang="sv-SE" dirty="0"/>
          </a:p>
        </p:txBody>
      </p:sp>
      <p:cxnSp>
        <p:nvCxnSpPr>
          <p:cNvPr id="80" name="Straight Connector 79"/>
          <p:cNvCxnSpPr>
            <a:stCxn id="119" idx="3"/>
            <a:endCxn id="121" idx="1"/>
          </p:cNvCxnSpPr>
          <p:nvPr/>
        </p:nvCxnSpPr>
        <p:spPr>
          <a:xfrm>
            <a:off x="7168035" y="3670386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12" idx="3"/>
            <a:endCxn id="115" idx="1"/>
          </p:cNvCxnSpPr>
          <p:nvPr/>
        </p:nvCxnSpPr>
        <p:spPr>
          <a:xfrm flipV="1">
            <a:off x="3261955" y="3670386"/>
            <a:ext cx="843385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94" idx="3"/>
            <a:endCxn id="111" idx="1"/>
          </p:cNvCxnSpPr>
          <p:nvPr/>
        </p:nvCxnSpPr>
        <p:spPr>
          <a:xfrm>
            <a:off x="957263" y="3672765"/>
            <a:ext cx="1687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05078" y="3613234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Rectangle 95"/>
          <p:cNvSpPr/>
          <p:nvPr/>
        </p:nvSpPr>
        <p:spPr>
          <a:xfrm>
            <a:off x="1529167" y="3613234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Rectangle 97"/>
          <p:cNvSpPr/>
          <p:nvPr/>
        </p:nvSpPr>
        <p:spPr>
          <a:xfrm>
            <a:off x="2147779" y="3613234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Rectangle 110"/>
          <p:cNvSpPr/>
          <p:nvPr/>
        </p:nvSpPr>
        <p:spPr>
          <a:xfrm>
            <a:off x="2644764" y="3613234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Rectangle 111"/>
          <p:cNvSpPr/>
          <p:nvPr/>
        </p:nvSpPr>
        <p:spPr>
          <a:xfrm>
            <a:off x="3209770" y="3613234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Rectangle 112"/>
          <p:cNvSpPr/>
          <p:nvPr/>
        </p:nvSpPr>
        <p:spPr>
          <a:xfrm>
            <a:off x="3489518" y="3613234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4" name="Rectangle 113"/>
          <p:cNvSpPr/>
          <p:nvPr/>
        </p:nvSpPr>
        <p:spPr>
          <a:xfrm>
            <a:off x="3690973" y="3610855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5" name="Rectangle 114"/>
          <p:cNvSpPr/>
          <p:nvPr/>
        </p:nvSpPr>
        <p:spPr>
          <a:xfrm>
            <a:off x="4105340" y="3610855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6" name="Rectangle 115"/>
          <p:cNvSpPr/>
          <p:nvPr/>
        </p:nvSpPr>
        <p:spPr>
          <a:xfrm>
            <a:off x="4934015" y="3610855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7" name="Rectangle 116"/>
          <p:cNvSpPr/>
          <p:nvPr/>
        </p:nvSpPr>
        <p:spPr>
          <a:xfrm>
            <a:off x="5709624" y="3613236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8" name="Straight Connector 117"/>
          <p:cNvCxnSpPr>
            <a:stCxn id="116" idx="3"/>
            <a:endCxn id="117" idx="1"/>
          </p:cNvCxnSpPr>
          <p:nvPr/>
        </p:nvCxnSpPr>
        <p:spPr>
          <a:xfrm>
            <a:off x="4979734" y="3670386"/>
            <a:ext cx="729890" cy="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122316" y="3610855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0" name="Rectangle 119"/>
          <p:cNvSpPr/>
          <p:nvPr/>
        </p:nvSpPr>
        <p:spPr>
          <a:xfrm>
            <a:off x="7182684" y="3610855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1" name="Rectangle 120"/>
          <p:cNvSpPr/>
          <p:nvPr/>
        </p:nvSpPr>
        <p:spPr>
          <a:xfrm>
            <a:off x="8482611" y="3610855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TextBox 56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056172" y="256927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ctangle 94"/>
          <p:cNvSpPr/>
          <p:nvPr/>
        </p:nvSpPr>
        <p:spPr>
          <a:xfrm>
            <a:off x="6204060" y="256088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Rectangle 96"/>
          <p:cNvSpPr/>
          <p:nvPr/>
        </p:nvSpPr>
        <p:spPr>
          <a:xfrm>
            <a:off x="6508750" y="2558781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ctangle 69"/>
          <p:cNvSpPr/>
          <p:nvPr/>
        </p:nvSpPr>
        <p:spPr>
          <a:xfrm>
            <a:off x="847017" y="2773979"/>
            <a:ext cx="7833253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34481" y="1458692"/>
            <a:ext cx="43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4: </a:t>
            </a:r>
            <a:r>
              <a:rPr lang="sv-SE" dirty="0" err="1"/>
              <a:t>Synthesis</a:t>
            </a:r>
            <a:r>
              <a:rPr lang="sv-SE" dirty="0"/>
              <a:t>...and </a:t>
            </a:r>
            <a:r>
              <a:rPr lang="sv-SE" i="1" dirty="0"/>
              <a:t>ab-</a:t>
            </a:r>
            <a:r>
              <a:rPr lang="sv-SE" i="1" dirty="0" err="1"/>
              <a:t>initio</a:t>
            </a:r>
            <a:r>
              <a:rPr lang="sv-SE" i="1" dirty="0"/>
              <a:t> </a:t>
            </a:r>
            <a:r>
              <a:rPr lang="sv-SE" dirty="0"/>
              <a:t>gene </a:t>
            </a:r>
            <a:r>
              <a:rPr lang="sv-SE" dirty="0" err="1"/>
              <a:t>finding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934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8"/>
          <p:cNvSpPr txBox="1"/>
          <p:nvPr/>
        </p:nvSpPr>
        <p:spPr>
          <a:xfrm>
            <a:off x="369959" y="2309177"/>
            <a:ext cx="8774041" cy="320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chemeClr val="dk1"/>
                </a:solidFill>
              </a:rPr>
              <a:t>##gff-version 3.2.1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chemeClr val="dk1"/>
                </a:solidFill>
              </a:rPr>
              <a:t>##sequence-region ctg123 1 1497228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chemeClr val="dk1"/>
                </a:solidFill>
              </a:rPr>
              <a:t>ctg123  .  Gene    1000   9000  .  +  .  </a:t>
            </a:r>
            <a:r>
              <a:rPr lang="fi-FI" sz="2000" dirty="0">
                <a:solidFill>
                  <a:schemeClr val="dk1"/>
                </a:solidFill>
                <a:highlight>
                  <a:srgbClr val="00FF00"/>
                </a:highlight>
              </a:rPr>
              <a:t>ID=gene1</a:t>
            </a:r>
            <a:r>
              <a:rPr lang="fi-FI" sz="2000" dirty="0">
                <a:solidFill>
                  <a:schemeClr val="dk1"/>
                </a:solidFill>
              </a:rPr>
              <a:t>;Name=EDEN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chemeClr val="dk1"/>
                </a:solidFill>
              </a:rPr>
              <a:t>ctg123  .  mRNA  1050   9000  .  +  .  </a:t>
            </a:r>
            <a:r>
              <a:rPr lang="fi-FI" sz="2000" dirty="0">
                <a:solidFill>
                  <a:schemeClr val="dk1"/>
                </a:solidFill>
                <a:highlight>
                  <a:srgbClr val="FF9900"/>
                </a:highlight>
              </a:rPr>
              <a:t>ID=mRNA1</a:t>
            </a:r>
            <a:r>
              <a:rPr lang="fi-FI" sz="2000" dirty="0">
                <a:solidFill>
                  <a:schemeClr val="dk1"/>
                </a:solidFill>
              </a:rPr>
              <a:t>;</a:t>
            </a:r>
            <a:r>
              <a:rPr lang="fi-FI" sz="2000" dirty="0">
                <a:solidFill>
                  <a:schemeClr val="dk1"/>
                </a:solidFill>
                <a:highlight>
                  <a:srgbClr val="00FF00"/>
                </a:highlight>
              </a:rPr>
              <a:t>Parent=gene1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chemeClr val="dk1"/>
                </a:solidFill>
              </a:rPr>
              <a:t>ctg123  .  exon     1050   1500  .  +  .  ID=exon1;</a:t>
            </a:r>
            <a:r>
              <a:rPr lang="fi-FI" sz="2000" dirty="0">
                <a:solidFill>
                  <a:schemeClr val="dk1"/>
                </a:solidFill>
                <a:highlight>
                  <a:srgbClr val="FF9900"/>
                </a:highlight>
              </a:rPr>
              <a:t>Parent=mRNA1</a:t>
            </a:r>
            <a:endParaRPr sz="2000" dirty="0">
              <a:solidFill>
                <a:schemeClr val="dk1"/>
              </a:solidFill>
              <a:highlight>
                <a:srgbClr val="FF9900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chemeClr val="dk1"/>
                </a:solidFill>
              </a:rPr>
              <a:t>ctg123  .  exon     7000   9000  .  +  .  ID=exon2;</a:t>
            </a:r>
            <a:r>
              <a:rPr lang="fi-FI" sz="2000" dirty="0">
                <a:solidFill>
                  <a:schemeClr val="dk1"/>
                </a:solidFill>
                <a:highlight>
                  <a:srgbClr val="FF9900"/>
                </a:highlight>
              </a:rPr>
              <a:t>Parent=mRNA1</a:t>
            </a:r>
            <a:endParaRPr sz="2000" dirty="0">
              <a:solidFill>
                <a:schemeClr val="dk1"/>
              </a:solidFill>
              <a:highlight>
                <a:srgbClr val="FF9900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chemeClr val="dk1"/>
                </a:solidFill>
              </a:rPr>
              <a:t>ctg123  .  CDS     1201   1500  .  +  0  ID=cds1;</a:t>
            </a:r>
            <a:r>
              <a:rPr lang="fi-FI" sz="2000" dirty="0">
                <a:solidFill>
                  <a:schemeClr val="dk1"/>
                </a:solidFill>
                <a:highlight>
                  <a:srgbClr val="FF9900"/>
                </a:highlight>
              </a:rPr>
              <a:t>Parent=mRNA1</a:t>
            </a:r>
            <a:r>
              <a:rPr lang="fi-FI" sz="2000" dirty="0">
                <a:solidFill>
                  <a:schemeClr val="dk1"/>
                </a:solidFill>
              </a:rPr>
              <a:t>;Name=edenprotein.1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chemeClr val="dk1"/>
                </a:solidFill>
              </a:rPr>
              <a:t>ctg123  .  CDS     7000   7600  .  +  0  ID=cds1;</a:t>
            </a:r>
            <a:r>
              <a:rPr lang="fi-FI" sz="2000" dirty="0">
                <a:solidFill>
                  <a:schemeClr val="dk1"/>
                </a:solidFill>
                <a:highlight>
                  <a:srgbClr val="FF9900"/>
                </a:highlight>
              </a:rPr>
              <a:t>Parent=mRNA1</a:t>
            </a:r>
            <a:r>
              <a:rPr lang="fi-FI" sz="2000" dirty="0">
                <a:solidFill>
                  <a:schemeClr val="dk1"/>
                </a:solidFill>
              </a:rPr>
              <a:t>;Name=edenprotein.1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64360"/>
            <a:ext cx="2636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One gene in GFF3 </a:t>
            </a:r>
            <a:r>
              <a:rPr lang="fi-FI" b="1" dirty="0"/>
              <a:t>format: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858232"/>
            <a:ext cx="3935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i-FI" dirty="0" smtClean="0">
                <a:solidFill>
                  <a:schemeClr val="dk1"/>
                </a:solidFill>
              </a:rPr>
              <a:t>/!\ </a:t>
            </a:r>
            <a:r>
              <a:rPr lang="fi-FI" dirty="0">
                <a:solidFill>
                  <a:schemeClr val="dk1"/>
                </a:solidFill>
              </a:rPr>
              <a:t>different version 1, 2, 2.5, 3</a:t>
            </a:r>
            <a:endParaRPr lang="fi-FI" dirty="0"/>
          </a:p>
          <a:p>
            <a:pPr lvl="0" algn="ctr"/>
            <a:r>
              <a:rPr lang="fi-FI" dirty="0">
                <a:solidFill>
                  <a:schemeClr val="dk1"/>
                </a:solidFill>
              </a:rPr>
              <a:t>GTF = GFF version 2</a:t>
            </a:r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439497" y="5858232"/>
            <a:ext cx="4704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i-FI" dirty="0" smtClean="0">
                <a:solidFill>
                  <a:schemeClr val="dk1"/>
                </a:solidFill>
              </a:rPr>
              <a:t>/!\ </a:t>
            </a:r>
            <a:r>
              <a:rPr lang="fi-FI" dirty="0">
                <a:solidFill>
                  <a:schemeClr val="dk1"/>
                </a:solidFill>
              </a:rPr>
              <a:t>different </a:t>
            </a:r>
            <a:r>
              <a:rPr lang="fi-FI" dirty="0" smtClean="0">
                <a:solidFill>
                  <a:schemeClr val="dk1"/>
                </a:solidFill>
              </a:rPr>
              <a:t>type of gff: annotation / alignment / other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2512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6056172" y="2569277"/>
            <a:ext cx="546073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3" name="Rectangle 92"/>
          <p:cNvSpPr/>
          <p:nvPr/>
        </p:nvSpPr>
        <p:spPr>
          <a:xfrm>
            <a:off x="7168036" y="2566779"/>
            <a:ext cx="1314577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Rectangle 88"/>
          <p:cNvSpPr/>
          <p:nvPr/>
        </p:nvSpPr>
        <p:spPr>
          <a:xfrm>
            <a:off x="7122317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Rectangle 89"/>
          <p:cNvSpPr/>
          <p:nvPr/>
        </p:nvSpPr>
        <p:spPr>
          <a:xfrm>
            <a:off x="7182684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ectangle 90"/>
          <p:cNvSpPr/>
          <p:nvPr/>
        </p:nvSpPr>
        <p:spPr>
          <a:xfrm>
            <a:off x="7291988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Rectangle 91"/>
          <p:cNvSpPr/>
          <p:nvPr/>
        </p:nvSpPr>
        <p:spPr>
          <a:xfrm>
            <a:off x="8482613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8" name="Rectangle 87"/>
          <p:cNvSpPr/>
          <p:nvPr/>
        </p:nvSpPr>
        <p:spPr>
          <a:xfrm>
            <a:off x="3209770" y="2560885"/>
            <a:ext cx="1542488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83"/>
          <p:cNvSpPr/>
          <p:nvPr/>
        </p:nvSpPr>
        <p:spPr>
          <a:xfrm>
            <a:off x="3195997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ctangle 84"/>
          <p:cNvSpPr/>
          <p:nvPr/>
        </p:nvSpPr>
        <p:spPr>
          <a:xfrm>
            <a:off x="3459330" y="255746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ectangle 85"/>
          <p:cNvSpPr/>
          <p:nvPr/>
        </p:nvSpPr>
        <p:spPr>
          <a:xfrm>
            <a:off x="3648575" y="2565857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7" name="Rectangle 86"/>
          <p:cNvSpPr/>
          <p:nvPr/>
        </p:nvSpPr>
        <p:spPr>
          <a:xfrm>
            <a:off x="4752258" y="2560885"/>
            <a:ext cx="46748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1540194" y="2557465"/>
            <a:ext cx="877609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540194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1695453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2158687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2372084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Rectangle 70"/>
          <p:cNvSpPr/>
          <p:nvPr/>
        </p:nvSpPr>
        <p:spPr>
          <a:xfrm>
            <a:off x="8680271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34402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847018" y="4192959"/>
            <a:ext cx="686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Ab-intio predictions can be improved when evidence is provided (hints)</a:t>
            </a:r>
            <a:endParaRPr lang="sv-SE" dirty="0"/>
          </a:p>
        </p:txBody>
      </p:sp>
      <p:sp>
        <p:nvSpPr>
          <p:cNvPr id="110" name="TextBox 109"/>
          <p:cNvSpPr txBox="1"/>
          <p:nvPr/>
        </p:nvSpPr>
        <p:spPr>
          <a:xfrm>
            <a:off x="905076" y="4630062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Help refine and calibrate a computational inference for a given </a:t>
            </a:r>
            <a:r>
              <a:rPr lang="sv-SE" dirty="0" err="1" smtClean="0"/>
              <a:t>locus</a:t>
            </a:r>
            <a:endParaRPr lang="sv-SE" dirty="0"/>
          </a:p>
        </p:txBody>
      </p:sp>
      <p:cxnSp>
        <p:nvCxnSpPr>
          <p:cNvPr id="42" name="Straight Connector 41"/>
          <p:cNvCxnSpPr>
            <a:stCxn id="56" idx="3"/>
            <a:endCxn id="58" idx="1"/>
          </p:cNvCxnSpPr>
          <p:nvPr/>
        </p:nvCxnSpPr>
        <p:spPr>
          <a:xfrm>
            <a:off x="7168034" y="3672384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9" idx="3"/>
            <a:endCxn id="52" idx="1"/>
          </p:cNvCxnSpPr>
          <p:nvPr/>
        </p:nvCxnSpPr>
        <p:spPr>
          <a:xfrm flipV="1">
            <a:off x="3261954" y="3672384"/>
            <a:ext cx="1490304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5" idx="3"/>
            <a:endCxn id="48" idx="1"/>
          </p:cNvCxnSpPr>
          <p:nvPr/>
        </p:nvCxnSpPr>
        <p:spPr>
          <a:xfrm>
            <a:off x="957262" y="3674763"/>
            <a:ext cx="1687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05077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Rectangle 45"/>
          <p:cNvSpPr/>
          <p:nvPr/>
        </p:nvSpPr>
        <p:spPr>
          <a:xfrm>
            <a:off x="1529166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/>
          <p:cNvSpPr/>
          <p:nvPr/>
        </p:nvSpPr>
        <p:spPr>
          <a:xfrm>
            <a:off x="2147778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2644763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48"/>
          <p:cNvSpPr/>
          <p:nvPr/>
        </p:nvSpPr>
        <p:spPr>
          <a:xfrm>
            <a:off x="3209769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49"/>
          <p:cNvSpPr/>
          <p:nvPr/>
        </p:nvSpPr>
        <p:spPr>
          <a:xfrm>
            <a:off x="3489517" y="3615232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ectangle 50"/>
          <p:cNvSpPr/>
          <p:nvPr/>
        </p:nvSpPr>
        <p:spPr>
          <a:xfrm>
            <a:off x="3690972" y="3612853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/>
          <p:cNvSpPr/>
          <p:nvPr/>
        </p:nvSpPr>
        <p:spPr>
          <a:xfrm>
            <a:off x="4752258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ctangle 52"/>
          <p:cNvSpPr/>
          <p:nvPr/>
        </p:nvSpPr>
        <p:spPr>
          <a:xfrm>
            <a:off x="4934014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ectangle 53"/>
          <p:cNvSpPr/>
          <p:nvPr/>
        </p:nvSpPr>
        <p:spPr>
          <a:xfrm>
            <a:off x="5709623" y="3615234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5" name="Straight Connector 54"/>
          <p:cNvCxnSpPr>
            <a:stCxn id="53" idx="3"/>
            <a:endCxn id="54" idx="1"/>
          </p:cNvCxnSpPr>
          <p:nvPr/>
        </p:nvCxnSpPr>
        <p:spPr>
          <a:xfrm>
            <a:off x="4979733" y="3672384"/>
            <a:ext cx="729890" cy="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122315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ctangle 56"/>
          <p:cNvSpPr/>
          <p:nvPr/>
        </p:nvSpPr>
        <p:spPr>
          <a:xfrm>
            <a:off x="7182683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ctangle 57"/>
          <p:cNvSpPr/>
          <p:nvPr/>
        </p:nvSpPr>
        <p:spPr>
          <a:xfrm>
            <a:off x="8482610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Rectangle 78"/>
          <p:cNvSpPr/>
          <p:nvPr/>
        </p:nvSpPr>
        <p:spPr>
          <a:xfrm>
            <a:off x="1692219" y="361285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TextBox 79"/>
          <p:cNvSpPr txBox="1"/>
          <p:nvPr/>
        </p:nvSpPr>
        <p:spPr>
          <a:xfrm>
            <a:off x="905077" y="4999394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Hints: Introns, intergenic sequence, CDS</a:t>
            </a:r>
            <a:endParaRPr lang="sv-SE" dirty="0"/>
          </a:p>
        </p:txBody>
      </p:sp>
      <p:sp>
        <p:nvSpPr>
          <p:cNvPr id="81" name="TextBox 80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056172" y="256927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ctangle 94"/>
          <p:cNvSpPr/>
          <p:nvPr/>
        </p:nvSpPr>
        <p:spPr>
          <a:xfrm>
            <a:off x="6204060" y="256088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Rectangle 95"/>
          <p:cNvSpPr/>
          <p:nvPr/>
        </p:nvSpPr>
        <p:spPr>
          <a:xfrm>
            <a:off x="6508750" y="2558781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ctangle 69"/>
          <p:cNvSpPr/>
          <p:nvPr/>
        </p:nvSpPr>
        <p:spPr>
          <a:xfrm>
            <a:off x="847019" y="2773979"/>
            <a:ext cx="7833252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34481" y="1458692"/>
            <a:ext cx="43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4: </a:t>
            </a:r>
            <a:r>
              <a:rPr lang="sv-SE" dirty="0" err="1"/>
              <a:t>Synthesis</a:t>
            </a:r>
            <a:r>
              <a:rPr lang="sv-SE" dirty="0"/>
              <a:t>...and </a:t>
            </a:r>
            <a:r>
              <a:rPr lang="sv-SE" i="1" dirty="0"/>
              <a:t>ab-</a:t>
            </a:r>
            <a:r>
              <a:rPr lang="sv-SE" i="1" dirty="0" err="1"/>
              <a:t>initio</a:t>
            </a:r>
            <a:r>
              <a:rPr lang="sv-SE" i="1" dirty="0"/>
              <a:t> </a:t>
            </a:r>
            <a:r>
              <a:rPr lang="sv-SE" dirty="0"/>
              <a:t>gene </a:t>
            </a:r>
            <a:r>
              <a:rPr lang="sv-SE" dirty="0" err="1"/>
              <a:t>finding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8612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056172" y="2569277"/>
            <a:ext cx="546073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Rectangle 79"/>
          <p:cNvSpPr/>
          <p:nvPr/>
        </p:nvSpPr>
        <p:spPr>
          <a:xfrm>
            <a:off x="2361056" y="1963239"/>
            <a:ext cx="89777" cy="2169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7263244" y="1927193"/>
            <a:ext cx="101601" cy="2169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Rectangle 92"/>
          <p:cNvSpPr/>
          <p:nvPr/>
        </p:nvSpPr>
        <p:spPr>
          <a:xfrm>
            <a:off x="7168036" y="2566779"/>
            <a:ext cx="1314577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Rectangle 88"/>
          <p:cNvSpPr/>
          <p:nvPr/>
        </p:nvSpPr>
        <p:spPr>
          <a:xfrm>
            <a:off x="7122317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Rectangle 89"/>
          <p:cNvSpPr/>
          <p:nvPr/>
        </p:nvSpPr>
        <p:spPr>
          <a:xfrm>
            <a:off x="7182684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ectangle 90"/>
          <p:cNvSpPr/>
          <p:nvPr/>
        </p:nvSpPr>
        <p:spPr>
          <a:xfrm>
            <a:off x="7291988" y="256088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Rectangle 91"/>
          <p:cNvSpPr/>
          <p:nvPr/>
        </p:nvSpPr>
        <p:spPr>
          <a:xfrm>
            <a:off x="8482613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8" name="Rectangle 87"/>
          <p:cNvSpPr/>
          <p:nvPr/>
        </p:nvSpPr>
        <p:spPr>
          <a:xfrm>
            <a:off x="3209770" y="2560885"/>
            <a:ext cx="1542488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83"/>
          <p:cNvSpPr/>
          <p:nvPr/>
        </p:nvSpPr>
        <p:spPr>
          <a:xfrm>
            <a:off x="3195997" y="256585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ctangle 84"/>
          <p:cNvSpPr/>
          <p:nvPr/>
        </p:nvSpPr>
        <p:spPr>
          <a:xfrm>
            <a:off x="3459330" y="255746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ectangle 85"/>
          <p:cNvSpPr/>
          <p:nvPr/>
        </p:nvSpPr>
        <p:spPr>
          <a:xfrm>
            <a:off x="3648575" y="2565857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7" name="Rectangle 86"/>
          <p:cNvSpPr/>
          <p:nvPr/>
        </p:nvSpPr>
        <p:spPr>
          <a:xfrm>
            <a:off x="4752258" y="2560885"/>
            <a:ext cx="46748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1540194" y="2557465"/>
            <a:ext cx="877609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540194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1695453" y="255746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2158687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2372084" y="256677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ctangle 69"/>
          <p:cNvSpPr/>
          <p:nvPr/>
        </p:nvSpPr>
        <p:spPr>
          <a:xfrm>
            <a:off x="847019" y="2773979"/>
            <a:ext cx="783325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680271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34402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847018" y="4192959"/>
            <a:ext cx="630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Refined </a:t>
            </a:r>
            <a:r>
              <a:rPr lang="sv-SE" i="1" dirty="0" smtClean="0"/>
              <a:t>ab-initio </a:t>
            </a:r>
            <a:r>
              <a:rPr lang="sv-SE" dirty="0" smtClean="0"/>
              <a:t>models may still be incomplete / partially wrong</a:t>
            </a:r>
            <a:endParaRPr lang="sv-SE" dirty="0"/>
          </a:p>
        </p:txBody>
      </p:sp>
      <p:sp>
        <p:nvSpPr>
          <p:cNvPr id="110" name="TextBox 109"/>
          <p:cNvSpPr txBox="1"/>
          <p:nvPr/>
        </p:nvSpPr>
        <p:spPr>
          <a:xfrm>
            <a:off x="847018" y="4694732"/>
            <a:ext cx="773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The gene best </a:t>
            </a:r>
            <a:r>
              <a:rPr lang="sv-SE" dirty="0" err="1" smtClean="0"/>
              <a:t>models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be </a:t>
            </a:r>
            <a:r>
              <a:rPr lang="sv-SE" dirty="0" err="1" smtClean="0"/>
              <a:t>selected</a:t>
            </a:r>
            <a:r>
              <a:rPr lang="sv-SE" dirty="0" smtClean="0"/>
              <a:t> in </a:t>
            </a:r>
            <a:r>
              <a:rPr lang="sv-SE" dirty="0" err="1" smtClean="0"/>
              <a:t>agreement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the </a:t>
            </a:r>
            <a:r>
              <a:rPr lang="sv-SE" dirty="0" err="1" smtClean="0"/>
              <a:t>available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endParaRPr lang="sv-SE" dirty="0" smtClean="0"/>
          </a:p>
          <a:p>
            <a:r>
              <a:rPr lang="sv-SE" dirty="0"/>
              <a:t>-</a:t>
            </a:r>
            <a:r>
              <a:rPr lang="sv-SE" dirty="0" smtClean="0"/>
              <a:t>&gt; The minimum </a:t>
            </a:r>
            <a:r>
              <a:rPr lang="sv-SE" dirty="0" err="1"/>
              <a:t>a</a:t>
            </a:r>
            <a:r>
              <a:rPr lang="sv-SE" dirty="0" err="1" smtClean="0"/>
              <a:t>greement</a:t>
            </a:r>
            <a:r>
              <a:rPr lang="sv-SE" dirty="0" smtClean="0"/>
              <a:t> </a:t>
            </a:r>
            <a:r>
              <a:rPr lang="sv-SE" dirty="0" err="1"/>
              <a:t>threshold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smtClean="0"/>
              <a:t>chosen</a:t>
            </a:r>
            <a:endParaRPr lang="sv-SE" dirty="0"/>
          </a:p>
        </p:txBody>
      </p:sp>
      <p:cxnSp>
        <p:nvCxnSpPr>
          <p:cNvPr id="42" name="Straight Connector 41"/>
          <p:cNvCxnSpPr>
            <a:stCxn id="56" idx="3"/>
            <a:endCxn id="58" idx="1"/>
          </p:cNvCxnSpPr>
          <p:nvPr/>
        </p:nvCxnSpPr>
        <p:spPr>
          <a:xfrm>
            <a:off x="7168034" y="3672384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9" idx="3"/>
            <a:endCxn id="52" idx="1"/>
          </p:cNvCxnSpPr>
          <p:nvPr/>
        </p:nvCxnSpPr>
        <p:spPr>
          <a:xfrm flipV="1">
            <a:off x="3261954" y="3672384"/>
            <a:ext cx="1490304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5" idx="3"/>
            <a:endCxn id="48" idx="1"/>
          </p:cNvCxnSpPr>
          <p:nvPr/>
        </p:nvCxnSpPr>
        <p:spPr>
          <a:xfrm>
            <a:off x="957262" y="3674763"/>
            <a:ext cx="1687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05077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Rectangle 45"/>
          <p:cNvSpPr/>
          <p:nvPr/>
        </p:nvSpPr>
        <p:spPr>
          <a:xfrm>
            <a:off x="1529166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/>
          <p:cNvSpPr/>
          <p:nvPr/>
        </p:nvSpPr>
        <p:spPr>
          <a:xfrm>
            <a:off x="2147778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2644763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48"/>
          <p:cNvSpPr/>
          <p:nvPr/>
        </p:nvSpPr>
        <p:spPr>
          <a:xfrm>
            <a:off x="3209769" y="361523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49"/>
          <p:cNvSpPr/>
          <p:nvPr/>
        </p:nvSpPr>
        <p:spPr>
          <a:xfrm>
            <a:off x="3489517" y="3615232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ectangle 50"/>
          <p:cNvSpPr/>
          <p:nvPr/>
        </p:nvSpPr>
        <p:spPr>
          <a:xfrm>
            <a:off x="3690972" y="3612853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/>
          <p:cNvSpPr/>
          <p:nvPr/>
        </p:nvSpPr>
        <p:spPr>
          <a:xfrm>
            <a:off x="4752258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ctangle 52"/>
          <p:cNvSpPr/>
          <p:nvPr/>
        </p:nvSpPr>
        <p:spPr>
          <a:xfrm>
            <a:off x="4934014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ectangle 53"/>
          <p:cNvSpPr/>
          <p:nvPr/>
        </p:nvSpPr>
        <p:spPr>
          <a:xfrm>
            <a:off x="5709623" y="3615234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5" name="Straight Connector 54"/>
          <p:cNvCxnSpPr>
            <a:stCxn id="53" idx="3"/>
            <a:endCxn id="54" idx="1"/>
          </p:cNvCxnSpPr>
          <p:nvPr/>
        </p:nvCxnSpPr>
        <p:spPr>
          <a:xfrm>
            <a:off x="4979733" y="3672384"/>
            <a:ext cx="729890" cy="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122315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ctangle 56"/>
          <p:cNvSpPr/>
          <p:nvPr/>
        </p:nvSpPr>
        <p:spPr>
          <a:xfrm>
            <a:off x="7182683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ctangle 57"/>
          <p:cNvSpPr/>
          <p:nvPr/>
        </p:nvSpPr>
        <p:spPr>
          <a:xfrm>
            <a:off x="8482610" y="3612853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Rectangle 78"/>
          <p:cNvSpPr/>
          <p:nvPr/>
        </p:nvSpPr>
        <p:spPr>
          <a:xfrm>
            <a:off x="1692219" y="361285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TextBox 81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cxnSp>
        <p:nvCxnSpPr>
          <p:cNvPr id="95" name="Straight Connector 94"/>
          <p:cNvCxnSpPr>
            <a:stCxn id="96" idx="3"/>
            <a:endCxn id="99" idx="1"/>
          </p:cNvCxnSpPr>
          <p:nvPr/>
        </p:nvCxnSpPr>
        <p:spPr>
          <a:xfrm>
            <a:off x="957262" y="3886694"/>
            <a:ext cx="14234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905077" y="382716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Rectangle 96"/>
          <p:cNvSpPr/>
          <p:nvPr/>
        </p:nvSpPr>
        <p:spPr>
          <a:xfrm>
            <a:off x="1529166" y="382716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Rectangle 97"/>
          <p:cNvSpPr/>
          <p:nvPr/>
        </p:nvSpPr>
        <p:spPr>
          <a:xfrm>
            <a:off x="2147778" y="382716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Rectangle 98"/>
          <p:cNvSpPr/>
          <p:nvPr/>
        </p:nvSpPr>
        <p:spPr>
          <a:xfrm>
            <a:off x="2380682" y="382716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Rectangle 99"/>
          <p:cNvSpPr/>
          <p:nvPr/>
        </p:nvSpPr>
        <p:spPr>
          <a:xfrm>
            <a:off x="1692219" y="3824784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6" name="Straight Connector 105"/>
          <p:cNvCxnSpPr>
            <a:stCxn id="107" idx="3"/>
            <a:endCxn id="111" idx="1"/>
          </p:cNvCxnSpPr>
          <p:nvPr/>
        </p:nvCxnSpPr>
        <p:spPr>
          <a:xfrm>
            <a:off x="7168034" y="3884315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7122315" y="3824784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8" name="Rectangle 107"/>
          <p:cNvSpPr/>
          <p:nvPr/>
        </p:nvSpPr>
        <p:spPr>
          <a:xfrm>
            <a:off x="7744951" y="3822405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Rectangle 110"/>
          <p:cNvSpPr/>
          <p:nvPr/>
        </p:nvSpPr>
        <p:spPr>
          <a:xfrm>
            <a:off x="8482610" y="3824784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Rectangle 93"/>
          <p:cNvSpPr/>
          <p:nvPr/>
        </p:nvSpPr>
        <p:spPr>
          <a:xfrm>
            <a:off x="6056172" y="256927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Rectangle 100"/>
          <p:cNvSpPr/>
          <p:nvPr/>
        </p:nvSpPr>
        <p:spPr>
          <a:xfrm>
            <a:off x="6204060" y="256088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Rectangle 101"/>
          <p:cNvSpPr/>
          <p:nvPr/>
        </p:nvSpPr>
        <p:spPr>
          <a:xfrm>
            <a:off x="6508750" y="2558781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3" name="Straight Connector 102"/>
          <p:cNvCxnSpPr>
            <a:stCxn id="104" idx="3"/>
            <a:endCxn id="112" idx="1"/>
          </p:cNvCxnSpPr>
          <p:nvPr/>
        </p:nvCxnSpPr>
        <p:spPr>
          <a:xfrm>
            <a:off x="7168034" y="3481358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122315" y="3421827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ctangle 104"/>
          <p:cNvSpPr/>
          <p:nvPr/>
        </p:nvSpPr>
        <p:spPr>
          <a:xfrm>
            <a:off x="7316562" y="3421827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Rectangle 111"/>
          <p:cNvSpPr/>
          <p:nvPr/>
        </p:nvSpPr>
        <p:spPr>
          <a:xfrm>
            <a:off x="8482610" y="3421827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3" name="Straight Connector 112"/>
          <p:cNvCxnSpPr>
            <a:stCxn id="114" idx="3"/>
            <a:endCxn id="117" idx="1"/>
          </p:cNvCxnSpPr>
          <p:nvPr/>
        </p:nvCxnSpPr>
        <p:spPr>
          <a:xfrm flipV="1">
            <a:off x="3262983" y="3478979"/>
            <a:ext cx="1490304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210798" y="3421827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6" name="Rectangle 115"/>
          <p:cNvSpPr/>
          <p:nvPr/>
        </p:nvSpPr>
        <p:spPr>
          <a:xfrm>
            <a:off x="3692001" y="3419448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7" name="Rectangle 116"/>
          <p:cNvSpPr/>
          <p:nvPr/>
        </p:nvSpPr>
        <p:spPr>
          <a:xfrm>
            <a:off x="4753287" y="3419448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8" name="TextBox 117"/>
          <p:cNvSpPr txBox="1"/>
          <p:nvPr/>
        </p:nvSpPr>
        <p:spPr>
          <a:xfrm>
            <a:off x="847019" y="5540465"/>
            <a:ext cx="773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Isoforms</a:t>
            </a:r>
            <a:r>
              <a:rPr lang="sv-SE" dirty="0" smtClean="0"/>
              <a:t> </a:t>
            </a:r>
            <a:r>
              <a:rPr lang="sv-SE" dirty="0" err="1" smtClean="0"/>
              <a:t>accepted</a:t>
            </a:r>
            <a:r>
              <a:rPr lang="sv-SE" dirty="0" smtClean="0"/>
              <a:t> </a:t>
            </a:r>
            <a:r>
              <a:rPr lang="sv-SE" dirty="0" err="1" smtClean="0"/>
              <a:t>if</a:t>
            </a:r>
            <a:r>
              <a:rPr lang="sv-SE" dirty="0" smtClean="0"/>
              <a:t> parameter </a:t>
            </a:r>
            <a:r>
              <a:rPr lang="sv-SE" dirty="0" err="1" smtClean="0"/>
              <a:t>activated</a:t>
            </a:r>
            <a:endParaRPr lang="sv-SE" dirty="0"/>
          </a:p>
        </p:txBody>
      </p:sp>
      <p:sp>
        <p:nvSpPr>
          <p:cNvPr id="67" name="TextBox 66"/>
          <p:cNvSpPr txBox="1"/>
          <p:nvPr/>
        </p:nvSpPr>
        <p:spPr>
          <a:xfrm>
            <a:off x="434481" y="1458692"/>
            <a:ext cx="176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5: </a:t>
            </a:r>
            <a:r>
              <a:rPr lang="sv-SE" dirty="0" err="1" smtClean="0"/>
              <a:t>Annotate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27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5" grpId="0" animBg="1"/>
      <p:bldP spid="109" grpId="0"/>
      <p:bldP spid="110" grpId="0"/>
      <p:bldP spid="45" grpId="0" animBg="1"/>
      <p:bldP spid="46" grpId="0" animBg="1"/>
      <p:bldP spid="47" grpId="0" animBg="1"/>
      <p:bldP spid="48" grpId="0" animBg="1"/>
      <p:bldP spid="79" grpId="0" animBg="1"/>
      <p:bldP spid="107" grpId="0" animBg="1"/>
      <p:bldP spid="108" grpId="0" animBg="1"/>
      <p:bldP spid="111" grpId="0" animBg="1"/>
      <p:bldP spid="104" grpId="0" animBg="1"/>
      <p:bldP spid="105" grpId="0" animBg="1"/>
      <p:bldP spid="112" grpId="0" animBg="1"/>
      <p:bldP spid="114" grpId="0" animBg="1"/>
      <p:bldP spid="116" grpId="0" animBg="1"/>
      <p:bldP spid="117" grpId="0" animBg="1"/>
      <p:bldP spid="1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9046" y="2542998"/>
            <a:ext cx="1791870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Rectangle 100"/>
          <p:cNvSpPr/>
          <p:nvPr/>
        </p:nvSpPr>
        <p:spPr>
          <a:xfrm>
            <a:off x="3050005" y="2542997"/>
            <a:ext cx="17375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Rectangle 101"/>
          <p:cNvSpPr/>
          <p:nvPr/>
        </p:nvSpPr>
        <p:spPr>
          <a:xfrm>
            <a:off x="4929065" y="2542997"/>
            <a:ext cx="160293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3814162" y="254299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3969421" y="254299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4432655" y="2552312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4646052" y="2552312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ctangle 69"/>
          <p:cNvSpPr/>
          <p:nvPr/>
        </p:nvSpPr>
        <p:spPr>
          <a:xfrm>
            <a:off x="847019" y="2773979"/>
            <a:ext cx="719305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34402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5" idx="3"/>
            <a:endCxn id="48" idx="1"/>
          </p:cNvCxnSpPr>
          <p:nvPr/>
        </p:nvCxnSpPr>
        <p:spPr>
          <a:xfrm>
            <a:off x="3231230" y="3660296"/>
            <a:ext cx="1687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179045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Rectangle 45"/>
          <p:cNvSpPr/>
          <p:nvPr/>
        </p:nvSpPr>
        <p:spPr>
          <a:xfrm>
            <a:off x="3803134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/>
          <p:cNvSpPr/>
          <p:nvPr/>
        </p:nvSpPr>
        <p:spPr>
          <a:xfrm>
            <a:off x="4421746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4918731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Rectangle 78"/>
          <p:cNvSpPr/>
          <p:nvPr/>
        </p:nvSpPr>
        <p:spPr>
          <a:xfrm>
            <a:off x="3966187" y="3598386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5789089" y="2542997"/>
            <a:ext cx="3288737" cy="242002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4783346" y="2304047"/>
            <a:ext cx="451729" cy="15701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" name="Straight Connector 13"/>
          <p:cNvCxnSpPr/>
          <p:nvPr/>
        </p:nvCxnSpPr>
        <p:spPr>
          <a:xfrm>
            <a:off x="5235075" y="2304047"/>
            <a:ext cx="554014" cy="2389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35075" y="3874168"/>
            <a:ext cx="554014" cy="10888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105" idx="1"/>
          </p:cNvCxnSpPr>
          <p:nvPr/>
        </p:nvCxnSpPr>
        <p:spPr>
          <a:xfrm>
            <a:off x="5991726" y="3600765"/>
            <a:ext cx="930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922576" y="3310712"/>
            <a:ext cx="254261" cy="5801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8" name="Rectangle 107"/>
          <p:cNvSpPr/>
          <p:nvPr/>
        </p:nvSpPr>
        <p:spPr>
          <a:xfrm>
            <a:off x="6922576" y="2655564"/>
            <a:ext cx="639271" cy="502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Rectangle 110"/>
          <p:cNvSpPr/>
          <p:nvPr/>
        </p:nvSpPr>
        <p:spPr>
          <a:xfrm>
            <a:off x="5991726" y="2655563"/>
            <a:ext cx="923459" cy="502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>
            <a:off x="5991726" y="4517858"/>
            <a:ext cx="930850" cy="12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ctangle 23"/>
          <p:cNvSpPr/>
          <p:nvPr/>
        </p:nvSpPr>
        <p:spPr>
          <a:xfrm>
            <a:off x="7176837" y="4418597"/>
            <a:ext cx="385010" cy="357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ctangle 22"/>
          <p:cNvSpPr/>
          <p:nvPr/>
        </p:nvSpPr>
        <p:spPr>
          <a:xfrm>
            <a:off x="6922576" y="4304296"/>
            <a:ext cx="254261" cy="5504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TextBox 111"/>
          <p:cNvSpPr txBox="1"/>
          <p:nvPr/>
        </p:nvSpPr>
        <p:spPr>
          <a:xfrm>
            <a:off x="746249" y="5173533"/>
            <a:ext cx="741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Synthesized transcript structures are compared against evidence to find UTRs</a:t>
            </a:r>
            <a:endParaRPr lang="sv-SE" dirty="0"/>
          </a:p>
        </p:txBody>
      </p:sp>
      <p:sp>
        <p:nvSpPr>
          <p:cNvPr id="26" name="Rectangle 25"/>
          <p:cNvSpPr/>
          <p:nvPr/>
        </p:nvSpPr>
        <p:spPr>
          <a:xfrm>
            <a:off x="6922576" y="2655564"/>
            <a:ext cx="254261" cy="5027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TextBox 31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481" y="1458692"/>
            <a:ext cx="176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Step 5: </a:t>
            </a:r>
            <a:r>
              <a:rPr lang="sv-SE" dirty="0" err="1" smtClean="0"/>
              <a:t>Annotate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16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5" grpId="0" animBg="1"/>
      <p:bldP spid="108" grpId="0" animBg="1"/>
      <p:bldP spid="111" grpId="0" animBg="1"/>
      <p:bldP spid="25" grpId="0" animBg="1"/>
      <p:bldP spid="24" grpId="0" animBg="1"/>
      <p:bldP spid="23" grpId="0" animBg="1"/>
      <p:bldP spid="112" grpId="0"/>
      <p:bldP spid="2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58568" y="2403463"/>
            <a:ext cx="345648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dirty="0" smtClean="0"/>
              <a:t>Output = Annotation in gff3 format</a:t>
            </a:r>
            <a:endParaRPr lang="sv-SE" dirty="0"/>
          </a:p>
        </p:txBody>
      </p:sp>
      <p:pic>
        <p:nvPicPr>
          <p:cNvPr id="1030" name="Picture 6" descr="http://gmod.org/mediawiki/images/thumb/a/ac/JBrowseLogo.png/250px-JBrow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76" y="3357540"/>
            <a:ext cx="2381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gmod.org/mediawiki/images/a/a4/Biomart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891" y="4963850"/>
            <a:ext cx="23812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gmod.org/mediawiki/images/thumb/4/4a/WebApolloLogo.png/250px-WebApollo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906" y="3357540"/>
            <a:ext cx="238125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gmod.org/mediawiki/images/thumb/0/06/TripalLogo.png/250px-Tripal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46" y="5044108"/>
            <a:ext cx="23812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500px-MAKER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082" y="1577643"/>
            <a:ext cx="2443254" cy="82582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188929" y="3727908"/>
            <a:ext cx="2043118" cy="13357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 descr="500px-Chado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855" y="3928582"/>
            <a:ext cx="1891266" cy="52363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326977" y="4418704"/>
            <a:ext cx="1829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Biological </a:t>
            </a:r>
            <a:r>
              <a:rPr lang="en-US" dirty="0"/>
              <a:t>database schema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436461" y="5685837"/>
            <a:ext cx="2912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BioMart</a:t>
            </a:r>
            <a:r>
              <a:rPr lang="en-US" dirty="0"/>
              <a:t>: Data mining system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41495" y="3869087"/>
            <a:ext cx="3295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rowser</a:t>
            </a:r>
            <a:r>
              <a:rPr lang="en-US" dirty="0"/>
              <a:t>-</a:t>
            </a:r>
            <a:r>
              <a:rPr lang="en-US" dirty="0" smtClean="0"/>
              <a:t>based annotation </a:t>
            </a:r>
            <a:r>
              <a:rPr lang="en-US" dirty="0"/>
              <a:t>editor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2441" y="5724615"/>
            <a:ext cx="2773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Tripal</a:t>
            </a:r>
            <a:r>
              <a:rPr lang="en-US" dirty="0"/>
              <a:t>: </a:t>
            </a:r>
            <a:r>
              <a:rPr lang="en-US" dirty="0" err="1"/>
              <a:t>Chado</a:t>
            </a:r>
            <a:r>
              <a:rPr lang="en-US" dirty="0"/>
              <a:t> web interface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711" y="3837046"/>
            <a:ext cx="181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Genome </a:t>
            </a:r>
            <a:r>
              <a:rPr lang="en-US" dirty="0"/>
              <a:t>browser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535426" y="3837046"/>
            <a:ext cx="623432" cy="384709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606643" y="4691091"/>
            <a:ext cx="582286" cy="467234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232047" y="4718789"/>
            <a:ext cx="623432" cy="490122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213193" y="3869087"/>
            <a:ext cx="657108" cy="337291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urved Down Arrow 52"/>
          <p:cNvSpPr/>
          <p:nvPr/>
        </p:nvSpPr>
        <p:spPr>
          <a:xfrm rot="5400000">
            <a:off x="3922609" y="2941410"/>
            <a:ext cx="1218236" cy="75610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Down Ribbon 56"/>
          <p:cNvSpPr/>
          <p:nvPr/>
        </p:nvSpPr>
        <p:spPr>
          <a:xfrm>
            <a:off x="0" y="1195810"/>
            <a:ext cx="2390702" cy="587963"/>
          </a:xfrm>
          <a:prstGeom prst="ribb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GMOD</a:t>
            </a:r>
          </a:p>
          <a:p>
            <a:pPr algn="ctr"/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2441" y="210270"/>
            <a:ext cx="112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MAKER2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0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5) Check an annotation</a:t>
            </a:r>
          </a:p>
        </p:txBody>
      </p:sp>
    </p:spTree>
    <p:extLst>
      <p:ext uri="{BB962C8B-B14F-4D97-AF65-F5344CB8AC3E}">
        <p14:creationId xmlns:p14="http://schemas.microsoft.com/office/powerpoint/2010/main" val="36928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91635"/>
              </p:ext>
            </p:extLst>
          </p:nvPr>
        </p:nvGraphicFramePr>
        <p:xfrm>
          <a:off x="254298" y="1713722"/>
          <a:ext cx="8692427" cy="471157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30244"/>
                <a:gridCol w="1035693"/>
                <a:gridCol w="1034458"/>
                <a:gridCol w="858833"/>
                <a:gridCol w="597305"/>
                <a:gridCol w="3735894"/>
              </a:tblGrid>
              <a:tr h="5098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Standalone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Web tool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Manual </a:t>
                      </a:r>
                      <a:r>
                        <a:rPr lang="en-US" sz="1400" dirty="0" err="1" smtClean="0"/>
                        <a:t>curation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comment</a:t>
                      </a:r>
                      <a:endParaRPr lang="en-US" sz="1400" dirty="0"/>
                    </a:p>
                  </a:txBody>
                  <a:tcPr/>
                </a:tc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Artemis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 save annotation in EMBL format</a:t>
                      </a:r>
                      <a:endParaRPr lang="en-US" sz="1400" dirty="0"/>
                    </a:p>
                  </a:txBody>
                  <a:tcPr/>
                </a:tc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IGV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Popular</a:t>
                      </a:r>
                      <a:endParaRPr lang="en-US" sz="1400" dirty="0"/>
                    </a:p>
                  </a:txBody>
                  <a:tcPr/>
                </a:tc>
              </a:tr>
              <a:tr h="8977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Savant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 Annotation, Visualization and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Plug-ins</a:t>
                      </a:r>
                      <a:endParaRPr lang="en-US" sz="1400" dirty="0"/>
                    </a:p>
                  </a:txBody>
                  <a:tcPr/>
                </a:tc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Tablet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IGB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enable Plug-ins. Can load </a:t>
                      </a:r>
                      <a:r>
                        <a:rPr lang="en-US" sz="1400" dirty="0" err="1" smtClean="0"/>
                        <a:t>loacl</a:t>
                      </a:r>
                      <a:r>
                        <a:rPr lang="en-US" sz="1400" dirty="0" smtClean="0"/>
                        <a:t> and remote data (</a:t>
                      </a:r>
                      <a:r>
                        <a:rPr lang="en-US" sz="1400" dirty="0" err="1" smtClean="0"/>
                        <a:t>dropbox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aseline="0" dirty="0" smtClean="0"/>
                        <a:t>UCSC genome, </a:t>
                      </a:r>
                      <a:r>
                        <a:rPr lang="en-US" sz="1400" baseline="0" dirty="0" err="1" smtClean="0"/>
                        <a:t>etc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Jbrowse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GMOD (successor of </a:t>
                      </a:r>
                      <a:r>
                        <a:rPr lang="en-US" sz="1400" dirty="0" err="1" smtClean="0"/>
                        <a:t>Gbrowse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Web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Apollo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community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gmod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Based 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Jbrowse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Real-time collaboration</a:t>
                      </a:r>
                      <a:endParaRPr lang="en-US" sz="1400" dirty="0" smtClean="0"/>
                    </a:p>
                  </a:txBody>
                  <a:tcPr/>
                </a:tc>
              </a:tr>
              <a:tr h="4922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</a:tr>
              <a:tr h="3974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genome browsers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85078" y="6569459"/>
            <a:ext cx="45866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FOR AN EXHAUSTIVE LIST: https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Genome_browser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125020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Selection of most common visualization or/and Manual </a:t>
            </a:r>
            <a:r>
              <a:rPr lang="en-US" dirty="0" err="1" smtClean="0"/>
              <a:t>curation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2440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Visualization </a:t>
            </a:r>
            <a:r>
              <a:rPr lang="en-US" sz="2000" dirty="0" smtClean="0">
                <a:solidFill>
                  <a:srgbClr val="984807"/>
                </a:solidFill>
              </a:rPr>
              <a:t>/ Manual </a:t>
            </a:r>
            <a:r>
              <a:rPr lang="en-US" sz="2000" dirty="0" err="1">
                <a:solidFill>
                  <a:srgbClr val="984807"/>
                </a:solidFill>
              </a:rPr>
              <a:t>curation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7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6) </a:t>
            </a:r>
            <a:r>
              <a:rPr lang="en-US" i="1" dirty="0" smtClean="0"/>
              <a:t>To </a:t>
            </a:r>
            <a:r>
              <a:rPr lang="en-US" i="1" dirty="0"/>
              <a:t>resume / Closing </a:t>
            </a:r>
            <a:r>
              <a:rPr lang="en-US" i="1" dirty="0" smtClean="0"/>
              <a:t>remarks</a:t>
            </a:r>
          </a:p>
        </p:txBody>
      </p:sp>
    </p:spTree>
    <p:extLst>
      <p:ext uri="{BB962C8B-B14F-4D97-AF65-F5344CB8AC3E}">
        <p14:creationId xmlns:p14="http://schemas.microsoft.com/office/powerpoint/2010/main" val="150068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36808"/>
              </p:ext>
            </p:extLst>
          </p:nvPr>
        </p:nvGraphicFramePr>
        <p:xfrm>
          <a:off x="321101" y="1652396"/>
          <a:ext cx="8298598" cy="1287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538"/>
                <a:gridCol w="1729154"/>
                <a:gridCol w="1211384"/>
                <a:gridCol w="924169"/>
                <a:gridCol w="3779353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 finder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Nb</a:t>
                      </a:r>
                      <a:r>
                        <a:rPr lang="en-US" sz="1400" dirty="0" smtClean="0"/>
                        <a:t> citation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longer supported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GeneParser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Fgeneh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Finds single exon only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Hybrid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PROCRUSTES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Evidence based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Fgenes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Hybrid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download version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GeneFinder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Unpublished work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HMMGene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download version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GeneWise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Evidence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GeneMark.hmm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GenomeScan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Twinscan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Ensembl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GeneZillq</a:t>
                      </a:r>
                      <a:r>
                        <a:rPr lang="en-US" sz="1400" dirty="0" smtClean="0"/>
                        <a:t>/TIGRSCAN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longer supported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GlimmerHMM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AUGUSTUS+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N-SCAN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TWINSCAN_EST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N_Scan_EST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Comparative+</a:t>
                      </a:r>
                    </a:p>
                    <a:p>
                      <a:r>
                        <a:rPr lang="en-US" sz="1400" dirty="0" smtClean="0"/>
                        <a:t>Evidence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Comparative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also incorporate information from EST alignment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Maker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mGene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longer</a:t>
                      </a:r>
                      <a:r>
                        <a:rPr lang="en-US" sz="1400" baseline="0" dirty="0" smtClean="0"/>
                        <a:t> supported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Ipred</a:t>
                      </a:r>
                      <a:r>
                        <a:rPr lang="en-US" sz="1400" b="0" dirty="0" smtClean="0"/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/>
                        <a:t>Combiner evidence-based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BRAKER1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Eugene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Hybrid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Semi-Markov Conditional Random Fields 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925608" y="5741227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Hybrid = </a:t>
            </a:r>
            <a:r>
              <a:rPr lang="en-US" dirty="0" err="1" smtClean="0"/>
              <a:t>ab</a:t>
            </a:r>
            <a:r>
              <a:rPr lang="en-US" dirty="0" smtClean="0"/>
              <a:t> initio and evidence based;</a:t>
            </a:r>
          </a:p>
          <a:p>
            <a:r>
              <a:rPr lang="en-US" dirty="0" smtClean="0"/>
              <a:t>Comparative = genome sequence comparison</a:t>
            </a:r>
          </a:p>
          <a:p>
            <a:r>
              <a:rPr lang="en-US" dirty="0" smtClean="0"/>
              <a:t>_____________________</a:t>
            </a:r>
            <a:endParaRPr lang="en-US" dirty="0"/>
          </a:p>
          <a:p>
            <a:r>
              <a:rPr lang="en-US" dirty="0" smtClean="0"/>
              <a:t>CHMM</a:t>
            </a:r>
            <a:r>
              <a:rPr lang="en-US" dirty="0"/>
              <a:t>: class HMM </a:t>
            </a:r>
            <a:endParaRPr lang="en-US" dirty="0" smtClean="0"/>
          </a:p>
          <a:p>
            <a:r>
              <a:rPr lang="en-US" dirty="0" smtClean="0"/>
              <a:t>DP</a:t>
            </a:r>
            <a:r>
              <a:rPr lang="en-US" dirty="0"/>
              <a:t>: dynamic programming</a:t>
            </a:r>
          </a:p>
          <a:p>
            <a:r>
              <a:rPr lang="en-US" dirty="0"/>
              <a:t>GHMM: generalized HMM </a:t>
            </a:r>
            <a:endParaRPr lang="en-US" dirty="0" smtClean="0"/>
          </a:p>
          <a:p>
            <a:r>
              <a:rPr lang="en-US" dirty="0" smtClean="0"/>
              <a:t>HMM</a:t>
            </a:r>
            <a:r>
              <a:rPr lang="en-US" dirty="0"/>
              <a:t>: hidden MM</a:t>
            </a:r>
          </a:p>
          <a:p>
            <a:r>
              <a:rPr lang="en-US" dirty="0"/>
              <a:t>IMM: Interpolated MM </a:t>
            </a:r>
            <a:endParaRPr lang="en-US" dirty="0" smtClean="0"/>
          </a:p>
          <a:p>
            <a:r>
              <a:rPr lang="en-US" dirty="0" smtClean="0"/>
              <a:t>MDD</a:t>
            </a:r>
            <a:r>
              <a:rPr lang="en-US" dirty="0"/>
              <a:t>: maximal dependence decomposition</a:t>
            </a:r>
          </a:p>
          <a:p>
            <a:r>
              <a:rPr lang="en-US" dirty="0"/>
              <a:t>ML: maximum likelihood </a:t>
            </a:r>
            <a:endParaRPr lang="en-US" dirty="0" smtClean="0"/>
          </a:p>
          <a:p>
            <a:r>
              <a:rPr lang="en-US" dirty="0" smtClean="0"/>
              <a:t>MM</a:t>
            </a:r>
            <a:r>
              <a:rPr lang="en-US" dirty="0"/>
              <a:t>: Markov Model</a:t>
            </a:r>
          </a:p>
          <a:p>
            <a:r>
              <a:rPr lang="en-US" dirty="0"/>
              <a:t>NN: Neural Networks </a:t>
            </a:r>
            <a:endParaRPr lang="en-US" dirty="0" smtClean="0"/>
          </a:p>
          <a:p>
            <a:r>
              <a:rPr lang="en-US" dirty="0" smtClean="0"/>
              <a:t>WAM</a:t>
            </a:r>
            <a:r>
              <a:rPr lang="en-US" dirty="0"/>
              <a:t>: weight array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baczkowski</a:t>
            </a:r>
            <a:r>
              <a:rPr lang="en-US" dirty="0" smtClean="0"/>
              <a:t> review)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Closing remarks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0377" y="1171931"/>
            <a:ext cx="326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Plethoric choice of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1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360288"/>
              </p:ext>
            </p:extLst>
          </p:nvPr>
        </p:nvGraphicFramePr>
        <p:xfrm>
          <a:off x="212441" y="1594665"/>
          <a:ext cx="8395783" cy="934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538"/>
                <a:gridCol w="1729154"/>
                <a:gridCol w="1211384"/>
                <a:gridCol w="793911"/>
                <a:gridCol w="4006796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 finder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Nb</a:t>
                      </a:r>
                      <a:r>
                        <a:rPr lang="en-US" sz="1400" dirty="0" smtClean="0"/>
                        <a:t> citation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GeneMark.hmm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GenomeScan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Twinscan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Ensembl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GeneZillq</a:t>
                      </a:r>
                      <a:r>
                        <a:rPr lang="en-US" sz="1400" dirty="0" smtClean="0"/>
                        <a:t>/TIGRSCAN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longer supported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GlimmerHMM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AUGUSTUS+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N-SCAN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TWINSCAN_EST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N_Scan_EST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Comparative+</a:t>
                      </a:r>
                    </a:p>
                    <a:p>
                      <a:r>
                        <a:rPr lang="en-US" sz="1400" dirty="0" smtClean="0"/>
                        <a:t>Evidence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Comparative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also incorporate information from EST alignment</a:t>
                      </a:r>
                      <a:endParaRPr lang="en-US" sz="11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Maker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mGene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longer</a:t>
                      </a:r>
                      <a:r>
                        <a:rPr lang="en-US" sz="1400" baseline="0" dirty="0" smtClean="0"/>
                        <a:t> supported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Ipred</a:t>
                      </a:r>
                      <a:r>
                        <a:rPr lang="en-US" sz="1400" b="0" dirty="0" smtClean="0"/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/>
                        <a:t>Combiner evidence-based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BRAKER1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Eugene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Hybrid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Semi-Markov Conditional Random Fields 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eCRAIG</a:t>
                      </a:r>
                      <a:r>
                        <a:rPr lang="en-US" sz="140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944848" y="634734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Hybrid = </a:t>
            </a:r>
            <a:r>
              <a:rPr lang="en-US" dirty="0" err="1" smtClean="0"/>
              <a:t>ab</a:t>
            </a:r>
            <a:r>
              <a:rPr lang="en-US" dirty="0" smtClean="0"/>
              <a:t> initio and evidence based;</a:t>
            </a:r>
          </a:p>
          <a:p>
            <a:r>
              <a:rPr lang="en-US" dirty="0" smtClean="0"/>
              <a:t>Comparative = genome sequence comparison</a:t>
            </a:r>
          </a:p>
          <a:p>
            <a:r>
              <a:rPr lang="en-US" dirty="0" smtClean="0"/>
              <a:t>_____________________</a:t>
            </a:r>
            <a:endParaRPr lang="en-US" dirty="0"/>
          </a:p>
          <a:p>
            <a:r>
              <a:rPr lang="en-US" dirty="0" smtClean="0"/>
              <a:t>CHMM</a:t>
            </a:r>
            <a:r>
              <a:rPr lang="en-US" dirty="0"/>
              <a:t>: class HMM </a:t>
            </a:r>
            <a:endParaRPr lang="en-US" dirty="0" smtClean="0"/>
          </a:p>
          <a:p>
            <a:r>
              <a:rPr lang="en-US" dirty="0" smtClean="0"/>
              <a:t>DP</a:t>
            </a:r>
            <a:r>
              <a:rPr lang="en-US" dirty="0"/>
              <a:t>: dynamic programming</a:t>
            </a:r>
          </a:p>
          <a:p>
            <a:r>
              <a:rPr lang="en-US" dirty="0"/>
              <a:t>GHMM: generalized HMM </a:t>
            </a:r>
            <a:endParaRPr lang="en-US" dirty="0" smtClean="0"/>
          </a:p>
          <a:p>
            <a:r>
              <a:rPr lang="en-US" dirty="0" smtClean="0"/>
              <a:t>HMM</a:t>
            </a:r>
            <a:r>
              <a:rPr lang="en-US" dirty="0"/>
              <a:t>: hidden MM</a:t>
            </a:r>
          </a:p>
          <a:p>
            <a:r>
              <a:rPr lang="en-US" dirty="0"/>
              <a:t>IMM: Interpolated MM </a:t>
            </a:r>
            <a:endParaRPr lang="en-US" dirty="0" smtClean="0"/>
          </a:p>
          <a:p>
            <a:r>
              <a:rPr lang="en-US" dirty="0" smtClean="0"/>
              <a:t>MDD</a:t>
            </a:r>
            <a:r>
              <a:rPr lang="en-US" dirty="0"/>
              <a:t>: maximal dependence decomposition</a:t>
            </a:r>
          </a:p>
          <a:p>
            <a:r>
              <a:rPr lang="en-US" dirty="0"/>
              <a:t>ML: maximum likelihood </a:t>
            </a:r>
            <a:endParaRPr lang="en-US" dirty="0" smtClean="0"/>
          </a:p>
          <a:p>
            <a:r>
              <a:rPr lang="en-US" dirty="0" smtClean="0"/>
              <a:t>MM</a:t>
            </a:r>
            <a:r>
              <a:rPr lang="en-US" dirty="0"/>
              <a:t>: Markov Model</a:t>
            </a:r>
          </a:p>
          <a:p>
            <a:r>
              <a:rPr lang="en-US" dirty="0"/>
              <a:t>NN: Neural Networks </a:t>
            </a:r>
            <a:endParaRPr lang="en-US" dirty="0" smtClean="0"/>
          </a:p>
          <a:p>
            <a:r>
              <a:rPr lang="en-US" dirty="0" smtClean="0"/>
              <a:t>WAM</a:t>
            </a:r>
            <a:r>
              <a:rPr lang="en-US" dirty="0"/>
              <a:t>: weight array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baczkowski</a:t>
            </a:r>
            <a:r>
              <a:rPr lang="en-US" dirty="0" smtClean="0"/>
              <a:t> review)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Closing remarks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0377" y="1171931"/>
            <a:ext cx="326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Plethoric choice of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1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3501"/>
              </p:ext>
            </p:extLst>
          </p:nvPr>
        </p:nvGraphicFramePr>
        <p:xfrm>
          <a:off x="404845" y="1778889"/>
          <a:ext cx="8395783" cy="2487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538"/>
                <a:gridCol w="1729154"/>
                <a:gridCol w="1211384"/>
                <a:gridCol w="793911"/>
                <a:gridCol w="4006796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 finder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Nb</a:t>
                      </a:r>
                      <a:r>
                        <a:rPr lang="en-US" sz="1400" dirty="0" smtClean="0"/>
                        <a:t> citation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Comparative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also incorporate information from EST alignment</a:t>
                      </a:r>
                      <a:endParaRPr lang="en-US" sz="11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Maker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mGene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/>
                        <a:t>Ab</a:t>
                      </a:r>
                      <a:r>
                        <a:rPr lang="en-US" sz="1400" i="1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longer</a:t>
                      </a:r>
                      <a:r>
                        <a:rPr lang="en-US" sz="1400" baseline="0" dirty="0" smtClean="0"/>
                        <a:t> supported</a:t>
                      </a:r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Ipred</a:t>
                      </a:r>
                      <a:r>
                        <a:rPr lang="en-US" sz="1400" b="0" dirty="0" smtClean="0"/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/>
                        <a:t>Combiner evidence-based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BRAKER1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Hybrid</a:t>
                      </a:r>
                      <a:endParaRPr 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944848" y="634734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Hybrid = </a:t>
            </a:r>
            <a:r>
              <a:rPr lang="en-US" dirty="0" err="1" smtClean="0"/>
              <a:t>ab</a:t>
            </a:r>
            <a:r>
              <a:rPr lang="en-US" dirty="0" smtClean="0"/>
              <a:t> initio and evidence based;</a:t>
            </a:r>
          </a:p>
          <a:p>
            <a:r>
              <a:rPr lang="en-US" dirty="0" smtClean="0"/>
              <a:t>Comparative = genome sequence comparison</a:t>
            </a:r>
          </a:p>
          <a:p>
            <a:r>
              <a:rPr lang="en-US" dirty="0" smtClean="0"/>
              <a:t>_____________________</a:t>
            </a:r>
            <a:endParaRPr lang="en-US" dirty="0"/>
          </a:p>
          <a:p>
            <a:r>
              <a:rPr lang="en-US" dirty="0" smtClean="0"/>
              <a:t>CHMM</a:t>
            </a:r>
            <a:r>
              <a:rPr lang="en-US" dirty="0"/>
              <a:t>: class HMM </a:t>
            </a:r>
            <a:endParaRPr lang="en-US" dirty="0" smtClean="0"/>
          </a:p>
          <a:p>
            <a:r>
              <a:rPr lang="en-US" dirty="0" smtClean="0"/>
              <a:t>DP</a:t>
            </a:r>
            <a:r>
              <a:rPr lang="en-US" dirty="0"/>
              <a:t>: dynamic programming</a:t>
            </a:r>
          </a:p>
          <a:p>
            <a:r>
              <a:rPr lang="en-US" dirty="0"/>
              <a:t>GHMM: generalized HMM </a:t>
            </a:r>
            <a:endParaRPr lang="en-US" dirty="0" smtClean="0"/>
          </a:p>
          <a:p>
            <a:r>
              <a:rPr lang="en-US" dirty="0" smtClean="0"/>
              <a:t>HMM</a:t>
            </a:r>
            <a:r>
              <a:rPr lang="en-US" dirty="0"/>
              <a:t>: hidden MM</a:t>
            </a:r>
          </a:p>
          <a:p>
            <a:r>
              <a:rPr lang="en-US" dirty="0"/>
              <a:t>IMM: Interpolated MM </a:t>
            </a:r>
            <a:endParaRPr lang="en-US" dirty="0" smtClean="0"/>
          </a:p>
          <a:p>
            <a:r>
              <a:rPr lang="en-US" dirty="0" smtClean="0"/>
              <a:t>MDD</a:t>
            </a:r>
            <a:r>
              <a:rPr lang="en-US" dirty="0"/>
              <a:t>: maximal dependence decomposition</a:t>
            </a:r>
          </a:p>
          <a:p>
            <a:r>
              <a:rPr lang="en-US" dirty="0"/>
              <a:t>ML: maximum likelihood </a:t>
            </a:r>
            <a:endParaRPr lang="en-US" dirty="0" smtClean="0"/>
          </a:p>
          <a:p>
            <a:r>
              <a:rPr lang="en-US" dirty="0" smtClean="0"/>
              <a:t>MM</a:t>
            </a:r>
            <a:r>
              <a:rPr lang="en-US" dirty="0"/>
              <a:t>: Markov Model</a:t>
            </a:r>
          </a:p>
          <a:p>
            <a:r>
              <a:rPr lang="en-US" dirty="0"/>
              <a:t>NN: Neural Networks </a:t>
            </a:r>
            <a:endParaRPr lang="en-US" dirty="0" smtClean="0"/>
          </a:p>
          <a:p>
            <a:r>
              <a:rPr lang="en-US" dirty="0" smtClean="0"/>
              <a:t>WAM</a:t>
            </a:r>
            <a:r>
              <a:rPr lang="en-US" dirty="0"/>
              <a:t>: weight array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baczkowski</a:t>
            </a:r>
            <a:r>
              <a:rPr lang="en-US" dirty="0" smtClean="0"/>
              <a:t> review)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Closing remarks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0377" y="1171931"/>
            <a:ext cx="326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Plethoric choice of 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5742" y="45106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Hybrid = </a:t>
            </a:r>
            <a:r>
              <a:rPr lang="en-US" dirty="0" err="1"/>
              <a:t>ab</a:t>
            </a:r>
            <a:r>
              <a:rPr lang="en-US" dirty="0"/>
              <a:t> initio and evidence based;</a:t>
            </a:r>
          </a:p>
          <a:p>
            <a:r>
              <a:rPr lang="en-US" dirty="0"/>
              <a:t>Comparative = genome sequence comparison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4792" y="5876751"/>
            <a:ext cx="244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not exhaustive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0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5163" y="3263393"/>
            <a:ext cx="1847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</a:p>
          <a:p>
            <a:r>
              <a:rPr lang="en-US" sz="2000" dirty="0" smtClean="0"/>
              <a:t>Structural annotation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819" y="3263393"/>
            <a:ext cx="1388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 </a:t>
            </a:r>
          </a:p>
          <a:p>
            <a:r>
              <a:rPr lang="en-US" sz="2000" dirty="0" smtClean="0"/>
              <a:t>QC assembly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4744" y="3263393"/>
            <a:ext cx="1847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 </a:t>
            </a:r>
          </a:p>
          <a:p>
            <a:r>
              <a:rPr lang="en-US" sz="2000" dirty="0"/>
              <a:t>F</a:t>
            </a:r>
            <a:r>
              <a:rPr lang="en-US" sz="2000" dirty="0" smtClean="0"/>
              <a:t>unctional annotation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1530" y="2861709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 </a:t>
            </a:r>
          </a:p>
          <a:p>
            <a:r>
              <a:rPr lang="en-US" sz="2000" dirty="0" smtClean="0"/>
              <a:t>Submission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1530" y="3777368"/>
            <a:ext cx="1847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 </a:t>
            </a:r>
          </a:p>
          <a:p>
            <a:r>
              <a:rPr lang="en-US" sz="2000" dirty="0" smtClean="0"/>
              <a:t>Downstream 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4341" y="3263393"/>
            <a:ext cx="1615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</a:t>
            </a:r>
          </a:p>
          <a:p>
            <a:r>
              <a:rPr lang="en-US" sz="2000" dirty="0" smtClean="0"/>
              <a:t>Manual </a:t>
            </a:r>
            <a:r>
              <a:rPr lang="en-US" sz="2000" dirty="0" err="1" smtClean="0"/>
              <a:t>curation</a:t>
            </a:r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9452" y="1501953"/>
            <a:ext cx="4916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ea typeface="MS PGothic" charset="0"/>
              </a:rPr>
              <a:t>The main steps in genome annotation </a:t>
            </a:r>
            <a:endParaRPr lang="en-US" dirty="0">
              <a:latin typeface="Calibri" charset="0"/>
              <a:ea typeface="MS PGothic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64839" y="3572898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35759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47667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6452275" y="3215652"/>
            <a:ext cx="339255" cy="370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52275" y="3586559"/>
            <a:ext cx="339255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73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441" y="1618598"/>
            <a:ext cx="81594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to choose Method: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Scientific question behind </a:t>
            </a:r>
            <a:r>
              <a:rPr lang="en-US" dirty="0" smtClean="0"/>
              <a:t>( need of a </a:t>
            </a:r>
            <a:r>
              <a:rPr lang="en-US" u="sng" dirty="0" smtClean="0"/>
              <a:t>conservative</a:t>
            </a:r>
            <a:r>
              <a:rPr lang="en-US" dirty="0" smtClean="0"/>
              <a:t> annotation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u="sng" dirty="0" smtClean="0"/>
              <a:t>exhaustive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Species dependent (plant / Fungi / eukaryotes)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phylogenetic relationship of the </a:t>
            </a:r>
            <a:r>
              <a:rPr lang="en-US" dirty="0" smtClean="0"/>
              <a:t>investigated genome </a:t>
            </a:r>
            <a:r>
              <a:rPr lang="en-US" dirty="0"/>
              <a:t>to other </a:t>
            </a:r>
            <a:r>
              <a:rPr lang="en-US" dirty="0" smtClean="0"/>
              <a:t>annotated genomes (Terra incognita, close, already annotated).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Data available (hmm profile, </a:t>
            </a:r>
            <a:r>
              <a:rPr lang="en-US" dirty="0" err="1"/>
              <a:t>RNAseq</a:t>
            </a:r>
            <a:r>
              <a:rPr lang="en-US" dirty="0"/>
              <a:t>, etc…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Depending on computing </a:t>
            </a:r>
            <a:r>
              <a:rPr lang="en-US" dirty="0" smtClean="0"/>
              <a:t>resources </a:t>
            </a:r>
            <a:r>
              <a:rPr lang="en-US" dirty="0"/>
              <a:t>(</a:t>
            </a:r>
            <a:r>
              <a:rPr lang="en-US" i="1" dirty="0"/>
              <a:t>ab initio </a:t>
            </a:r>
            <a:r>
              <a:rPr lang="en-US" dirty="0"/>
              <a:t>~ hours </a:t>
            </a:r>
            <a:r>
              <a:rPr lang="en-US" sz="2400" dirty="0">
                <a:solidFill>
                  <a:schemeClr val="accent6"/>
                </a:solidFill>
              </a:rPr>
              <a:t>&lt; vs &gt; </a:t>
            </a:r>
            <a:r>
              <a:rPr lang="en-US" dirty="0"/>
              <a:t>pipeline ~ weeks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effort </a:t>
            </a:r>
            <a:r>
              <a:rPr lang="en-US" dirty="0"/>
              <a:t>versus </a:t>
            </a:r>
            <a:r>
              <a:rPr lang="en-US" dirty="0" smtClean="0"/>
              <a:t>accuracy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2441" y="210270"/>
            <a:ext cx="18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Closing remarks </a:t>
            </a:r>
          </a:p>
        </p:txBody>
      </p:sp>
    </p:spTree>
    <p:extLst>
      <p:ext uri="{BB962C8B-B14F-4D97-AF65-F5344CB8AC3E}">
        <p14:creationId xmlns:p14="http://schemas.microsoft.com/office/powerpoint/2010/main" val="114938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4481" y="1976778"/>
            <a:ext cx="86869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Pipelines give good results </a:t>
            </a:r>
          </a:p>
          <a:p>
            <a:r>
              <a:rPr lang="en-US" dirty="0" smtClean="0"/>
              <a:t>	MAKER2 the most flexible, adjustable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Most methods only build gene models, no </a:t>
            </a:r>
            <a:r>
              <a:rPr lang="en-US" b="1" dirty="0" smtClean="0"/>
              <a:t>functional inference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Computational pipelines make mistakes !!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Annotation requires </a:t>
            </a:r>
            <a:r>
              <a:rPr lang="en-US" b="1" dirty="0" smtClean="0"/>
              <a:t>manual </a:t>
            </a:r>
            <a:r>
              <a:rPr lang="en-US" b="1" dirty="0" err="1" smtClean="0"/>
              <a:t>curation</a:t>
            </a:r>
            <a:endParaRPr lang="en-US" b="1" dirty="0" smtClean="0"/>
          </a:p>
          <a:p>
            <a:pPr marL="285750" indent="-285750">
              <a:buFontTx/>
              <a:buChar char="-"/>
            </a:pP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As for assembly, an annotation is never finished, it can always be improved (e.g. Human)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=&gt; Practical session will focus on the MAKER2 pipeline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2441" y="210270"/>
            <a:ext cx="18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Closing remarks </a:t>
            </a:r>
          </a:p>
        </p:txBody>
      </p:sp>
    </p:spTree>
    <p:extLst>
      <p:ext uri="{BB962C8B-B14F-4D97-AF65-F5344CB8AC3E}">
        <p14:creationId xmlns:p14="http://schemas.microsoft.com/office/powerpoint/2010/main" val="370745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9500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 smtClean="0"/>
              <a:t>THE END</a:t>
            </a:r>
            <a:endParaRPr 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457890"/>
            <a:ext cx="4147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NBISweden</a:t>
            </a:r>
            <a:r>
              <a:rPr lang="en-US" sz="2000" dirty="0"/>
              <a:t>/GAAS</a:t>
            </a:r>
          </a:p>
        </p:txBody>
      </p:sp>
    </p:spTree>
    <p:extLst>
      <p:ext uri="{BB962C8B-B14F-4D97-AF65-F5344CB8AC3E}">
        <p14:creationId xmlns:p14="http://schemas.microsoft.com/office/powerpoint/2010/main" val="39793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 bwMode="auto">
          <a:xfrm>
            <a:off x="684213" y="1437989"/>
            <a:ext cx="8135937" cy="44722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MS PGothic" charset="0"/>
              </a:rPr>
              <a:t>Before annotation </a:t>
            </a:r>
            <a:r>
              <a:rPr lang="mr-IN" sz="2400" dirty="0">
                <a:solidFill>
                  <a:schemeClr val="tx1"/>
                </a:solidFill>
                <a:latin typeface="Calibri" charset="0"/>
                <a:ea typeface="MS PGothic" charset="0"/>
              </a:rPr>
              <a:t>–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MS PGothic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MS PGothic" charset="0"/>
              </a:rPr>
              <a:t>check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MS PGothic" charset="0"/>
              </a:rPr>
              <a:t>assembly quality</a:t>
            </a:r>
          </a:p>
          <a:p>
            <a:endParaRPr lang="en-US" sz="2000" dirty="0" smtClean="0">
              <a:latin typeface="Calibri" charset="0"/>
              <a:ea typeface="MS PGothic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quality of the assembly will heavily influence the quality of the annotation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SNP-errors can change start/stop-codons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Indels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 can cause frame-shifts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Annotation tools often have problems with incomplete loci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And of course, if a locus is completely missing from the assembly, it cannot be 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annotated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026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 bwMode="auto">
          <a:xfrm>
            <a:off x="684213" y="1437989"/>
            <a:ext cx="8135937" cy="44722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None/>
            </a:pPr>
            <a:r>
              <a:rPr lang="sv-SE" sz="2400" dirty="0" err="1" smtClean="0">
                <a:solidFill>
                  <a:schemeClr val="tx1"/>
                </a:solidFill>
                <a:latin typeface="Calibri" charset="0"/>
                <a:ea typeface="MS PGothic" charset="0"/>
              </a:rPr>
              <a:t>Assembly</a:t>
            </a:r>
            <a:r>
              <a:rPr lang="sv-SE" sz="2400" dirty="0" smtClean="0">
                <a:solidFill>
                  <a:schemeClr val="tx1"/>
                </a:solidFill>
                <a:latin typeface="Calibri" charset="0"/>
                <a:ea typeface="MS PGothic" charset="0"/>
              </a:rPr>
              <a:t> check and preparation</a:t>
            </a: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MS PGothic" charset="0"/>
              </a:rPr>
              <a:t> </a:t>
            </a:r>
          </a:p>
          <a:p>
            <a:endParaRPr lang="en-US" sz="2000" dirty="0" smtClean="0">
              <a:latin typeface="Calibri" charset="0"/>
              <a:ea typeface="MS PGothic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Fragmentation (N50, number of sequences, how many small </a:t>
            </a:r>
            <a:r>
              <a:rPr lang="en-US" sz="2000" dirty="0" err="1" smtClean="0">
                <a:solidFill>
                  <a:srgbClr val="000000"/>
                </a:solidFill>
                <a:latin typeface="Calibri" charset="0"/>
                <a:ea typeface="MS PGothic" charset="0"/>
              </a:rPr>
              <a:t>contigs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)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Sanity of the </a:t>
            </a:r>
            <a:r>
              <a:rPr lang="en-US" sz="2000" dirty="0" err="1" smtClean="0">
                <a:solidFill>
                  <a:srgbClr val="000000"/>
                </a:solidFill>
                <a:latin typeface="Calibri" charset="0"/>
                <a:ea typeface="MS PGothic" charset="0"/>
              </a:rPr>
              <a:t>fasta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 file (Ns, IUPAC, lowercase nucleotides)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Completeness / duplication / fragmentation</a:t>
            </a:r>
          </a:p>
          <a:p>
            <a:endParaRPr lang="en-US" sz="2000" dirty="0" smtClean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Presence of Organelles</a:t>
            </a:r>
          </a:p>
          <a:p>
            <a:endParaRPr lang="en-US" sz="2000" dirty="0" smtClean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Other (GC content, how distant from other species)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441" y="210270"/>
            <a:ext cx="148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Introduction</a:t>
            </a:r>
          </a:p>
        </p:txBody>
      </p:sp>
      <p:pic>
        <p:nvPicPr>
          <p:cNvPr id="5" name="Picture 2" descr="Screen Shot 2016-04-25 at 14.0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416" y="3474040"/>
            <a:ext cx="2404995" cy="90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94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LS_Annot_Methods_2014_pip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BIS_perfec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NBIS_perfect1.thmx</Template>
  <TotalTime>23243</TotalTime>
  <Words>4001</Words>
  <Application>Microsoft Macintosh PowerPoint</Application>
  <PresentationFormat>On-screen Show (4:3)</PresentationFormat>
  <Paragraphs>1042</Paragraphs>
  <Slides>72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5" baseType="lpstr">
      <vt:lpstr>BILS_Annot_Methods_2014_pipelines</vt:lpstr>
      <vt:lpstr>NBIS_perfect1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Höppner</dc:creator>
  <cp:lastModifiedBy>Jacques Dainat</cp:lastModifiedBy>
  <cp:revision>441</cp:revision>
  <cp:lastPrinted>2013-10-16T11:59:05Z</cp:lastPrinted>
  <dcterms:created xsi:type="dcterms:W3CDTF">2014-03-28T06:07:36Z</dcterms:created>
  <dcterms:modified xsi:type="dcterms:W3CDTF">2018-02-28T20:45:50Z</dcterms:modified>
</cp:coreProperties>
</file>