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notesMasterIdLst>
    <p:notesMasterId r:id="rId42"/>
  </p:notesMasterIdLst>
  <p:sldIdLst>
    <p:sldId id="256" r:id="rId2"/>
    <p:sldId id="258" r:id="rId3"/>
    <p:sldId id="259" r:id="rId4"/>
    <p:sldId id="272" r:id="rId5"/>
    <p:sldId id="261" r:id="rId6"/>
    <p:sldId id="323" r:id="rId7"/>
    <p:sldId id="285" r:id="rId8"/>
    <p:sldId id="269" r:id="rId9"/>
    <p:sldId id="279" r:id="rId10"/>
    <p:sldId id="280" r:id="rId11"/>
    <p:sldId id="287" r:id="rId12"/>
    <p:sldId id="288" r:id="rId13"/>
    <p:sldId id="270" r:id="rId14"/>
    <p:sldId id="277" r:id="rId15"/>
    <p:sldId id="283" r:id="rId16"/>
    <p:sldId id="289" r:id="rId17"/>
    <p:sldId id="297" r:id="rId18"/>
    <p:sldId id="321" r:id="rId19"/>
    <p:sldId id="322" r:id="rId20"/>
    <p:sldId id="314" r:id="rId21"/>
    <p:sldId id="317" r:id="rId22"/>
    <p:sldId id="295" r:id="rId23"/>
    <p:sldId id="318" r:id="rId24"/>
    <p:sldId id="257" r:id="rId25"/>
    <p:sldId id="298" r:id="rId26"/>
    <p:sldId id="299" r:id="rId27"/>
    <p:sldId id="304" r:id="rId28"/>
    <p:sldId id="301" r:id="rId29"/>
    <p:sldId id="303" r:id="rId30"/>
    <p:sldId id="305" r:id="rId31"/>
    <p:sldId id="306" r:id="rId32"/>
    <p:sldId id="307" r:id="rId33"/>
    <p:sldId id="308" r:id="rId34"/>
    <p:sldId id="315" r:id="rId35"/>
    <p:sldId id="316" r:id="rId36"/>
    <p:sldId id="309" r:id="rId37"/>
    <p:sldId id="310" r:id="rId38"/>
    <p:sldId id="320" r:id="rId39"/>
    <p:sldId id="311" r:id="rId40"/>
    <p:sldId id="312" r:id="rId4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1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048" y="-80"/>
      </p:cViewPr>
      <p:guideLst>
        <p:guide orient="horz" pos="2160"/>
        <p:guide pos="2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CBD28-F41A-4E4D-A023-F37FB5E11D60}" type="datetimeFigureOut">
              <a:rPr lang="en-US" smtClean="0"/>
              <a:t>25/10/16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A4CA0-194C-D041-A754-07EAE8CC2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85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431863" y="930227"/>
            <a:ext cx="4145243" cy="318683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3622" tIns="41811" rIns="83622" bIns="41811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9602" y="4425181"/>
            <a:ext cx="4876925" cy="353603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" indent="-857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0"/>
              <a:buNone/>
            </a:pPr>
            <a:r>
              <a:rPr lang="en-GB" sz="1300" b="1" dirty="0">
                <a:latin typeface="Arial" charset="0"/>
                <a:cs typeface="msgothic" charset="0"/>
              </a:rPr>
              <a:t>Genetic alterations and the progression of colorectal cancer.</a:t>
            </a:r>
            <a:r>
              <a:rPr lang="en-GB" dirty="0">
                <a:latin typeface="Arial" charset="0"/>
                <a:cs typeface="msgothic" charset="0"/>
              </a:rPr>
              <a:t> The major </a:t>
            </a:r>
            <a:r>
              <a:rPr lang="en-GB" dirty="0" err="1">
                <a:latin typeface="Arial" charset="0"/>
                <a:cs typeface="msgothic" charset="0"/>
              </a:rPr>
              <a:t>signaling</a:t>
            </a:r>
            <a:r>
              <a:rPr lang="en-GB" dirty="0">
                <a:latin typeface="Arial" charset="0"/>
                <a:cs typeface="msgothic" charset="0"/>
              </a:rPr>
              <a:t> pathways that drive </a:t>
            </a:r>
            <a:r>
              <a:rPr lang="en-GB" dirty="0" err="1">
                <a:latin typeface="Arial" charset="0"/>
                <a:cs typeface="msgothic" charset="0"/>
              </a:rPr>
              <a:t>tumorigenesis</a:t>
            </a:r>
            <a:r>
              <a:rPr lang="en-GB" dirty="0">
                <a:latin typeface="Arial" charset="0"/>
                <a:cs typeface="msgothic" charset="0"/>
              </a:rPr>
              <a:t> are shown at the transitions between each </a:t>
            </a:r>
            <a:r>
              <a:rPr lang="en-GB" dirty="0" err="1">
                <a:latin typeface="Arial" charset="0"/>
                <a:cs typeface="msgothic" charset="0"/>
              </a:rPr>
              <a:t>tumor</a:t>
            </a:r>
            <a:r>
              <a:rPr lang="en-GB" dirty="0">
                <a:latin typeface="Arial" charset="0"/>
                <a:cs typeface="msgothic" charset="0"/>
              </a:rPr>
              <a:t> stage. One of several driver genes that encode components of these pathways can be altered in any individual </a:t>
            </a:r>
            <a:r>
              <a:rPr lang="en-GB" dirty="0" err="1">
                <a:latin typeface="Arial" charset="0"/>
                <a:cs typeface="msgothic" charset="0"/>
              </a:rPr>
              <a:t>tumor</a:t>
            </a:r>
            <a:r>
              <a:rPr lang="en-GB" dirty="0">
                <a:latin typeface="Arial" charset="0"/>
                <a:cs typeface="msgothic" charset="0"/>
              </a:rPr>
              <a:t>. Patient age indicates the time intervals during which the driver genes are usually mutated. Note that this model may not apply to all </a:t>
            </a:r>
            <a:r>
              <a:rPr lang="en-GB" dirty="0" err="1">
                <a:latin typeface="Arial" charset="0"/>
                <a:cs typeface="msgothic" charset="0"/>
              </a:rPr>
              <a:t>tumor</a:t>
            </a:r>
            <a:r>
              <a:rPr lang="en-GB" dirty="0">
                <a:latin typeface="Arial" charset="0"/>
                <a:cs typeface="msgothic" charset="0"/>
              </a:rPr>
              <a:t> types. TGF-β, transforming growth factor–β.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Substitutions of one base by another</a:t>
            </a:r>
          </a:p>
          <a:p>
            <a:r>
              <a:rPr lang="en-US" dirty="0" smtClean="0"/>
              <a:t>Insertions or deletions of small or large segments of DNA;</a:t>
            </a:r>
          </a:p>
          <a:p>
            <a:r>
              <a:rPr lang="en-US" dirty="0" smtClean="0"/>
              <a:t>rearrangements, in which DNA has been broken and then rejoined to a DNA segment from elsewhere in the genome</a:t>
            </a:r>
          </a:p>
          <a:p>
            <a:r>
              <a:rPr lang="en-US" dirty="0" smtClean="0"/>
              <a:t>copy number increases from the two copies present in the normal diploid genome, sometimes to several hundred copies (known as gene amplification) </a:t>
            </a:r>
          </a:p>
          <a:p>
            <a:r>
              <a:rPr lang="en-US" dirty="0" smtClean="0"/>
              <a:t>copy number reductions that may result in complete absence of a DNA sequence from the cancer genome</a:t>
            </a:r>
          </a:p>
          <a:p>
            <a:r>
              <a:rPr lang="en-US" dirty="0" smtClean="0"/>
              <a:t>External DNA (from viruses such as human papilloma virus, Epstein Barr virus, hepatitis B virus etc.)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4CA0-194C-D041-A754-07EAE8CC2F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90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431863" y="930227"/>
            <a:ext cx="4145243" cy="318683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3622" tIns="41811" rIns="83622" bIns="41811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9602" y="4425181"/>
            <a:ext cx="4876925" cy="353603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" indent="-857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0"/>
              <a:buNone/>
            </a:pPr>
            <a:r>
              <a:rPr lang="en-GB" sz="1300" b="1">
                <a:latin typeface="Arial" charset="0"/>
                <a:cs typeface="msgothic" charset="0"/>
              </a:rPr>
              <a:t>Number of somatic mutations in representative human cancers, detected by genome-wide sequencing studies.</a:t>
            </a:r>
            <a:r>
              <a:rPr lang="en-GB">
                <a:latin typeface="Arial" charset="0"/>
                <a:cs typeface="msgothic" charset="0"/>
              </a:rPr>
              <a:t> (</a:t>
            </a:r>
            <a:r>
              <a:rPr lang="en-GB" sz="1300" b="1">
                <a:latin typeface="Arial" charset="0"/>
                <a:cs typeface="msgothic" charset="0"/>
              </a:rPr>
              <a:t>A</a:t>
            </a:r>
            <a:r>
              <a:rPr lang="en-GB">
                <a:latin typeface="Arial" charset="0"/>
                <a:cs typeface="msgothic" charset="0"/>
              </a:rPr>
              <a:t>) The genomes of a diverse group of adult (right) and pediatric (left) cancers have been analyzed. Numbers in parentheses indicate the median number of nonsynonymous mutations per tumor. (</a:t>
            </a:r>
            <a:r>
              <a:rPr lang="en-GB" sz="1300" b="1">
                <a:latin typeface="Arial" charset="0"/>
                <a:cs typeface="msgothic" charset="0"/>
              </a:rPr>
              <a:t>B</a:t>
            </a:r>
            <a:r>
              <a:rPr lang="en-GB">
                <a:latin typeface="Arial" charset="0"/>
                <a:cs typeface="msgothic" charset="0"/>
              </a:rPr>
              <a:t>) The median number of nonsynonymous mutations per tumor in a variety of tumor types. Horizontal bars indicate the 25 and 75% quartiles. MSI, microsatellite instability; SCLC, small cell lung cancers; NSCLC, non–small cell lung cancers; ESCC, esophageal squamous cell carcinomas; MSS, microsatellite stable; EAC, esophageal adenocarcinomas. The published data on which this figure is based are provided in table S1C.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cancer genes</a:t>
            </a:r>
            <a:r>
              <a:rPr lang="en-US" baseline="0" dirty="0" smtClean="0"/>
              <a:t> were identified by detecting non-random clustering of somatic mutations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D469B-721A-4382-A9D0-D8D1FA5510BC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7864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 Removal</a:t>
            </a:r>
            <a:r>
              <a:rPr lang="en-US" baseline="0" dirty="0" smtClean="0"/>
              <a:t> of low quality reads</a:t>
            </a:r>
          </a:p>
          <a:p>
            <a:r>
              <a:rPr lang="en-US" baseline="0" dirty="0" smtClean="0"/>
              <a:t>2) Variant detection in the tumor using a </a:t>
            </a:r>
            <a:r>
              <a:rPr lang="en-US" baseline="0" dirty="0" err="1" smtClean="0"/>
              <a:t>bayesian</a:t>
            </a:r>
            <a:r>
              <a:rPr lang="en-US" baseline="0" dirty="0" smtClean="0"/>
              <a:t> classifier</a:t>
            </a:r>
          </a:p>
          <a:p>
            <a:r>
              <a:rPr lang="en-US" baseline="0" dirty="0" smtClean="0"/>
              <a:t>3) Filtering to remove false positives due to sequencing artifacts (near insertion/deletion, strand bias, poor mapping, observed in control)</a:t>
            </a:r>
          </a:p>
          <a:p>
            <a:r>
              <a:rPr lang="en-US" baseline="0" dirty="0" smtClean="0"/>
              <a:t>4) Second </a:t>
            </a:r>
            <a:r>
              <a:rPr lang="en-US" baseline="0" dirty="0" err="1" smtClean="0"/>
              <a:t>bayesian</a:t>
            </a:r>
            <a:r>
              <a:rPr lang="en-US" baseline="0" dirty="0" smtClean="0"/>
              <a:t> classifier – germ line or somatic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4CA0-194C-D041-A754-07EAE8CC2F9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16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Exome</a:t>
            </a:r>
            <a:r>
              <a:rPr lang="en-US" dirty="0" smtClean="0"/>
              <a:t> Aggregation Consortium (</a:t>
            </a:r>
            <a:r>
              <a:rPr lang="en-US" dirty="0" err="1" smtClean="0"/>
              <a:t>ExAC</a:t>
            </a:r>
            <a:r>
              <a:rPr lang="en-US" dirty="0" smtClean="0"/>
              <a:t>), an international coalition of investigators with a focus on data from </a:t>
            </a:r>
            <a:r>
              <a:rPr lang="en-US" dirty="0" err="1" smtClean="0"/>
              <a:t>exome</a:t>
            </a:r>
            <a:r>
              <a:rPr lang="en-US" dirty="0" smtClean="0"/>
              <a:t> sequencing</a:t>
            </a:r>
          </a:p>
          <a:p>
            <a:endParaRPr lang="en-US" dirty="0" smtClean="0"/>
          </a:p>
          <a:p>
            <a:r>
              <a:rPr lang="en-US" dirty="0" smtClean="0"/>
              <a:t>COSMIC </a:t>
            </a:r>
            <a:r>
              <a:rPr lang="en-US" baseline="0" dirty="0" smtClean="0"/>
              <a:t> catalogue of somatic mutation in cancer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4CA0-194C-D041-A754-07EAE8CC2F9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38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25/10/16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3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25/10/16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9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25/10/16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2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25/10/16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1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25/10/16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55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25/10/16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8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25/10/16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3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25/10/16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0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25/10/16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25/10/16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4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25/10/16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25/10/16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abi-wiki.scilifelab.se/display/SHGATG/SciLifeLab+human+genome+analysis+toolbox+group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lifelab.github.io/courses/ngsgu/cancergenomics/161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024351" y="1292712"/>
            <a:ext cx="5921847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Detection of somatic mutations in cancer tumors	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685466" y="3532432"/>
            <a:ext cx="4997332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Malin Larsson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alin.larsson@scilifelab.se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76" y="3258969"/>
            <a:ext cx="2948824" cy="220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1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5378"/>
            <a:ext cx="9144000" cy="30171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8097" y="5573353"/>
            <a:ext cx="575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socratic.org</a:t>
            </a:r>
            <a:r>
              <a:rPr lang="en-US" dirty="0"/>
              <a:t>/questions/how-do-</a:t>
            </a:r>
            <a:r>
              <a:rPr lang="en-US" dirty="0" err="1"/>
              <a:t>dna</a:t>
            </a:r>
            <a:r>
              <a:rPr lang="en-US" dirty="0"/>
              <a:t>-mutations-occur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196"/>
            <a:ext cx="8416360" cy="214006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/>
              <a:t>Types of mutations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88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Epigenetic changes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57" y="1423287"/>
            <a:ext cx="7806307" cy="54086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9872" y="6539327"/>
            <a:ext cx="2787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en.wikipedia.org</a:t>
            </a:r>
            <a:r>
              <a:rPr lang="en-US" sz="1200" dirty="0"/>
              <a:t>/wiki/Epigenetics</a:t>
            </a:r>
          </a:p>
        </p:txBody>
      </p:sp>
    </p:spTree>
    <p:extLst>
      <p:ext uri="{BB962C8B-B14F-4D97-AF65-F5344CB8AC3E}">
        <p14:creationId xmlns:p14="http://schemas.microsoft.com/office/powerpoint/2010/main" val="2630558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0464"/>
            <a:ext cx="8229600" cy="1143000"/>
          </a:xfrm>
        </p:spPr>
        <p:txBody>
          <a:bodyPr/>
          <a:lstStyle/>
          <a:p>
            <a:r>
              <a:rPr lang="en-US" dirty="0" smtClean="0"/>
              <a:t>Mutational Landscape of Cancer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6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statistics…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a review published 2013: </a:t>
            </a:r>
          </a:p>
          <a:p>
            <a:r>
              <a:rPr lang="en-US" dirty="0" smtClean="0"/>
              <a:t>~350 cancer driver genes catalogued</a:t>
            </a:r>
          </a:p>
          <a:p>
            <a:r>
              <a:rPr lang="en-US" dirty="0" smtClean="0"/>
              <a:t>5-7 driver mutations per tumor</a:t>
            </a:r>
          </a:p>
          <a:p>
            <a:pPr marL="400050" lvl="1" indent="0">
              <a:buNone/>
            </a:pPr>
            <a:r>
              <a:rPr lang="en-US" dirty="0" smtClean="0"/>
              <a:t>(Stratton et al, The Cancer Genome, Nature 2013)</a:t>
            </a:r>
          </a:p>
          <a:p>
            <a:endParaRPr lang="en-US" dirty="0" smtClean="0"/>
          </a:p>
          <a:p>
            <a:r>
              <a:rPr lang="en-US" dirty="0" err="1" smtClean="0"/>
              <a:t>Exome</a:t>
            </a:r>
            <a:r>
              <a:rPr lang="en-US" dirty="0" smtClean="0"/>
              <a:t> </a:t>
            </a:r>
            <a:r>
              <a:rPr lang="en-US" dirty="0" err="1" smtClean="0"/>
              <a:t>seq</a:t>
            </a:r>
            <a:r>
              <a:rPr lang="en-US" dirty="0" smtClean="0"/>
              <a:t>/WGS studies suggest </a:t>
            </a:r>
          </a:p>
          <a:p>
            <a:pPr lvl="1"/>
            <a:r>
              <a:rPr lang="en-US" dirty="0" smtClean="0"/>
              <a:t>higher number of driver genes</a:t>
            </a:r>
          </a:p>
          <a:p>
            <a:pPr lvl="1"/>
            <a:r>
              <a:rPr lang="en-US" dirty="0" smtClean="0"/>
              <a:t>Up to 20 driver mutations per tumor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6904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470119" y="1892691"/>
            <a:ext cx="2592281" cy="1716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pPr algn="ctr"/>
            <a:r>
              <a:rPr lang="en-GB" sz="1500" b="1" dirty="0" smtClean="0">
                <a:latin typeface="Arial" charset="0"/>
              </a:rPr>
              <a:t>Number </a:t>
            </a:r>
            <a:r>
              <a:rPr lang="en-GB" sz="1500" b="1" dirty="0">
                <a:latin typeface="Arial" charset="0"/>
              </a:rPr>
              <a:t>of somatic mutations in representative human cancers, detected by genome-wide sequencing studies.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920" y="5943505"/>
            <a:ext cx="1226880" cy="65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439" y="54116"/>
            <a:ext cx="4098431" cy="6744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70119" y="3376975"/>
            <a:ext cx="2781077" cy="231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r>
              <a:rPr lang="en-GB" sz="1100" b="1" dirty="0">
                <a:latin typeface="Arial" charset="0"/>
              </a:rPr>
              <a:t>Bert Vogelstein et al. Science 2013;339:1546-1558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97920" y="6613175"/>
            <a:ext cx="4930560" cy="3470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" indent="-857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r>
              <a:rPr lang="en-GB" sz="900">
                <a:latin typeface="Arial" charset="0"/>
              </a:rPr>
              <a:t>Published by AAAS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827584" y="5013176"/>
            <a:ext cx="7620000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14338" algn="l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28675" algn="l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244600" algn="l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658938" algn="l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Rows: Cancer genes with </a:t>
            </a:r>
            <a:r>
              <a:rPr lang="en-US" sz="1600" dirty="0" smtClean="0"/>
              <a:t>driver mutations. In case of new </a:t>
            </a:r>
          </a:p>
          <a:p>
            <a:r>
              <a:rPr lang="en-US" sz="1600" dirty="0" smtClean="0"/>
              <a:t>Columns: 100 primary breast cancer tumors (79 ER+, 21 ER-)</a:t>
            </a:r>
          </a:p>
          <a:p>
            <a:endParaRPr lang="en-US" sz="1600" dirty="0"/>
          </a:p>
          <a:p>
            <a:r>
              <a:rPr lang="en-US" sz="1600" dirty="0"/>
              <a:t>Coding exons of 21,416 protein coding genes and </a:t>
            </a:r>
            <a:r>
              <a:rPr lang="en-US" sz="1600" dirty="0" smtClean="0"/>
              <a:t>1,664 </a:t>
            </a:r>
            <a:r>
              <a:rPr lang="en-US" sz="1600" dirty="0"/>
              <a:t>microRNAs were </a:t>
            </a:r>
            <a:r>
              <a:rPr lang="en-US" sz="1600" dirty="0" smtClean="0"/>
              <a:t>sequenced</a:t>
            </a:r>
          </a:p>
          <a:p>
            <a:endParaRPr lang="en-US" sz="1600" dirty="0" smtClean="0"/>
          </a:p>
          <a:p>
            <a:r>
              <a:rPr lang="en-GB" sz="1600" dirty="0" smtClean="0"/>
              <a:t>PJ </a:t>
            </a:r>
            <a:r>
              <a:rPr lang="en-GB" sz="1600" dirty="0"/>
              <a:t>Stephens </a:t>
            </a:r>
            <a:r>
              <a:rPr lang="en-GB" sz="1600" i="1" dirty="0"/>
              <a:t>et al</a:t>
            </a:r>
            <a:r>
              <a:rPr lang="en-GB" sz="1600" dirty="0"/>
              <a:t>. </a:t>
            </a:r>
            <a:r>
              <a:rPr lang="en-GB" sz="1600" i="1" dirty="0"/>
              <a:t>Nature</a:t>
            </a:r>
            <a:r>
              <a:rPr lang="en-GB" sz="1600" dirty="0"/>
              <a:t> </a:t>
            </a:r>
            <a:r>
              <a:rPr lang="en-GB" sz="1600" b="1" dirty="0"/>
              <a:t>000</a:t>
            </a:r>
            <a:r>
              <a:rPr lang="en-GB" sz="1600" dirty="0"/>
              <a:t>, </a:t>
            </a:r>
            <a:r>
              <a:rPr lang="en-GB" altLang="zh-CN" sz="1600" dirty="0">
                <a:ea typeface="宋体" charset="0"/>
                <a:cs typeface="宋体" charset="0"/>
              </a:rPr>
              <a:t>1-5</a:t>
            </a:r>
            <a:r>
              <a:rPr lang="en-GB" sz="1600" dirty="0"/>
              <a:t> (2012) doi:10.1038/nature11017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1115616" y="188640"/>
            <a:ext cx="707132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b" anchorCtr="1">
            <a:spAutoFit/>
          </a:bodyPr>
          <a:lstStyle/>
          <a:p>
            <a:pPr algn="ctr"/>
            <a:r>
              <a:rPr lang="en-GB" altLang="zh-CN" sz="3600" b="1" dirty="0"/>
              <a:t>The landscape of driver mutations in breast </a:t>
            </a:r>
            <a:r>
              <a:rPr lang="en-GB" altLang="zh-CN" sz="3600" b="1" dirty="0" smtClean="0"/>
              <a:t>cancer</a:t>
            </a:r>
            <a:endParaRPr lang="en-GB" altLang="zh-CN" sz="3600" b="1" dirty="0"/>
          </a:p>
        </p:txBody>
      </p:sp>
      <p:pic>
        <p:nvPicPr>
          <p:cNvPr id="7199" name="Picture 31" descr="natureRG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096000"/>
            <a:ext cx="1230313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26" name="Picture 258" descr="nature11017-f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854845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472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35" y="2492989"/>
            <a:ext cx="8229600" cy="1143000"/>
          </a:xfrm>
        </p:spPr>
        <p:txBody>
          <a:bodyPr/>
          <a:lstStyle/>
          <a:p>
            <a:r>
              <a:rPr lang="en-US" dirty="0" smtClean="0"/>
              <a:t>Detection of cancer mutations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727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326" y="519138"/>
            <a:ext cx="8229600" cy="1143000"/>
          </a:xfrm>
        </p:spPr>
        <p:txBody>
          <a:bodyPr>
            <a:noAutofit/>
          </a:bodyPr>
          <a:lstStyle/>
          <a:p>
            <a:pPr>
              <a:tabLst>
                <a:tab pos="4483100" algn="l"/>
              </a:tabLst>
            </a:pPr>
            <a:r>
              <a:rPr lang="en-US" sz="4000" dirty="0" smtClean="0"/>
              <a:t>We are interested in somatic events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70926" y="6492911"/>
            <a:ext cx="415925" cy="365125"/>
          </a:xfrm>
          <a:prstGeom prst="rect">
            <a:avLst/>
          </a:prstGeom>
        </p:spPr>
        <p:txBody>
          <a:bodyPr/>
          <a:lstStyle/>
          <a:p>
            <a:fld id="{EF15D6EA-EBF7-4C2E-A1CC-C279B7E6D53A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6952" y="4941168"/>
            <a:ext cx="9108504" cy="1944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80112" y="16288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experimental_set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585616"/>
            <a:ext cx="5352288" cy="34076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48264" y="2911971"/>
            <a:ext cx="147753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sz="2400" dirty="0" smtClean="0">
                <a:latin typeface="Courier New"/>
                <a:cs typeface="Courier New"/>
              </a:rPr>
              <a:t>GGGATAC</a:t>
            </a:r>
          </a:p>
          <a:p>
            <a:endParaRPr lang="en-US" sz="2400" dirty="0" smtClean="0">
              <a:latin typeface="Courier New"/>
              <a:cs typeface="Courier New"/>
            </a:endParaRPr>
          </a:p>
          <a:p>
            <a:endParaRPr lang="en-US" sz="2400" dirty="0" smtClean="0">
              <a:latin typeface="Courier New"/>
              <a:cs typeface="Courier New"/>
            </a:endParaRPr>
          </a:p>
          <a:p>
            <a:endParaRPr lang="en-US" sz="2400" dirty="0" smtClean="0">
              <a:latin typeface="Courier New"/>
              <a:cs typeface="Courier New"/>
            </a:endParaRPr>
          </a:p>
          <a:p>
            <a:r>
              <a:rPr lang="en-US" sz="2400" dirty="0" smtClean="0">
                <a:latin typeface="Courier New"/>
                <a:cs typeface="Courier New"/>
              </a:rPr>
              <a:t>GGGAGAC</a:t>
            </a:r>
          </a:p>
          <a:p>
            <a:endParaRPr lang="en-US" dirty="0"/>
          </a:p>
        </p:txBody>
      </p:sp>
      <p:sp>
        <p:nvSpPr>
          <p:cNvPr id="10" name="Up-Down Arrow 9"/>
          <p:cNvSpPr/>
          <p:nvPr/>
        </p:nvSpPr>
        <p:spPr>
          <a:xfrm>
            <a:off x="7765752" y="3987676"/>
            <a:ext cx="190624" cy="936104"/>
          </a:xfrm>
          <a:prstGeom prst="upDownArrow">
            <a:avLst/>
          </a:prstGeom>
          <a:solidFill>
            <a:srgbClr val="E5102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82701" y="1507144"/>
            <a:ext cx="6673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matched “normal sample” needed to filter away </a:t>
            </a:r>
            <a:r>
              <a:rPr lang="en-US" sz="2000" dirty="0" err="1" smtClean="0"/>
              <a:t>germline</a:t>
            </a:r>
            <a:r>
              <a:rPr lang="en-US" sz="2000" dirty="0" smtClean="0"/>
              <a:t> variants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3620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Tumor samples are often impure due to a mixture of tumor and normal cells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630" y="1562099"/>
            <a:ext cx="5413211" cy="48464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3373" y="6488668"/>
            <a:ext cx="74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Hanahan</a:t>
            </a:r>
            <a:r>
              <a:rPr lang="en-US" dirty="0" smtClean="0"/>
              <a:t> and Weinberg, Hallmarks of Cancer: The Next Generation, Cell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61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Aneuploidy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140" y="1580666"/>
            <a:ext cx="6995768" cy="460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98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985" y="1585369"/>
            <a:ext cx="7287568" cy="4525963"/>
          </a:xfrm>
        </p:spPr>
        <p:txBody>
          <a:bodyPr/>
          <a:lstStyle/>
          <a:p>
            <a:r>
              <a:rPr lang="en-US" dirty="0" smtClean="0"/>
              <a:t>Introduction </a:t>
            </a:r>
          </a:p>
          <a:p>
            <a:r>
              <a:rPr lang="en-US" dirty="0" smtClean="0"/>
              <a:t>The mutational landscape of cancer</a:t>
            </a:r>
          </a:p>
          <a:p>
            <a:r>
              <a:rPr lang="en-US" dirty="0" smtClean="0"/>
              <a:t>Detection of cancer mutations</a:t>
            </a:r>
          </a:p>
          <a:p>
            <a:r>
              <a:rPr lang="en-US" dirty="0"/>
              <a:t>recap of </a:t>
            </a:r>
            <a:r>
              <a:rPr lang="en-US" dirty="0" err="1"/>
              <a:t>germline</a:t>
            </a:r>
            <a:r>
              <a:rPr lang="en-US" dirty="0"/>
              <a:t> variant </a:t>
            </a:r>
            <a:r>
              <a:rPr lang="en-US" dirty="0" smtClean="0"/>
              <a:t>calling</a:t>
            </a:r>
          </a:p>
          <a:p>
            <a:r>
              <a:rPr lang="en-US" dirty="0"/>
              <a:t>Somatic variant calling </a:t>
            </a:r>
            <a:r>
              <a:rPr lang="en-US" dirty="0" smtClean="0"/>
              <a:t>workflow</a:t>
            </a:r>
          </a:p>
          <a:p>
            <a:r>
              <a:rPr lang="en-US" dirty="0" smtClean="0"/>
              <a:t>Today’s practical</a:t>
            </a:r>
          </a:p>
        </p:txBody>
      </p:sp>
    </p:spTree>
    <p:extLst>
      <p:ext uri="{BB962C8B-B14F-4D97-AF65-F5344CB8AC3E}">
        <p14:creationId xmlns:p14="http://schemas.microsoft.com/office/powerpoint/2010/main" val="2166565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8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Tumors consists of </a:t>
            </a:r>
            <a:r>
              <a:rPr lang="en-US" dirty="0" err="1" smtClean="0"/>
              <a:t>subclones</a:t>
            </a:r>
            <a:r>
              <a:rPr lang="en-US" dirty="0" smtClean="0"/>
              <a:t> </a:t>
            </a:r>
            <a:r>
              <a:rPr lang="en-US" dirty="0"/>
              <a:t>with different somatic mutations</a:t>
            </a:r>
          </a:p>
        </p:txBody>
      </p:sp>
      <p:pic>
        <p:nvPicPr>
          <p:cNvPr id="4" name="Picture 3" descr="subclone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08" y="1795709"/>
            <a:ext cx="6241192" cy="47765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0961" y="6572266"/>
            <a:ext cx="5111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Carlos </a:t>
            </a:r>
            <a:r>
              <a:rPr lang="en-US" sz="1200" b="1" dirty="0" smtClean="0"/>
              <a:t>Caldas, </a:t>
            </a:r>
            <a:r>
              <a:rPr lang="en-US" sz="1200" i="1" dirty="0" smtClean="0"/>
              <a:t>Nature </a:t>
            </a:r>
            <a:r>
              <a:rPr lang="en-US" sz="1200" i="1" dirty="0"/>
              <a:t>Biotechnology</a:t>
            </a:r>
            <a:r>
              <a:rPr lang="en-US" sz="1200" dirty="0"/>
              <a:t> </a:t>
            </a:r>
            <a:r>
              <a:rPr lang="en-US" sz="1200" b="1" dirty="0"/>
              <a:t>30</a:t>
            </a:r>
            <a:r>
              <a:rPr lang="en-US" sz="1200" dirty="0"/>
              <a:t>, 408–410 (2012) doi:10.1038/nbt.2213</a:t>
            </a:r>
          </a:p>
        </p:txBody>
      </p:sp>
    </p:spTree>
    <p:extLst>
      <p:ext uri="{BB962C8B-B14F-4D97-AF65-F5344CB8AC3E}">
        <p14:creationId xmlns:p14="http://schemas.microsoft.com/office/powerpoint/2010/main" val="3728037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400" y="2687638"/>
            <a:ext cx="6807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So, detection algorithms must handle all of this!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16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tools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0540" y="1696650"/>
            <a:ext cx="7169716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single nucleotide variants (SNVs)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MuTect1, </a:t>
            </a:r>
            <a:r>
              <a:rPr lang="en-US" dirty="0" err="1" smtClean="0"/>
              <a:t>Strelka</a:t>
            </a:r>
            <a:r>
              <a:rPr lang="en-US" dirty="0" smtClean="0"/>
              <a:t>, MuTect2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structural variants (SVs)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Manta, </a:t>
            </a:r>
            <a:r>
              <a:rPr lang="en-US" dirty="0" err="1" smtClean="0"/>
              <a:t>Delly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copy </a:t>
            </a:r>
            <a:r>
              <a:rPr lang="en-US" dirty="0"/>
              <a:t>number variants (CNVs)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ASCAT, Patchwork, FACETS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66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updated!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300" y="1587500"/>
            <a:ext cx="76835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SciLifeLab</a:t>
            </a:r>
            <a:r>
              <a:rPr lang="en-US" dirty="0" smtClean="0"/>
              <a:t> WGS toolbox group: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err="1">
                <a:hlinkClick r:id="rId2"/>
              </a:rPr>
              <a:t>wabi-wiki.scilifelab.se</a:t>
            </a:r>
            <a:r>
              <a:rPr lang="en-US" dirty="0">
                <a:hlinkClick r:id="rId2"/>
              </a:rPr>
              <a:t>/display/SHGATG/</a:t>
            </a:r>
            <a:r>
              <a:rPr lang="en-US" dirty="0" err="1">
                <a:hlinkClick r:id="rId2"/>
              </a:rPr>
              <a:t>SciLifeLab+human+genome+analysis+toolbox+group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Recommended tools and workflow for somatic variant calling (and other things)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0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956" y="22197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Somatic variant </a:t>
            </a:r>
            <a:r>
              <a:rPr lang="en-US" dirty="0"/>
              <a:t>calling </a:t>
            </a:r>
            <a:br>
              <a:rPr lang="en-US" dirty="0"/>
            </a:br>
            <a:r>
              <a:rPr lang="en-US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2577380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268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First…</a:t>
            </a:r>
            <a:br>
              <a:rPr lang="en-US" dirty="0" smtClean="0"/>
            </a:br>
            <a:r>
              <a:rPr lang="en-US" dirty="0" smtClean="0"/>
              <a:t>recap of </a:t>
            </a:r>
            <a:r>
              <a:rPr lang="en-US" dirty="0" err="1" smtClean="0"/>
              <a:t>germline</a:t>
            </a:r>
            <a:r>
              <a:rPr lang="en-US" dirty="0" smtClean="0"/>
              <a:t> variant calling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45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657550"/>
          </a:xfrm>
        </p:spPr>
        <p:txBody>
          <a:bodyPr lIns="82945" tIns="41473" rIns="82945" bIns="41473"/>
          <a:lstStyle/>
          <a:p>
            <a:r>
              <a:rPr lang="en-GB" sz="3600" noProof="0" dirty="0" err="1" smtClean="0"/>
              <a:t>FastQ</a:t>
            </a:r>
            <a:r>
              <a:rPr lang="en-GB" sz="3600" noProof="0" dirty="0" smtClean="0"/>
              <a:t> format</a:t>
            </a:r>
            <a:endParaRPr lang="en-GB" sz="3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484784"/>
            <a:ext cx="7678080" cy="4234342"/>
          </a:xfrm>
        </p:spPr>
        <p:txBody>
          <a:bodyPr lIns="82945" tIns="41473" rIns="82945" bIns="41473">
            <a:normAutofit fontScale="85000" lnSpcReduction="10000"/>
          </a:bodyPr>
          <a:lstStyle/>
          <a:p>
            <a:pPr marL="65298" indent="0">
              <a:buNone/>
            </a:pPr>
            <a:r>
              <a:rPr lang="en-GB" sz="1900" dirty="0"/>
              <a:t>FASTQ format is a text-based format for storing both a nucleotide sequence and its corresponding quality scores. </a:t>
            </a:r>
            <a:endParaRPr lang="en-GB" sz="19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9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rgbClr val="FF0000"/>
                </a:solidFill>
                <a:latin typeface="Courier New"/>
                <a:cs typeface="Courier New"/>
              </a:rPr>
              <a:t>@HWUSI-EAS100R:6:73:941:1973#0/1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rgbClr val="FF0000"/>
                </a:solidFill>
                <a:latin typeface="Courier New"/>
                <a:cs typeface="Courier New"/>
              </a:rPr>
              <a:t>GATTTGGGGTTCAAAGCAGTATCGATCAAATAGTAAATCCATTTGTTCAACTCACAGTTT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rgbClr val="FF0000"/>
                </a:solidFill>
                <a:latin typeface="Courier New"/>
                <a:cs typeface="Courier New"/>
              </a:rPr>
              <a:t>!''*((((***+))%%%++)(%%%%).1***-+*''))**55CCF&gt;&gt;&gt;&gt;&gt;&gt;CCCCCCC65</a:t>
            </a:r>
          </a:p>
          <a:p>
            <a:pPr marL="0" indent="0">
              <a:spcBef>
                <a:spcPts val="0"/>
              </a:spcBef>
              <a:spcAft>
                <a:spcPts val="544"/>
              </a:spcAft>
              <a:buNone/>
            </a:pPr>
            <a:endParaRPr lang="en-GB" sz="1900" dirty="0">
              <a:latin typeface="Courier New"/>
              <a:cs typeface="Courier New"/>
            </a:endParaRP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0" dirty="0"/>
              <a:t>1</a:t>
            </a:r>
            <a:r>
              <a:rPr lang="en-GB" sz="1900" baseline="30000" dirty="0"/>
              <a:t>st</a:t>
            </a:r>
            <a:r>
              <a:rPr lang="en-GB" sz="1900" dirty="0"/>
              <a:t> row: sequence identifier (machine ID, x-y coordinates, additional info)</a:t>
            </a: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0" dirty="0"/>
              <a:t>2</a:t>
            </a:r>
            <a:r>
              <a:rPr lang="en-GB" sz="1900" baseline="30000" dirty="0"/>
              <a:t>nd</a:t>
            </a:r>
            <a:r>
              <a:rPr lang="en-GB" sz="1900" dirty="0"/>
              <a:t> row: The actual sequence</a:t>
            </a: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0" dirty="0"/>
              <a:t>3</a:t>
            </a:r>
            <a:r>
              <a:rPr lang="en-GB" sz="1900" baseline="30000" dirty="0"/>
              <a:t>rd</a:t>
            </a:r>
            <a:r>
              <a:rPr lang="en-GB" sz="1900" dirty="0"/>
              <a:t> row: starts with “+” and optionally the same identifier as in the 1</a:t>
            </a:r>
            <a:r>
              <a:rPr lang="en-GB" sz="1900" baseline="30000" dirty="0"/>
              <a:t>st</a:t>
            </a:r>
            <a:r>
              <a:rPr lang="en-GB" sz="1900" dirty="0"/>
              <a:t> row</a:t>
            </a: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0" dirty="0"/>
              <a:t>4</a:t>
            </a:r>
            <a:r>
              <a:rPr lang="en-GB" sz="1900" baseline="30000" dirty="0"/>
              <a:t>th</a:t>
            </a:r>
            <a:r>
              <a:rPr lang="en-GB" sz="1900" dirty="0"/>
              <a:t> row: Quality score for each base in read	</a:t>
            </a: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0" dirty="0"/>
              <a:t>Quality score: ASCII representation of score for each base (i.e. the probability that the corresponding base call is incorrect.) Platform specific scaling!</a:t>
            </a: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0" dirty="0"/>
              <a:t>For more info: http://</a:t>
            </a:r>
            <a:r>
              <a:rPr lang="en-GB" sz="1900" dirty="0" err="1"/>
              <a:t>en.wikipedia.org</a:t>
            </a:r>
            <a:r>
              <a:rPr lang="en-GB" sz="1900" dirty="0"/>
              <a:t>/wiki/</a:t>
            </a:r>
            <a:r>
              <a:rPr lang="en-GB" sz="1900" dirty="0" err="1"/>
              <a:t>FASTQ_format</a:t>
            </a:r>
            <a:endParaRPr lang="en-GB" sz="1900" dirty="0"/>
          </a:p>
          <a:p>
            <a:pPr marL="65298" indent="0">
              <a:buNone/>
            </a:pPr>
            <a:endParaRPr lang="en-GB" sz="1900" dirty="0"/>
          </a:p>
          <a:p>
            <a:pPr marL="65298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32464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Output of experiment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7638"/>
            <a:ext cx="4330824" cy="180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:@</a:t>
            </a:r>
            <a:r>
              <a:rPr lang="en-US" sz="800" dirty="0">
                <a:latin typeface="Courier New"/>
                <a:cs typeface="Courier New"/>
              </a:rPr>
              <a:t>M01674:9:000000000-A4148:1:1101:15048:1349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AGACGGTGACCGTGGTCCCTGTGCCCCAGACATCTCGGGTACTACCGTAGTAATCTTCTCTTGCACAGTAATAGACTGCAGAGTCCTCTGATGTCAGGCTGCTGAGCTGCATGTAGGCTGTGTTGGA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AABCCCCCCFFCGGGGGGGGGGHHHHGGGHGHHHHHHGGHGHHHHHEFHGGHHHHHHHHHHHHHHHHHGHHHHHHHHHHHHHHHHHHHHHHHHHHHHHHHHGHHEHHHHHHHHHHHHHHHHHHHHHH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@M01674:9:000000000-A4148:1:1101:15003:1351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CAGCCTTCATGCAGCTCAGCAGCCTTACATCTGAAGACTCTGCGGTCTATTTCTGCGCAAGAAAGGGGAATTACTACGCCTAGGGGTACTTCGATGTCTGGGGCACAGGGACCACGGTCACCGTCTCCT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CCCCCFFFFFFFGGGGGGGGGGHHHGHHHHHHHHHHHHHHHHHGGGGGGHHHHHHHGGGGGGHGHHGGGGHHHHHHHGGGHGHHHGGGHHHHGHHHHHHHHHGGGGHHHGGGGHHGGGGGHHGHGHHHH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@M01674:9:000000000-A4148:1:1101:14577:1352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CCTGCTTTTCGGGAAAACGGGATCACCACGATGGAACAGGTTAACGCAGGAATGCGCGTAGCCCGTCGGCAGAATCGACCATTTCTGCCATCACCCGGGCAGTTTGTTGCATGGTGCCGGGAAGAAGCATCCGTTACCGCCGGACTGCCA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CCDDDFFFFFDDGGGGGGGGGGGGHHHHHGGHGGHHHHGHHHHHHGGGGGGHHHHGGGGGGGHHGGGGGGGGGHHHHHGGGHHHHHHHHHHHHHHHGGFGGGHHHHHHHHHHHHHHHHGGGGGGHHHHHHHHGGHGGHGGGGGGGGGGGG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@M01674:9:000000000-A4148:1:1101:14770:1355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TCCAACACAGCCTTCATGCAACTCAGCAGCCTGACATCTGAGGACTCTGCAGTCTATTACTGTGCAAGATGGGGGTTACTAAGCGCTTACTGGGGCCAAGGGACTCTGGTCACTGTCTCTGCAGGT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CCDDDFCEEFDDGGGGGGGGGGHHHHHHHHHHHHHHHHHHGHGGHHHHHHHHHHHHHIHHHHHHHHHHFHHHHGGGGHHHHGHHGGGGGHHHHHGGGGHHGGHGHHHHHHHHHHHHHHHHHHHHHH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@M01674:9:000000000-A4148:1:1101:15309:1358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CCAACACAGCCTACATGCAGCTCAGCAGCCTGACATCTGAGGACTCTGCGGTCTATTACTGTGCAAGAGGGGGGCTAATTACTACGGTAGTAGCCGACTACTGGGGCCAAGGCACCACTCTCACAGTCTCCTCAGGTG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AACCCDCDFDCFGGGGGGGGGGHHHHHHHHHHHHHHHHHHHGHHHHHHHGGGGGHHHHHHHHHHHHHHHHGGGGGGHHHHHHHHHGGHGGHHHHHGGGGGHHHHHGGGGHHGHHHGGHHGGGGGGGGGGGGGGGGGFF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@M01674:9:000000000-A4148:1:1101:14985:1363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AGACGGTGACCGTGGTCCCTGTGCCCCAGACATCGAAGTCGGACCGTAGTAATAAGCCTCTTGCACAGTAATAGACCGCAGAGTCCTCAGATGTCAGGCTGCTGAGTTGCATGAAGGCTGTGTTGGA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BCCCCCABBFFCGGGGGGGGGGHHHHGGGHGHHFGHFGEHEGEFGGGHGGHHHHHHHHHHHHHHHHHHGHHHHHHHHGGGGGHHHHHHHHGHHHHFHHHHHGHHFHHHHHHHHHGHHEHHHHHHHHH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@M01674:9:000000000-A4148:1:1101:15048:1349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AGACGGTGACCGTGGTCCCTGTGCCCCAGACATCTCGGGTACTACCGTAGTAATCTTCTCTTGCACAGTAATAGACTGCAGAGTCCTCTGATGTCAGGCTGCTGAGCTGCATGTAGGCTGTGTTGGA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AABCCCCCCFFCGGGGGGGGGGHHHHGGGHGHHHHHHGGHGHHHHHEFHGGHHHHHHHHHHHHHHHHHGHHHHHHHHHHHHHHHHHHHHHHHHHHHHHHHHGHHEHHHHHHHHHHHHHHHHHHHHHH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@M01674:9:000000000-A4148:1:1101:15003:1351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CAGCCTTCATGCAGCTCAGCAGCCTTACATCTGAAGACTCTGCGGTCTATTTCTGCGCAAGAAAGGGGAATTACTACGCCTAGGGGTACTTCGATGTCTGGGGCACAGGGACCACGGTCACCGTCTCCT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CCCCCFFFFFFFGGGGGGGGGGHHHGHHHHHHHHHHHHHHHHHGGGGGGHHHHHHHGGGGGGHGHHGGGGHHHHHHHGGGHGHHHGGGHHHHGHHHHHHHHHGGGGHHHGGGGHHGGGGGHHGHGHHHH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@M01674:9:000000000-A4148:1:1101:14577:1352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CCTGCTTTTCGGGAAAACGGGATCACCACGATGGAACAGGTTAACGCAGGAATGCGCGTAGCCCGTCGGCAGAATCGACCATTTCTGCCATCACCCGGGCAGTTTGTTGCATGGTGCCGGGAAGAAGCATCCGTTACCGCCGGACTGCCA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CCDDDFFFFFDDGGGGGGGGGGGGHHHHHGGHGGHHHHGHHHHHHGGGGGGHHHHGGGGGGGHHGGGGGGGGGHHHHHGGGHHHHHHHHHHHHHHHGGFGGGHHHHHHHHHHHHHHHHGGGGGGHHHHHHHHGGHGGHGGGGGGGGGGGG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@M01674:9:000000000-A4148:1:1101:14770:1355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TCCAACACAGCCTTCATGCAACTCAGCAGCCTGACATCTGAGGACTCTGCAGTCTATTACTGTGCAAGATGGGGGTTACTAAGCGCTTACTGGGGCCAAGGGACTCTGGTCACTGTCTCTGCAGGT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CCDDDFCEEFDDGGGGGGGGGGHHHHHHHHHHHHHHHHHHGHGGHHHHHHHHHHHHHIHHHHHHHHHHFHHHHGGGGHHHHGHHGGGGGHHHHHGGGGHHGGHGHHHHHHHHHHHHHHHHHHHHHH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70926" y="6492911"/>
            <a:ext cx="415925" cy="365125"/>
          </a:xfrm>
          <a:prstGeom prst="rect">
            <a:avLst/>
          </a:prstGeom>
        </p:spPr>
        <p:txBody>
          <a:bodyPr/>
          <a:lstStyle/>
          <a:p>
            <a:fld id="{EF15D6EA-EBF7-4C2E-A1CC-C279B7E6D53A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580112" y="2636912"/>
            <a:ext cx="23319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Fastq</a:t>
            </a:r>
            <a:r>
              <a:rPr lang="en-US" sz="2800" dirty="0" smtClean="0"/>
              <a:t> files</a:t>
            </a:r>
          </a:p>
          <a:p>
            <a:r>
              <a:rPr lang="en-US" sz="2800" dirty="0" smtClean="0"/>
              <a:t>~7 Gb </a:t>
            </a:r>
            <a:r>
              <a:rPr lang="en-US" sz="2800" dirty="0"/>
              <a:t>/</a:t>
            </a:r>
            <a:r>
              <a:rPr lang="en-US" sz="2800" dirty="0" smtClean="0"/>
              <a:t> </a:t>
            </a:r>
            <a:r>
              <a:rPr lang="en-US" sz="2800" dirty="0" err="1" smtClean="0"/>
              <a:t>exome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7875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77" y="1212420"/>
            <a:ext cx="7577960" cy="5645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400"/>
            <a:ext cx="8229600" cy="1143000"/>
          </a:xfrm>
        </p:spPr>
        <p:txBody>
          <a:bodyPr/>
          <a:lstStyle/>
          <a:p>
            <a:r>
              <a:rPr lang="en-US" dirty="0" smtClean="0"/>
              <a:t>Goal: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700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Genome Analysis Tool Kit (GATK)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9164"/>
            <a:ext cx="9144000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99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2786"/>
            <a:ext cx="82296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78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9205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Somatic variant calling </a:t>
            </a:r>
            <a:br>
              <a:rPr lang="en-US" dirty="0" smtClean="0"/>
            </a:br>
            <a:r>
              <a:rPr lang="en-US" dirty="0" smtClean="0"/>
              <a:t>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2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ncer_genomics_ligh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14" y="305425"/>
            <a:ext cx="7618632" cy="6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09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MuTect1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Identifies variants in tumor </a:t>
            </a:r>
          </a:p>
          <a:p>
            <a:pPr marL="0" indent="0">
              <a:buNone/>
            </a:pPr>
            <a:r>
              <a:rPr lang="en-US" dirty="0" smtClean="0"/>
              <a:t>	Differences between tumor DNA and human 	reference assembly (hg19)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Post detection filter to remove: </a:t>
            </a:r>
          </a:p>
          <a:p>
            <a:pPr lvl="1"/>
            <a:r>
              <a:rPr lang="en-US" sz="3200" dirty="0" smtClean="0"/>
              <a:t>false positives due to non-independent sequencing errors</a:t>
            </a:r>
          </a:p>
          <a:p>
            <a:pPr lvl="1"/>
            <a:r>
              <a:rPr lang="en-US" sz="3200" dirty="0" smtClean="0"/>
              <a:t>germ line variations (detected in normal)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34026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MuTect1</a:t>
            </a:r>
            <a:endParaRPr lang="en-US" dirty="0"/>
          </a:p>
        </p:txBody>
      </p:sp>
      <p:pic>
        <p:nvPicPr>
          <p:cNvPr id="4" name="Picture 3" descr="nbt.2514-F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3" y="1788729"/>
            <a:ext cx="8296292" cy="36044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38765" y="6067950"/>
            <a:ext cx="6944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 err="1"/>
              <a:t>Cibulskis</a:t>
            </a:r>
            <a:r>
              <a:rPr lang="en-US" sz="1200" u="sng" dirty="0"/>
              <a:t>, K. et al. Sensitive detection of somatic point mutations in impure and heterogeneous cancer samples. Nat Biotechnology (2013).doi:10.1038/nbt.2514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33952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460501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400" dirty="0" smtClean="0"/>
              <a:t>#</a:t>
            </a:r>
            <a:r>
              <a:rPr lang="pl-PL" sz="1400" dirty="0"/>
              <a:t>CHROM  POS  </a:t>
            </a:r>
            <a:r>
              <a:rPr lang="pl-PL" sz="1400" dirty="0" smtClean="0"/>
              <a:t> </a:t>
            </a:r>
            <a:r>
              <a:rPr lang="pl-PL" sz="1400" dirty="0"/>
              <a:t>ID    </a:t>
            </a:r>
            <a:r>
              <a:rPr lang="pl-PL" sz="1400" dirty="0" smtClean="0"/>
              <a:t>REF  ALT QUAL  FILTER </a:t>
            </a:r>
            <a:r>
              <a:rPr lang="pl-PL" sz="1400" dirty="0"/>
              <a:t>INFO    FORMAT  </a:t>
            </a:r>
            <a:r>
              <a:rPr lang="pl-PL" sz="1400" dirty="0" smtClean="0"/>
              <a:t>        		HCC1143</a:t>
            </a:r>
            <a:r>
              <a:rPr lang="pl-PL" sz="1400" dirty="0"/>
              <a:t>.normal </a:t>
            </a:r>
            <a:r>
              <a:rPr lang="pl-PL" sz="1400" dirty="0" smtClean="0"/>
              <a:t> 	     HCC1143</a:t>
            </a:r>
            <a:r>
              <a:rPr lang="pl-PL" sz="1400" dirty="0"/>
              <a:t>.tumor</a:t>
            </a:r>
          </a:p>
          <a:p>
            <a:pPr marL="0" indent="0">
              <a:buNone/>
            </a:pPr>
            <a:r>
              <a:rPr lang="pl-PL" sz="1400" dirty="0" smtClean="0"/>
              <a:t>17      1001315   .       C       </a:t>
            </a:r>
            <a:r>
              <a:rPr lang="pl-PL" sz="1400" dirty="0"/>
              <a:t>T       .    </a:t>
            </a:r>
            <a:r>
              <a:rPr lang="pl-PL" sz="1400" dirty="0" smtClean="0"/>
              <a:t> REJECT       .         GT:AD:BQ:DP:FA		0</a:t>
            </a:r>
            <a:r>
              <a:rPr lang="pl-PL" sz="1400" dirty="0"/>
              <a:t>:51,3:.:54:0.056      </a:t>
            </a:r>
            <a:r>
              <a:rPr lang="pl-PL" sz="1400" dirty="0" smtClean="0"/>
              <a:t>0</a:t>
            </a:r>
            <a:r>
              <a:rPr lang="pl-PL" sz="1400" dirty="0"/>
              <a:t>/1:29,2:23:33</a:t>
            </a:r>
            <a:r>
              <a:rPr lang="pl-PL" sz="1400" dirty="0" smtClean="0"/>
              <a:t>:0.065</a:t>
            </a:r>
            <a:endParaRPr lang="pl-PL" sz="1400" dirty="0"/>
          </a:p>
          <a:p>
            <a:pPr marL="0" indent="0">
              <a:buNone/>
            </a:pPr>
            <a:r>
              <a:rPr lang="pl-PL" sz="1400" dirty="0"/>
              <a:t>17      1001331 </a:t>
            </a:r>
            <a:r>
              <a:rPr lang="pl-PL" sz="1400" dirty="0" smtClean="0"/>
              <a:t>  .       </a:t>
            </a:r>
            <a:r>
              <a:rPr lang="pl-PL" sz="1400" dirty="0"/>
              <a:t>G       T      </a:t>
            </a:r>
            <a:r>
              <a:rPr lang="pl-PL" sz="1400" dirty="0" smtClean="0"/>
              <a:t>.     REJECT        .         GT:AD:BQ:DP:FA  		0</a:t>
            </a:r>
            <a:r>
              <a:rPr lang="pl-PL" sz="1400" dirty="0"/>
              <a:t>:30,3:.:33:0.091       0/1:15,2:34:17:0.118</a:t>
            </a:r>
          </a:p>
          <a:p>
            <a:pPr marL="0" indent="0">
              <a:buNone/>
            </a:pPr>
            <a:r>
              <a:rPr lang="pl-PL" sz="1400" dirty="0"/>
              <a:t>17      1003390 </a:t>
            </a:r>
            <a:r>
              <a:rPr lang="pl-PL" sz="1400" dirty="0" smtClean="0"/>
              <a:t>  .       </a:t>
            </a:r>
            <a:r>
              <a:rPr lang="pl-PL" sz="1400" dirty="0"/>
              <a:t>G       A      </a:t>
            </a:r>
            <a:r>
              <a:rPr lang="pl-PL" sz="1400" dirty="0" smtClean="0"/>
              <a:t>.     REJECT        .        GT:AD:BQ:DP:FA  		0</a:t>
            </a:r>
            <a:r>
              <a:rPr lang="pl-PL" sz="1400" dirty="0"/>
              <a:t>:17,2:.:18:0.105       0/1:16,1:28:17:0.059</a:t>
            </a:r>
          </a:p>
          <a:p>
            <a:pPr marL="0" indent="0">
              <a:buNone/>
            </a:pPr>
            <a:r>
              <a:rPr lang="pl-PL" sz="1400" dirty="0"/>
              <a:t>17      1004967 </a:t>
            </a:r>
            <a:r>
              <a:rPr lang="pl-PL" sz="1400" dirty="0" smtClean="0"/>
              <a:t>  .       </a:t>
            </a:r>
            <a:r>
              <a:rPr lang="pl-PL" sz="1400" dirty="0"/>
              <a:t>A       T       .     </a:t>
            </a:r>
            <a:r>
              <a:rPr lang="pl-PL" sz="1400" dirty="0" smtClean="0"/>
              <a:t>REJECT        </a:t>
            </a:r>
            <a:r>
              <a:rPr lang="pl-PL" sz="1400" dirty="0"/>
              <a:t>.     </a:t>
            </a:r>
            <a:r>
              <a:rPr lang="pl-PL" sz="1400" dirty="0" smtClean="0"/>
              <a:t>   GT:AD:BQ:DP:FA  		0</a:t>
            </a:r>
            <a:r>
              <a:rPr lang="pl-PL" sz="1400" dirty="0"/>
              <a:t>:28,1:.:29:0.034       0/1:16,4:15:20:0.200</a:t>
            </a:r>
          </a:p>
          <a:p>
            <a:pPr marL="0" indent="0">
              <a:buNone/>
            </a:pPr>
            <a:r>
              <a:rPr lang="pl-PL" sz="1400" dirty="0" smtClean="0"/>
              <a:t>17      1004974   .       C       </a:t>
            </a:r>
            <a:r>
              <a:rPr lang="pl-PL" sz="1400" dirty="0"/>
              <a:t>T       .     </a:t>
            </a:r>
            <a:r>
              <a:rPr lang="pl-PL" sz="1400" dirty="0" smtClean="0"/>
              <a:t>REJECT        </a:t>
            </a:r>
            <a:r>
              <a:rPr lang="pl-PL" sz="1400" dirty="0"/>
              <a:t>.     </a:t>
            </a:r>
            <a:r>
              <a:rPr lang="pl-PL" sz="1400" dirty="0" smtClean="0"/>
              <a:t>    GT:AD:BQ:DP:FA  		0</a:t>
            </a:r>
            <a:r>
              <a:rPr lang="pl-PL" sz="1400" dirty="0"/>
              <a:t>:27,2:.:29:0.069       0/1:11,3:13:14:</a:t>
            </a:r>
            <a:r>
              <a:rPr lang="pl-PL" sz="1400" dirty="0" smtClean="0"/>
              <a:t>0.214</a:t>
            </a:r>
          </a:p>
          <a:p>
            <a:pPr marL="0" indent="0">
              <a:buNone/>
            </a:pPr>
            <a:r>
              <a:rPr lang="pl-PL" sz="1400" dirty="0" smtClean="0"/>
              <a:t>17      1024903   .       C       T       .     PASS  SOMATIC   GT:AD:BQ:DP:FA:SS        0:106,0:.:102:0.00:0  0/1:84,6:34:90:0.067:2</a:t>
            </a:r>
          </a:p>
          <a:p>
            <a:pPr marL="0" indent="0">
              <a:buNone/>
            </a:pPr>
            <a:r>
              <a:rPr lang="pl-PL" sz="1400" dirty="0" smtClean="0"/>
              <a:t>17      1277664   .       C       </a:t>
            </a:r>
            <a:r>
              <a:rPr lang="pl-PL" sz="1400" dirty="0"/>
              <a:t>A      </a:t>
            </a:r>
            <a:r>
              <a:rPr lang="pl-PL" sz="1400" dirty="0" smtClean="0"/>
              <a:t>.      PASS  SOMATIC   GT:AD:BQ:DP:FA:SS       	0</a:t>
            </a:r>
            <a:r>
              <a:rPr lang="pl-PL" sz="1400" dirty="0"/>
              <a:t>:59,0:.:59:0.00:0      0/1:</a:t>
            </a:r>
            <a:r>
              <a:rPr lang="pl-PL" sz="1400" dirty="0" smtClean="0"/>
              <a:t>41,25</a:t>
            </a:r>
            <a:r>
              <a:rPr lang="pl-PL" sz="1400" dirty="0"/>
              <a:t>:34:66:0.379:2</a:t>
            </a:r>
          </a:p>
          <a:p>
            <a:pPr>
              <a:buAutoNum type="arabicPlain" startAt="17"/>
            </a:pPr>
            <a:r>
              <a:rPr lang="pl-PL" sz="1400" dirty="0" smtClean="0"/>
              <a:t>  1527066   .       </a:t>
            </a:r>
            <a:r>
              <a:rPr lang="pl-PL" sz="1400" dirty="0"/>
              <a:t>C       G      </a:t>
            </a:r>
            <a:r>
              <a:rPr lang="pl-PL" sz="1400" dirty="0" smtClean="0"/>
              <a:t>.      PASS  SOMATIC   GT:AD:BQ:DP:FA:SS       	0</a:t>
            </a:r>
            <a:r>
              <a:rPr lang="pl-PL" sz="1400" dirty="0"/>
              <a:t>:35,0:.:31:0.00:0      0/1:</a:t>
            </a:r>
            <a:r>
              <a:rPr lang="pl-PL" sz="1400" dirty="0" smtClean="0"/>
              <a:t>26,5</a:t>
            </a:r>
            <a:r>
              <a:rPr lang="pl-PL" sz="1400" dirty="0"/>
              <a:t>:29:31:0.161:2</a:t>
            </a:r>
          </a:p>
          <a:p>
            <a:pPr>
              <a:buAutoNum type="arabicPlain" startAt="17"/>
            </a:pPr>
            <a:endParaRPr lang="en-US" sz="1600" dirty="0" smtClean="0"/>
          </a:p>
          <a:p>
            <a:pPr marL="0" indent="0">
              <a:buNone/>
            </a:pPr>
            <a:r>
              <a:rPr lang="pl-PL" sz="1600" dirty="0"/>
              <a:t> </a:t>
            </a:r>
            <a:r>
              <a:rPr lang="pl-PL" sz="1600" dirty="0" smtClean="0"/>
              <a:t>	</a:t>
            </a:r>
            <a:r>
              <a:rPr lang="pl-PL" sz="1400" dirty="0" smtClean="0"/>
              <a:t>FORMAT (</a:t>
            </a:r>
            <a:r>
              <a:rPr lang="pl-PL" sz="1400" dirty="0" err="1" smtClean="0"/>
              <a:t>Each</a:t>
            </a:r>
            <a:r>
              <a:rPr lang="pl-PL" sz="1400" dirty="0" smtClean="0"/>
              <a:t> </a:t>
            </a:r>
            <a:r>
              <a:rPr lang="pl-PL" sz="1400" dirty="0" err="1" smtClean="0"/>
              <a:t>code</a:t>
            </a:r>
            <a:r>
              <a:rPr lang="pl-PL" sz="1400" dirty="0" smtClean="0"/>
              <a:t> </a:t>
            </a:r>
            <a:r>
              <a:rPr lang="pl-PL" sz="1400" dirty="0" err="1" smtClean="0"/>
              <a:t>is</a:t>
            </a:r>
            <a:r>
              <a:rPr lang="pl-PL" sz="1400" dirty="0" smtClean="0"/>
              <a:t> </a:t>
            </a:r>
            <a:r>
              <a:rPr lang="pl-PL" sz="1400" dirty="0" err="1"/>
              <a:t>d</a:t>
            </a:r>
            <a:r>
              <a:rPr lang="pl-PL" sz="1400" dirty="0" err="1" smtClean="0"/>
              <a:t>escribed</a:t>
            </a:r>
            <a:r>
              <a:rPr lang="pl-PL" sz="1400" dirty="0" smtClean="0"/>
              <a:t> in VCF </a:t>
            </a:r>
            <a:r>
              <a:rPr lang="pl-PL" sz="1400" dirty="0" err="1" smtClean="0"/>
              <a:t>header</a:t>
            </a:r>
            <a:r>
              <a:rPr lang="pl-PL" sz="1400" dirty="0" smtClean="0"/>
              <a:t>)</a:t>
            </a:r>
          </a:p>
          <a:p>
            <a:pPr marL="0" indent="0">
              <a:buNone/>
            </a:pPr>
            <a:r>
              <a:rPr lang="pl-PL" sz="1400" dirty="0" smtClean="0"/>
              <a:t>	GT:AD:BQ:DP:FA</a:t>
            </a:r>
          </a:p>
          <a:p>
            <a:pPr marL="0" indent="0">
              <a:buNone/>
            </a:pPr>
            <a:r>
              <a:rPr lang="pl-PL" sz="1400" dirty="0"/>
              <a:t>	</a:t>
            </a:r>
            <a:r>
              <a:rPr lang="pl-PL" sz="1400" dirty="0" smtClean="0"/>
              <a:t>GT=</a:t>
            </a:r>
            <a:r>
              <a:rPr lang="pl-PL" sz="1400" dirty="0" err="1" smtClean="0"/>
              <a:t>Genotype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 smtClean="0"/>
              <a:t>	AD=</a:t>
            </a:r>
            <a:r>
              <a:rPr lang="pl-PL" sz="1400" dirty="0" err="1"/>
              <a:t>Allelic</a:t>
            </a:r>
            <a:r>
              <a:rPr lang="pl-PL" sz="1400" dirty="0"/>
              <a:t> </a:t>
            </a:r>
            <a:r>
              <a:rPr lang="pl-PL" sz="1400" dirty="0" err="1"/>
              <a:t>depths</a:t>
            </a:r>
            <a:r>
              <a:rPr lang="pl-PL" sz="1400" dirty="0"/>
              <a:t> for the ref and alt </a:t>
            </a:r>
            <a:r>
              <a:rPr lang="pl-PL" sz="1400" dirty="0" err="1"/>
              <a:t>alleles</a:t>
            </a:r>
            <a:r>
              <a:rPr lang="pl-PL" sz="1400" dirty="0"/>
              <a:t> in the order </a:t>
            </a:r>
            <a:r>
              <a:rPr lang="pl-PL" sz="1400" dirty="0" err="1" smtClean="0"/>
              <a:t>listed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 smtClean="0"/>
              <a:t>	BQ=</a:t>
            </a:r>
            <a:r>
              <a:rPr lang="pl-PL" sz="1400" dirty="0" err="1"/>
              <a:t>Average</a:t>
            </a:r>
            <a:r>
              <a:rPr lang="pl-PL" sz="1400" dirty="0"/>
              <a:t> </a:t>
            </a:r>
            <a:r>
              <a:rPr lang="pl-PL" sz="1400" dirty="0" err="1"/>
              <a:t>base</a:t>
            </a:r>
            <a:r>
              <a:rPr lang="pl-PL" sz="1400" dirty="0"/>
              <a:t> </a:t>
            </a:r>
            <a:r>
              <a:rPr lang="pl-PL" sz="1400" dirty="0" err="1"/>
              <a:t>quality</a:t>
            </a:r>
            <a:r>
              <a:rPr lang="pl-PL" sz="1400" dirty="0"/>
              <a:t> for </a:t>
            </a:r>
            <a:r>
              <a:rPr lang="pl-PL" sz="1400" dirty="0" err="1"/>
              <a:t>reads</a:t>
            </a:r>
            <a:r>
              <a:rPr lang="pl-PL" sz="1400" dirty="0"/>
              <a:t> </a:t>
            </a:r>
            <a:r>
              <a:rPr lang="pl-PL" sz="1400" dirty="0" err="1"/>
              <a:t>supporting</a:t>
            </a:r>
            <a:r>
              <a:rPr lang="pl-PL" sz="1400" dirty="0"/>
              <a:t> </a:t>
            </a:r>
            <a:r>
              <a:rPr lang="pl-PL" sz="1400" dirty="0" err="1" smtClean="0"/>
              <a:t>alleles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 smtClean="0"/>
              <a:t>	DP=</a:t>
            </a:r>
            <a:r>
              <a:rPr lang="pl-PL" sz="1400" dirty="0" err="1"/>
              <a:t>Approximate</a:t>
            </a:r>
            <a:r>
              <a:rPr lang="pl-PL" sz="1400" dirty="0"/>
              <a:t> </a:t>
            </a:r>
            <a:r>
              <a:rPr lang="pl-PL" sz="1400" dirty="0" err="1"/>
              <a:t>read</a:t>
            </a:r>
            <a:r>
              <a:rPr lang="pl-PL" sz="1400" dirty="0"/>
              <a:t> </a:t>
            </a:r>
            <a:r>
              <a:rPr lang="pl-PL" sz="1400" dirty="0" err="1" smtClean="0"/>
              <a:t>depth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 smtClean="0"/>
              <a:t>	FA=</a:t>
            </a:r>
            <a:r>
              <a:rPr lang="pl-PL" sz="1400" dirty="0"/>
              <a:t>Allele </a:t>
            </a:r>
            <a:r>
              <a:rPr lang="pl-PL" sz="1400" dirty="0" err="1"/>
              <a:t>fraction</a:t>
            </a:r>
            <a:r>
              <a:rPr lang="pl-PL" sz="1400" dirty="0"/>
              <a:t> of the </a:t>
            </a:r>
            <a:r>
              <a:rPr lang="pl-PL" sz="1400" dirty="0" err="1"/>
              <a:t>alternate</a:t>
            </a:r>
            <a:r>
              <a:rPr lang="pl-PL" sz="1400" dirty="0"/>
              <a:t> allele with </a:t>
            </a:r>
            <a:r>
              <a:rPr lang="pl-PL" sz="1400" dirty="0" err="1"/>
              <a:t>regard</a:t>
            </a:r>
            <a:r>
              <a:rPr lang="pl-PL" sz="1400" dirty="0"/>
              <a:t> to </a:t>
            </a:r>
            <a:r>
              <a:rPr lang="pl-PL" sz="1400" dirty="0" err="1" smtClean="0"/>
              <a:t>reference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/>
              <a:t>	SS</a:t>
            </a:r>
            <a:r>
              <a:rPr lang="pl-PL" sz="1400" dirty="0" smtClean="0"/>
              <a:t>=</a:t>
            </a:r>
            <a:r>
              <a:rPr lang="pl-PL" sz="1400" dirty="0" err="1" smtClean="0"/>
              <a:t>Variant</a:t>
            </a:r>
            <a:r>
              <a:rPr lang="pl-PL" sz="1400" dirty="0" smtClean="0"/>
              <a:t> status </a:t>
            </a:r>
          </a:p>
          <a:p>
            <a:pPr marL="0" indent="0">
              <a:buNone/>
            </a:pPr>
            <a:r>
              <a:rPr lang="pl-PL" sz="1400" dirty="0"/>
              <a:t>	</a:t>
            </a:r>
            <a:r>
              <a:rPr lang="pl-PL" sz="1400" dirty="0" smtClean="0"/>
              <a:t>(0</a:t>
            </a:r>
            <a:r>
              <a:rPr lang="pl-PL" sz="1400" dirty="0"/>
              <a:t>=wildtype,1=germline,2=</a:t>
            </a:r>
            <a:r>
              <a:rPr lang="pl-PL" sz="1400" dirty="0" smtClean="0"/>
              <a:t>somatic</a:t>
            </a:r>
            <a:r>
              <a:rPr lang="pl-PL" sz="1400" dirty="0"/>
              <a:t>,3=LOH,4=post-</a:t>
            </a:r>
            <a:r>
              <a:rPr lang="pl-PL" sz="1400" dirty="0" err="1"/>
              <a:t>transcriptional</a:t>
            </a:r>
            <a:r>
              <a:rPr lang="pl-PL" sz="1400" dirty="0"/>
              <a:t> modification,5=</a:t>
            </a:r>
            <a:r>
              <a:rPr lang="pl-PL" sz="1400" dirty="0" err="1" smtClean="0"/>
              <a:t>unknown</a:t>
            </a:r>
            <a:r>
              <a:rPr lang="pl-PL" sz="1400" dirty="0" smtClean="0"/>
              <a:t>”)</a:t>
            </a:r>
            <a:endParaRPr lang="pl-PL" sz="1400" dirty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mutect.vcf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517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mutect.out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7000" dirty="0" smtClean="0"/>
              <a:t>All statistics used in post-detection filtering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000" dirty="0" smtClean="0"/>
              <a:t>Columns:</a:t>
            </a:r>
          </a:p>
          <a:p>
            <a:pPr marL="0" indent="0">
              <a:buNone/>
            </a:pPr>
            <a:r>
              <a:rPr lang="en-US" dirty="0" err="1"/>
              <a:t>contig</a:t>
            </a:r>
            <a:r>
              <a:rPr lang="en-US" dirty="0"/>
              <a:t>  position        context </a:t>
            </a:r>
            <a:r>
              <a:rPr lang="en-US" dirty="0" err="1"/>
              <a:t>ref_allele</a:t>
            </a:r>
            <a:r>
              <a:rPr lang="en-US" dirty="0"/>
              <a:t>      </a:t>
            </a:r>
            <a:r>
              <a:rPr lang="en-US" dirty="0" err="1"/>
              <a:t>alt_allele</a:t>
            </a:r>
            <a:r>
              <a:rPr lang="en-US" dirty="0"/>
              <a:t>      </a:t>
            </a:r>
            <a:r>
              <a:rPr lang="en-US" dirty="0" err="1"/>
              <a:t>tumor_name</a:t>
            </a:r>
            <a:r>
              <a:rPr lang="en-US" dirty="0"/>
              <a:t>      </a:t>
            </a:r>
            <a:r>
              <a:rPr lang="en-US" dirty="0" err="1"/>
              <a:t>normal_name</a:t>
            </a:r>
            <a:r>
              <a:rPr lang="en-US" dirty="0"/>
              <a:t>     score   </a:t>
            </a:r>
            <a:r>
              <a:rPr lang="en-US" dirty="0" err="1"/>
              <a:t>dbsnp_site</a:t>
            </a:r>
            <a:r>
              <a:rPr lang="en-US" dirty="0"/>
              <a:t>      covered</a:t>
            </a:r>
          </a:p>
          <a:p>
            <a:pPr marL="0" indent="0">
              <a:buNone/>
            </a:pPr>
            <a:r>
              <a:rPr lang="en-US" dirty="0"/>
              <a:t>        power   </a:t>
            </a:r>
            <a:r>
              <a:rPr lang="en-US" dirty="0" err="1"/>
              <a:t>tumor_power</a:t>
            </a:r>
            <a:r>
              <a:rPr lang="en-US" dirty="0"/>
              <a:t>     </a:t>
            </a:r>
            <a:r>
              <a:rPr lang="en-US" dirty="0" err="1"/>
              <a:t>normal_power</a:t>
            </a:r>
            <a:r>
              <a:rPr lang="en-US" dirty="0"/>
              <a:t>    </a:t>
            </a:r>
            <a:r>
              <a:rPr lang="en-US" dirty="0" err="1"/>
              <a:t>normal_power_nsp</a:t>
            </a:r>
            <a:r>
              <a:rPr lang="en-US" dirty="0"/>
              <a:t>        </a:t>
            </a:r>
            <a:r>
              <a:rPr lang="en-US" dirty="0" err="1"/>
              <a:t>normal_power_wsp</a:t>
            </a:r>
            <a:r>
              <a:rPr lang="en-US" dirty="0"/>
              <a:t>        </a:t>
            </a:r>
            <a:r>
              <a:rPr lang="en-US" dirty="0" err="1"/>
              <a:t>total_reads</a:t>
            </a:r>
            <a:r>
              <a:rPr lang="en-US" dirty="0"/>
              <a:t>     map_Q0_reads  </a:t>
            </a:r>
            <a:r>
              <a:rPr lang="en-US" dirty="0" err="1"/>
              <a:t>init_t_lod</a:t>
            </a:r>
            <a:r>
              <a:rPr lang="en-US" dirty="0"/>
              <a:t>       </a:t>
            </a:r>
            <a:r>
              <a:rPr lang="en-US" dirty="0" err="1"/>
              <a:t>t_lod_fstar</a:t>
            </a:r>
            <a:r>
              <a:rPr lang="en-US" dirty="0"/>
              <a:t>     </a:t>
            </a:r>
            <a:r>
              <a:rPr lang="en-US" dirty="0" err="1"/>
              <a:t>t_lod_fstar_forward</a:t>
            </a:r>
            <a:r>
              <a:rPr lang="en-US" dirty="0"/>
              <a:t>     </a:t>
            </a:r>
            <a:r>
              <a:rPr lang="en-US" dirty="0" err="1"/>
              <a:t>t_lod_fstar_reverse</a:t>
            </a:r>
            <a:r>
              <a:rPr lang="en-US" dirty="0"/>
              <a:t>     </a:t>
            </a:r>
            <a:r>
              <a:rPr lang="en-US" dirty="0" err="1"/>
              <a:t>tumor_f</a:t>
            </a:r>
            <a:r>
              <a:rPr lang="en-US" dirty="0"/>
              <a:t> </a:t>
            </a:r>
            <a:r>
              <a:rPr lang="en-US" dirty="0" err="1"/>
              <a:t>contaminant_fraction</a:t>
            </a:r>
            <a:r>
              <a:rPr lang="en-US" dirty="0"/>
              <a:t>    </a:t>
            </a:r>
            <a:r>
              <a:rPr lang="en-US" dirty="0" err="1"/>
              <a:t>contaminant_lod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t_q20_count     </a:t>
            </a:r>
            <a:r>
              <a:rPr lang="en-US" dirty="0" err="1"/>
              <a:t>t_ref_count</a:t>
            </a:r>
            <a:r>
              <a:rPr lang="en-US" dirty="0"/>
              <a:t>     </a:t>
            </a:r>
            <a:r>
              <a:rPr lang="en-US" dirty="0" err="1"/>
              <a:t>t_alt_count</a:t>
            </a:r>
            <a:r>
              <a:rPr lang="en-US" dirty="0"/>
              <a:t>     </a:t>
            </a:r>
            <a:r>
              <a:rPr lang="en-US" dirty="0" err="1"/>
              <a:t>t_ref_sum</a:t>
            </a:r>
            <a:r>
              <a:rPr lang="en-US" dirty="0"/>
              <a:t>       </a:t>
            </a:r>
            <a:r>
              <a:rPr lang="en-US" dirty="0" err="1"/>
              <a:t>t_alt_sum</a:t>
            </a:r>
            <a:r>
              <a:rPr lang="en-US" dirty="0"/>
              <a:t>       </a:t>
            </a:r>
            <a:r>
              <a:rPr lang="en-US" dirty="0" err="1"/>
              <a:t>t_ref_max_mapq</a:t>
            </a:r>
            <a:r>
              <a:rPr lang="en-US" dirty="0"/>
              <a:t>  </a:t>
            </a:r>
            <a:r>
              <a:rPr lang="en-US" dirty="0" err="1"/>
              <a:t>t_alt_max_mapq</a:t>
            </a:r>
            <a:r>
              <a:rPr lang="en-US" dirty="0"/>
              <a:t>  </a:t>
            </a:r>
            <a:r>
              <a:rPr lang="en-US" dirty="0" err="1"/>
              <a:t>t_ins_c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ount</a:t>
            </a:r>
            <a:r>
              <a:rPr lang="en-US" dirty="0"/>
              <a:t>    </a:t>
            </a:r>
            <a:r>
              <a:rPr lang="en-US" dirty="0" err="1"/>
              <a:t>t_del_count</a:t>
            </a:r>
            <a:r>
              <a:rPr lang="en-US" dirty="0"/>
              <a:t>     </a:t>
            </a:r>
            <a:r>
              <a:rPr lang="en-US" dirty="0" err="1"/>
              <a:t>normal_best_gt</a:t>
            </a:r>
            <a:r>
              <a:rPr lang="en-US" dirty="0"/>
              <a:t>  </a:t>
            </a:r>
            <a:r>
              <a:rPr lang="en-US" dirty="0" err="1"/>
              <a:t>init_n_lod</a:t>
            </a:r>
            <a:r>
              <a:rPr lang="en-US" dirty="0"/>
              <a:t>      </a:t>
            </a:r>
            <a:r>
              <a:rPr lang="en-US" dirty="0" err="1"/>
              <a:t>normal_f</a:t>
            </a:r>
            <a:r>
              <a:rPr lang="en-US" dirty="0"/>
              <a:t>        n_q20_count     </a:t>
            </a:r>
            <a:r>
              <a:rPr lang="en-US" dirty="0" err="1"/>
              <a:t>n_ref_count</a:t>
            </a:r>
            <a:r>
              <a:rPr lang="en-US" dirty="0"/>
              <a:t>     </a:t>
            </a:r>
            <a:r>
              <a:rPr lang="en-US" dirty="0" err="1"/>
              <a:t>n_alt_count</a:t>
            </a:r>
            <a:r>
              <a:rPr lang="en-US" dirty="0"/>
              <a:t>     </a:t>
            </a:r>
            <a:r>
              <a:rPr lang="en-US" dirty="0" err="1"/>
              <a:t>n_ref_s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um      </a:t>
            </a:r>
            <a:r>
              <a:rPr lang="en-US" dirty="0" err="1"/>
              <a:t>n_alt_sum</a:t>
            </a:r>
            <a:r>
              <a:rPr lang="en-US" dirty="0"/>
              <a:t>       </a:t>
            </a:r>
            <a:r>
              <a:rPr lang="en-US" dirty="0" err="1"/>
              <a:t>power_to_detect_positive_strand_artifact</a:t>
            </a:r>
            <a:r>
              <a:rPr lang="en-US" dirty="0"/>
              <a:t>        </a:t>
            </a:r>
            <a:r>
              <a:rPr lang="en-US" dirty="0" err="1"/>
              <a:t>power_to_detect_negative_strand_artifact</a:t>
            </a:r>
            <a:r>
              <a:rPr lang="en-US" dirty="0"/>
              <a:t>        strand_</a:t>
            </a:r>
          </a:p>
          <a:p>
            <a:pPr marL="0" indent="0">
              <a:buNone/>
            </a:pPr>
            <a:r>
              <a:rPr lang="en-US" dirty="0" err="1"/>
              <a:t>bias_counts</a:t>
            </a:r>
            <a:r>
              <a:rPr lang="en-US" dirty="0"/>
              <a:t>     </a:t>
            </a:r>
            <a:r>
              <a:rPr lang="en-US" dirty="0" err="1"/>
              <a:t>tumor_alt_fpir_median</a:t>
            </a:r>
            <a:r>
              <a:rPr lang="en-US" dirty="0"/>
              <a:t>   </a:t>
            </a:r>
            <a:r>
              <a:rPr lang="en-US" dirty="0" err="1"/>
              <a:t>tumor_alt_fpir_mad</a:t>
            </a:r>
            <a:r>
              <a:rPr lang="en-US" dirty="0"/>
              <a:t>      </a:t>
            </a:r>
            <a:r>
              <a:rPr lang="en-US" dirty="0" err="1"/>
              <a:t>tumor_alt_rpir_median</a:t>
            </a:r>
            <a:r>
              <a:rPr lang="en-US" dirty="0"/>
              <a:t>   </a:t>
            </a:r>
            <a:r>
              <a:rPr lang="en-US" dirty="0" err="1"/>
              <a:t>tumor_alt_rpir_mad</a:t>
            </a:r>
            <a:r>
              <a:rPr lang="en-US" dirty="0"/>
              <a:t>      </a:t>
            </a:r>
            <a:r>
              <a:rPr lang="en-US" dirty="0" err="1"/>
              <a:t>observed_in_nor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mals_count</a:t>
            </a:r>
            <a:r>
              <a:rPr lang="en-US" dirty="0"/>
              <a:t>      </a:t>
            </a:r>
            <a:r>
              <a:rPr lang="en-US" dirty="0" err="1"/>
              <a:t>failure_reasons</a:t>
            </a:r>
            <a:r>
              <a:rPr lang="en-US" dirty="0"/>
              <a:t> </a:t>
            </a:r>
            <a:r>
              <a:rPr lang="en-US" dirty="0" err="1" smtClean="0"/>
              <a:t>judgement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5000" dirty="0" smtClean="0"/>
              <a:t>Example row:</a:t>
            </a:r>
            <a:endParaRPr lang="en-US" sz="5000" dirty="0"/>
          </a:p>
          <a:p>
            <a:pPr marL="0" indent="0">
              <a:buNone/>
            </a:pPr>
            <a:r>
              <a:rPr lang="en-US" dirty="0"/>
              <a:t>17      1001315 </a:t>
            </a:r>
            <a:r>
              <a:rPr lang="en-US" dirty="0" err="1"/>
              <a:t>TTTxTTT</a:t>
            </a:r>
            <a:r>
              <a:rPr lang="en-US" dirty="0"/>
              <a:t> C       T       HCC1143.tumor   HCC1143.normal  0       DBSNP   COVERED 0.954491        0.954491      11       1       103     0       -3.640633       2.499583        0       3.065049        0.064516        0.02    -0.4105</a:t>
            </a:r>
          </a:p>
          <a:p>
            <a:pPr marL="0" indent="0">
              <a:buNone/>
            </a:pPr>
            <a:r>
              <a:rPr lang="en-US" dirty="0"/>
              <a:t>76      41      29      2       893     47      70      70      0       6       CC      5.640677        0.055556        47    51       3       1476    91      0.560361        0.544179        (15,14,0,2)     2.5     0.5     83.5    8.5     0       </a:t>
            </a:r>
            <a:r>
              <a:rPr lang="en-US" dirty="0" err="1"/>
              <a:t>fstar_t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umor_lod,nearby_gap_events,possible_contamination,alt_allele_in_normal,clustered_read_position  REJECT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225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997" y="1600200"/>
            <a:ext cx="750022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Link detected variants to functional sites in the genome</a:t>
            </a:r>
          </a:p>
          <a:p>
            <a:r>
              <a:rPr lang="en-US" sz="2800" dirty="0" smtClean="0"/>
              <a:t>Protein coding exons</a:t>
            </a:r>
          </a:p>
          <a:p>
            <a:r>
              <a:rPr lang="en-US" sz="2800" dirty="0" smtClean="0"/>
              <a:t>UTR</a:t>
            </a:r>
          </a:p>
          <a:p>
            <a:r>
              <a:rPr lang="en-US" sz="2800" dirty="0" smtClean="0"/>
              <a:t>Regulatory regions</a:t>
            </a:r>
          </a:p>
          <a:p>
            <a:r>
              <a:rPr lang="en-US" sz="2800" dirty="0" smtClean="0"/>
              <a:t>Database of known variation</a:t>
            </a:r>
          </a:p>
          <a:p>
            <a:pPr lvl="1"/>
            <a:r>
              <a:rPr lang="en-US" sz="2400" dirty="0" err="1" smtClean="0"/>
              <a:t>dbSNP</a:t>
            </a:r>
            <a:r>
              <a:rPr lang="en-US" sz="2400" dirty="0" smtClean="0"/>
              <a:t> / 1000 Genomes / </a:t>
            </a:r>
            <a:r>
              <a:rPr lang="en-US" sz="2400" dirty="0" err="1" smtClean="0"/>
              <a:t>ExAC</a:t>
            </a:r>
            <a:r>
              <a:rPr lang="en-US" sz="2400" dirty="0" smtClean="0"/>
              <a:t> for normal variants</a:t>
            </a:r>
          </a:p>
          <a:p>
            <a:pPr lvl="1"/>
            <a:r>
              <a:rPr lang="en-US" sz="2400" dirty="0" smtClean="0"/>
              <a:t>Cosmic for cancer mutations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5716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Todays practical</a:t>
            </a:r>
            <a:br>
              <a:rPr lang="en-US" dirty="0" smtClean="0"/>
            </a:br>
            <a:r>
              <a:rPr lang="en-US" dirty="0" smtClean="0"/>
              <a:t>Part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165" y="1897587"/>
            <a:ext cx="791014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Analyze somatic mutations in WGS data from breast cancer cell lines and matched normal controls</a:t>
            </a:r>
          </a:p>
          <a:p>
            <a:pPr marL="0" indent="0">
              <a:buNone/>
            </a:pPr>
            <a:endParaRPr lang="en-US" sz="800" dirty="0" smtClean="0"/>
          </a:p>
          <a:p>
            <a:pPr lvl="1"/>
            <a:r>
              <a:rPr lang="en-US" sz="2400" dirty="0" smtClean="0"/>
              <a:t>Preprocess bam files</a:t>
            </a:r>
          </a:p>
          <a:p>
            <a:pPr lvl="1"/>
            <a:r>
              <a:rPr lang="en-US" sz="2400" dirty="0" smtClean="0"/>
              <a:t>Detect SNVs with </a:t>
            </a:r>
            <a:r>
              <a:rPr lang="en-US" sz="2400" dirty="0" err="1" smtClean="0"/>
              <a:t>MuTect</a:t>
            </a:r>
            <a:endParaRPr lang="en-US" sz="2400" dirty="0" smtClean="0"/>
          </a:p>
          <a:p>
            <a:pPr lvl="1"/>
            <a:r>
              <a:rPr lang="en-US" sz="2400" dirty="0" smtClean="0"/>
              <a:t>Annotate variants with </a:t>
            </a:r>
            <a:r>
              <a:rPr lang="en-US" sz="2400" dirty="0" err="1" smtClean="0"/>
              <a:t>Annovar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err="1" smtClean="0"/>
              <a:t>RefGene</a:t>
            </a:r>
            <a:r>
              <a:rPr lang="en-US" sz="2400" dirty="0" smtClean="0"/>
              <a:t>, </a:t>
            </a:r>
            <a:r>
              <a:rPr lang="en-US" sz="2400" dirty="0" err="1" smtClean="0"/>
              <a:t>ExAC</a:t>
            </a:r>
            <a:r>
              <a:rPr lang="en-US" sz="2400" dirty="0" smtClean="0"/>
              <a:t> and Cosmic databases)</a:t>
            </a:r>
          </a:p>
          <a:p>
            <a:pPr lvl="1"/>
            <a:r>
              <a:rPr lang="en-US" sz="2400" dirty="0" smtClean="0"/>
              <a:t>Only for a small part of </a:t>
            </a:r>
            <a:r>
              <a:rPr lang="en-US" sz="2400" dirty="0" err="1" smtClean="0"/>
              <a:t>chromsome</a:t>
            </a:r>
            <a:r>
              <a:rPr lang="en-US" sz="2400" dirty="0" smtClean="0"/>
              <a:t> 17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49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2413000" cy="1143000"/>
          </a:xfrm>
        </p:spPr>
        <p:txBody>
          <a:bodyPr/>
          <a:lstStyle/>
          <a:p>
            <a:r>
              <a:rPr lang="en-US" dirty="0" smtClean="0"/>
              <a:t>Part 0ne</a:t>
            </a:r>
            <a:endParaRPr lang="en-US" dirty="0"/>
          </a:p>
        </p:txBody>
      </p:sp>
      <p:pic>
        <p:nvPicPr>
          <p:cNvPr id="4" name="Content Placeholder 3" descr="flowchar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158" r="-73158"/>
          <a:stretch>
            <a:fillRect/>
          </a:stretch>
        </p:blipFill>
        <p:spPr>
          <a:xfrm>
            <a:off x="1014642" y="365918"/>
            <a:ext cx="11139258" cy="6126163"/>
          </a:xfrm>
        </p:spPr>
      </p:pic>
      <p:grpSp>
        <p:nvGrpSpPr>
          <p:cNvPr id="14" name="Group 13"/>
          <p:cNvGrpSpPr/>
          <p:nvPr/>
        </p:nvGrpSpPr>
        <p:grpSpPr>
          <a:xfrm>
            <a:off x="3378200" y="4127500"/>
            <a:ext cx="1993900" cy="2029143"/>
            <a:chOff x="3733800" y="4267200"/>
            <a:chExt cx="1993900" cy="2029143"/>
          </a:xfrm>
        </p:grpSpPr>
        <p:sp>
          <p:nvSpPr>
            <p:cNvPr id="5" name="TextBox 4"/>
            <p:cNvSpPr txBox="1"/>
            <p:nvPr/>
          </p:nvSpPr>
          <p:spPr>
            <a:xfrm>
              <a:off x="3733800" y="4267200"/>
              <a:ext cx="1481395" cy="3077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Answer questions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33800" y="5032296"/>
              <a:ext cx="1481395" cy="3077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Answer questions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33800" y="5988566"/>
              <a:ext cx="1481395" cy="3077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Answer questions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5230089" y="4406900"/>
              <a:ext cx="49761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230089" y="5181600"/>
              <a:ext cx="49761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230089" y="6146800"/>
              <a:ext cx="49761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4431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nip Same Side Corner Rectangle 17"/>
          <p:cNvSpPr/>
          <p:nvPr/>
        </p:nvSpPr>
        <p:spPr>
          <a:xfrm rot="10800000">
            <a:off x="2336800" y="4800600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nip Same Side Corner Rectangle 18"/>
          <p:cNvSpPr/>
          <p:nvPr/>
        </p:nvSpPr>
        <p:spPr>
          <a:xfrm rot="10800000">
            <a:off x="3606800" y="4800602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ame Side Corner Rectangle 19"/>
          <p:cNvSpPr/>
          <p:nvPr/>
        </p:nvSpPr>
        <p:spPr>
          <a:xfrm rot="10800000">
            <a:off x="4876800" y="4800600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nip Same Side Corner Rectangle 20"/>
          <p:cNvSpPr/>
          <p:nvPr/>
        </p:nvSpPr>
        <p:spPr>
          <a:xfrm rot="10800000">
            <a:off x="6146800" y="4800600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7" name="Group 186"/>
          <p:cNvGrpSpPr/>
          <p:nvPr/>
        </p:nvGrpSpPr>
        <p:grpSpPr>
          <a:xfrm>
            <a:off x="6406797" y="5257439"/>
            <a:ext cx="330200" cy="393700"/>
            <a:chOff x="4089400" y="4813300"/>
            <a:chExt cx="330200" cy="393700"/>
          </a:xfrm>
        </p:grpSpPr>
        <p:sp>
          <p:nvSpPr>
            <p:cNvPr id="188" name="Explosion 1 187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Todays Practical </a:t>
            </a:r>
            <a:br>
              <a:rPr lang="en-US" dirty="0" smtClean="0"/>
            </a:br>
            <a:r>
              <a:rPr lang="en-US" dirty="0" smtClean="0"/>
              <a:t>part two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68082" y="1883850"/>
            <a:ext cx="7499265" cy="2659678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2400" dirty="0" smtClean="0"/>
              <a:t>Same samples - data already generated for entire genome</a:t>
            </a:r>
          </a:p>
          <a:p>
            <a:r>
              <a:rPr lang="en-US" sz="2400" dirty="0" smtClean="0"/>
              <a:t>Check basic statistics (#detected mutations)</a:t>
            </a:r>
          </a:p>
          <a:p>
            <a:r>
              <a:rPr lang="en-US" sz="2400" dirty="0" smtClean="0"/>
              <a:t>Analyze how various degrees of normal contamination of the tumor sample affects allele frequencies</a:t>
            </a:r>
          </a:p>
        </p:txBody>
      </p:sp>
      <p:sp>
        <p:nvSpPr>
          <p:cNvPr id="13" name="Snip Same Side Corner Rectangle 12"/>
          <p:cNvSpPr/>
          <p:nvPr/>
        </p:nvSpPr>
        <p:spPr>
          <a:xfrm rot="10800000">
            <a:off x="1066800" y="4800600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575832" y="5533890"/>
            <a:ext cx="254000" cy="431800"/>
            <a:chOff x="419100" y="4381500"/>
            <a:chExt cx="254000" cy="431800"/>
          </a:xfrm>
        </p:grpSpPr>
        <p:sp>
          <p:nvSpPr>
            <p:cNvPr id="14" name="Cloud 1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335823" y="5543189"/>
            <a:ext cx="330200" cy="393700"/>
            <a:chOff x="4089400" y="4813300"/>
            <a:chExt cx="330200" cy="393700"/>
          </a:xfrm>
        </p:grpSpPr>
        <p:sp>
          <p:nvSpPr>
            <p:cNvPr id="16" name="Explosion 1 15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Snip Same Side Corner Rectangle 21"/>
          <p:cNvSpPr/>
          <p:nvPr/>
        </p:nvSpPr>
        <p:spPr>
          <a:xfrm rot="10800000">
            <a:off x="7416800" y="4800601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054100" y="6101834"/>
            <a:ext cx="88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402870" y="6101834"/>
            <a:ext cx="76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tumor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88489" y="6101834"/>
            <a:ext cx="74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20/80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84143" y="6101834"/>
            <a:ext cx="74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0/60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254397" y="6101834"/>
            <a:ext cx="74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60/40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524652" y="6101834"/>
            <a:ext cx="74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80/20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556912" y="5592401"/>
            <a:ext cx="330200" cy="393700"/>
            <a:chOff x="4089400" y="4813300"/>
            <a:chExt cx="330200" cy="393700"/>
          </a:xfrm>
        </p:grpSpPr>
        <p:sp>
          <p:nvSpPr>
            <p:cNvPr id="33" name="Explosion 1 32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112412" y="5225689"/>
            <a:ext cx="330200" cy="393700"/>
            <a:chOff x="4089400" y="4813300"/>
            <a:chExt cx="330200" cy="393700"/>
          </a:xfrm>
        </p:grpSpPr>
        <p:sp>
          <p:nvSpPr>
            <p:cNvPr id="36" name="Explosion 1 35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524000" y="5338401"/>
            <a:ext cx="330200" cy="393700"/>
            <a:chOff x="4089400" y="4813300"/>
            <a:chExt cx="330200" cy="393700"/>
          </a:xfrm>
        </p:grpSpPr>
        <p:sp>
          <p:nvSpPr>
            <p:cNvPr id="39" name="Explosion 1 38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175911" y="5053878"/>
            <a:ext cx="330200" cy="393700"/>
            <a:chOff x="4089400" y="4813300"/>
            <a:chExt cx="330200" cy="393700"/>
          </a:xfrm>
        </p:grpSpPr>
        <p:sp>
          <p:nvSpPr>
            <p:cNvPr id="42" name="Explosion 1 41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531512" y="5225689"/>
            <a:ext cx="330200" cy="393700"/>
            <a:chOff x="4089400" y="4813300"/>
            <a:chExt cx="330200" cy="393700"/>
          </a:xfrm>
        </p:grpSpPr>
        <p:sp>
          <p:nvSpPr>
            <p:cNvPr id="45" name="Explosion 1 44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417212" y="4977678"/>
            <a:ext cx="330200" cy="393700"/>
            <a:chOff x="4089400" y="4813300"/>
            <a:chExt cx="330200" cy="393700"/>
          </a:xfrm>
        </p:grpSpPr>
        <p:sp>
          <p:nvSpPr>
            <p:cNvPr id="48" name="Explosion 1 47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595011" y="4966010"/>
            <a:ext cx="330200" cy="393700"/>
            <a:chOff x="4089400" y="4813300"/>
            <a:chExt cx="330200" cy="393700"/>
          </a:xfrm>
        </p:grpSpPr>
        <p:sp>
          <p:nvSpPr>
            <p:cNvPr id="51" name="Explosion 1 50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50511" y="4800239"/>
            <a:ext cx="330200" cy="393700"/>
            <a:chOff x="4089400" y="4813300"/>
            <a:chExt cx="330200" cy="393700"/>
          </a:xfrm>
        </p:grpSpPr>
        <p:sp>
          <p:nvSpPr>
            <p:cNvPr id="54" name="Explosion 1 53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145323" y="5505089"/>
            <a:ext cx="330200" cy="393700"/>
            <a:chOff x="4089400" y="4813300"/>
            <a:chExt cx="330200" cy="393700"/>
          </a:xfrm>
        </p:grpSpPr>
        <p:sp>
          <p:nvSpPr>
            <p:cNvPr id="57" name="Explosion 1 5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664732" y="4901478"/>
            <a:ext cx="254000" cy="431800"/>
            <a:chOff x="419100" y="4381500"/>
            <a:chExt cx="254000" cy="431800"/>
          </a:xfrm>
        </p:grpSpPr>
        <p:sp>
          <p:nvSpPr>
            <p:cNvPr id="60" name="Cloud 59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448482" y="4965700"/>
            <a:ext cx="254000" cy="431800"/>
            <a:chOff x="419100" y="4381500"/>
            <a:chExt cx="254000" cy="431800"/>
          </a:xfrm>
        </p:grpSpPr>
        <p:sp>
          <p:nvSpPr>
            <p:cNvPr id="63" name="Cloud 62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918732" y="5066578"/>
            <a:ext cx="254000" cy="431800"/>
            <a:chOff x="419100" y="4381500"/>
            <a:chExt cx="254000" cy="431800"/>
          </a:xfrm>
        </p:grpSpPr>
        <p:sp>
          <p:nvSpPr>
            <p:cNvPr id="66" name="Cloud 65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762099" y="5344751"/>
            <a:ext cx="254000" cy="431800"/>
            <a:chOff x="419100" y="4381500"/>
            <a:chExt cx="254000" cy="431800"/>
          </a:xfrm>
        </p:grpSpPr>
        <p:sp>
          <p:nvSpPr>
            <p:cNvPr id="69" name="Cloud 68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590799" y="5165951"/>
            <a:ext cx="254000" cy="431800"/>
            <a:chOff x="419100" y="4381500"/>
            <a:chExt cx="254000" cy="431800"/>
          </a:xfrm>
        </p:grpSpPr>
        <p:sp>
          <p:nvSpPr>
            <p:cNvPr id="72" name="Cloud 71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336799" y="5254851"/>
            <a:ext cx="254000" cy="431800"/>
            <a:chOff x="419100" y="4381500"/>
            <a:chExt cx="254000" cy="431800"/>
          </a:xfrm>
        </p:grpSpPr>
        <p:sp>
          <p:nvSpPr>
            <p:cNvPr id="75" name="Cloud 74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664382" y="5433651"/>
            <a:ext cx="254000" cy="431800"/>
            <a:chOff x="419100" y="4381500"/>
            <a:chExt cx="254000" cy="431800"/>
          </a:xfrm>
        </p:grpSpPr>
        <p:sp>
          <p:nvSpPr>
            <p:cNvPr id="78" name="Cloud 77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926244" y="5496790"/>
            <a:ext cx="254000" cy="431800"/>
            <a:chOff x="419100" y="4381500"/>
            <a:chExt cx="254000" cy="431800"/>
          </a:xfrm>
        </p:grpSpPr>
        <p:sp>
          <p:nvSpPr>
            <p:cNvPr id="81" name="Cloud 80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410382" y="5522551"/>
            <a:ext cx="254000" cy="431800"/>
            <a:chOff x="419100" y="4381500"/>
            <a:chExt cx="254000" cy="431800"/>
          </a:xfrm>
        </p:grpSpPr>
        <p:sp>
          <p:nvSpPr>
            <p:cNvPr id="84" name="Cloud 8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683301" y="5599978"/>
            <a:ext cx="330200" cy="393700"/>
            <a:chOff x="4089400" y="4813300"/>
            <a:chExt cx="330200" cy="393700"/>
          </a:xfrm>
        </p:grpSpPr>
        <p:sp>
          <p:nvSpPr>
            <p:cNvPr id="87" name="Explosion 1 8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696001" y="5251089"/>
            <a:ext cx="254000" cy="431800"/>
            <a:chOff x="419100" y="4381500"/>
            <a:chExt cx="254000" cy="431800"/>
          </a:xfrm>
        </p:grpSpPr>
        <p:sp>
          <p:nvSpPr>
            <p:cNvPr id="93" name="Cloud 92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191602" y="5494841"/>
            <a:ext cx="254000" cy="431800"/>
            <a:chOff x="419100" y="4381500"/>
            <a:chExt cx="254000" cy="431800"/>
          </a:xfrm>
        </p:grpSpPr>
        <p:sp>
          <p:nvSpPr>
            <p:cNvPr id="96" name="Cloud 95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848401" y="5403489"/>
            <a:ext cx="254000" cy="431800"/>
            <a:chOff x="419100" y="4381500"/>
            <a:chExt cx="254000" cy="431800"/>
          </a:xfrm>
        </p:grpSpPr>
        <p:sp>
          <p:nvSpPr>
            <p:cNvPr id="99" name="Cloud 98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4000801" y="5555889"/>
            <a:ext cx="254000" cy="431800"/>
            <a:chOff x="419100" y="4381500"/>
            <a:chExt cx="254000" cy="431800"/>
          </a:xfrm>
        </p:grpSpPr>
        <p:sp>
          <p:nvSpPr>
            <p:cNvPr id="102" name="Cloud 101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988402" y="5262201"/>
            <a:ext cx="254000" cy="431800"/>
            <a:chOff x="419100" y="4381500"/>
            <a:chExt cx="254000" cy="431800"/>
          </a:xfrm>
        </p:grpSpPr>
        <p:sp>
          <p:nvSpPr>
            <p:cNvPr id="105" name="Cloud 104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178601" y="5173301"/>
            <a:ext cx="254000" cy="431800"/>
            <a:chOff x="419100" y="4381500"/>
            <a:chExt cx="254000" cy="431800"/>
          </a:xfrm>
        </p:grpSpPr>
        <p:sp>
          <p:nvSpPr>
            <p:cNvPr id="108" name="Cloud 107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000801" y="4946289"/>
            <a:ext cx="254000" cy="431800"/>
            <a:chOff x="419100" y="4381500"/>
            <a:chExt cx="254000" cy="431800"/>
          </a:xfrm>
        </p:grpSpPr>
        <p:sp>
          <p:nvSpPr>
            <p:cNvPr id="111" name="Cloud 110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721401" y="4946289"/>
            <a:ext cx="254000" cy="431800"/>
            <a:chOff x="419100" y="4381500"/>
            <a:chExt cx="254000" cy="431800"/>
          </a:xfrm>
        </p:grpSpPr>
        <p:sp>
          <p:nvSpPr>
            <p:cNvPr id="114" name="Cloud 11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873801" y="5168539"/>
            <a:ext cx="330200" cy="393700"/>
            <a:chOff x="4089400" y="4813300"/>
            <a:chExt cx="330200" cy="393700"/>
          </a:xfrm>
        </p:grpSpPr>
        <p:sp>
          <p:nvSpPr>
            <p:cNvPr id="90" name="Explosion 1 89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4984143" y="5470751"/>
            <a:ext cx="254000" cy="431800"/>
            <a:chOff x="419100" y="4381500"/>
            <a:chExt cx="254000" cy="431800"/>
          </a:xfrm>
        </p:grpSpPr>
        <p:sp>
          <p:nvSpPr>
            <p:cNvPr id="117" name="Cloud 116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396286" y="5520602"/>
            <a:ext cx="254000" cy="431800"/>
            <a:chOff x="419100" y="4381500"/>
            <a:chExt cx="254000" cy="431800"/>
          </a:xfrm>
        </p:grpSpPr>
        <p:sp>
          <p:nvSpPr>
            <p:cNvPr id="124" name="Cloud 12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136543" y="5381851"/>
            <a:ext cx="254000" cy="431800"/>
            <a:chOff x="419100" y="4381500"/>
            <a:chExt cx="254000" cy="431800"/>
          </a:xfrm>
        </p:grpSpPr>
        <p:sp>
          <p:nvSpPr>
            <p:cNvPr id="127" name="Cloud 126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4920643" y="5102090"/>
            <a:ext cx="254000" cy="431800"/>
            <a:chOff x="419100" y="4381500"/>
            <a:chExt cx="254000" cy="431800"/>
          </a:xfrm>
        </p:grpSpPr>
        <p:sp>
          <p:nvSpPr>
            <p:cNvPr id="130" name="Cloud 129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434386" y="5191351"/>
            <a:ext cx="254000" cy="431800"/>
            <a:chOff x="419100" y="4381500"/>
            <a:chExt cx="254000" cy="431800"/>
          </a:xfrm>
        </p:grpSpPr>
        <p:sp>
          <p:nvSpPr>
            <p:cNvPr id="133" name="Cloud 132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231186" y="4912590"/>
            <a:ext cx="254000" cy="431800"/>
            <a:chOff x="419100" y="4381500"/>
            <a:chExt cx="254000" cy="431800"/>
          </a:xfrm>
        </p:grpSpPr>
        <p:sp>
          <p:nvSpPr>
            <p:cNvPr id="136" name="Cloud 135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6254397" y="5444990"/>
            <a:ext cx="254000" cy="431800"/>
            <a:chOff x="419100" y="4381500"/>
            <a:chExt cx="254000" cy="431800"/>
          </a:xfrm>
        </p:grpSpPr>
        <p:sp>
          <p:nvSpPr>
            <p:cNvPr id="139" name="Cloud 138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6660797" y="5470751"/>
            <a:ext cx="254000" cy="431800"/>
            <a:chOff x="419100" y="4381500"/>
            <a:chExt cx="254000" cy="431800"/>
          </a:xfrm>
        </p:grpSpPr>
        <p:sp>
          <p:nvSpPr>
            <p:cNvPr id="142" name="Cloud 141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6710091" y="5050568"/>
            <a:ext cx="254000" cy="431800"/>
            <a:chOff x="419100" y="4381500"/>
            <a:chExt cx="254000" cy="431800"/>
          </a:xfrm>
        </p:grpSpPr>
        <p:sp>
          <p:nvSpPr>
            <p:cNvPr id="148" name="Cloud 147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5009543" y="4939939"/>
            <a:ext cx="330200" cy="393700"/>
            <a:chOff x="4089400" y="4813300"/>
            <a:chExt cx="330200" cy="393700"/>
          </a:xfrm>
        </p:grpSpPr>
        <p:sp>
          <p:nvSpPr>
            <p:cNvPr id="157" name="Explosion 1 15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5389329" y="5422539"/>
            <a:ext cx="330200" cy="393700"/>
            <a:chOff x="4089400" y="4813300"/>
            <a:chExt cx="330200" cy="393700"/>
          </a:xfrm>
        </p:grpSpPr>
        <p:sp>
          <p:nvSpPr>
            <p:cNvPr id="164" name="Explosion 1 163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4996843" y="5498378"/>
            <a:ext cx="330200" cy="393700"/>
            <a:chOff x="4089400" y="4813300"/>
            <a:chExt cx="330200" cy="393700"/>
          </a:xfrm>
        </p:grpSpPr>
        <p:sp>
          <p:nvSpPr>
            <p:cNvPr id="167" name="Explosion 1 16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5403753" y="4977678"/>
            <a:ext cx="330200" cy="393700"/>
            <a:chOff x="4089400" y="4813300"/>
            <a:chExt cx="330200" cy="393700"/>
          </a:xfrm>
        </p:grpSpPr>
        <p:sp>
          <p:nvSpPr>
            <p:cNvPr id="170" name="Explosion 1 169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6127397" y="4812578"/>
            <a:ext cx="330200" cy="393700"/>
            <a:chOff x="4089400" y="4813300"/>
            <a:chExt cx="330200" cy="393700"/>
          </a:xfrm>
        </p:grpSpPr>
        <p:sp>
          <p:nvSpPr>
            <p:cNvPr id="173" name="Explosion 1 172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6190897" y="5154478"/>
            <a:ext cx="330200" cy="393700"/>
            <a:chOff x="4089400" y="4813300"/>
            <a:chExt cx="330200" cy="393700"/>
          </a:xfrm>
        </p:grpSpPr>
        <p:sp>
          <p:nvSpPr>
            <p:cNvPr id="176" name="Explosion 1 175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6551191" y="4914539"/>
            <a:ext cx="330200" cy="393700"/>
            <a:chOff x="4089400" y="4813300"/>
            <a:chExt cx="330200" cy="393700"/>
          </a:xfrm>
        </p:grpSpPr>
        <p:sp>
          <p:nvSpPr>
            <p:cNvPr id="179" name="Explosion 1 178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431440" y="5498378"/>
            <a:ext cx="330200" cy="393700"/>
            <a:chOff x="4089400" y="4813300"/>
            <a:chExt cx="330200" cy="393700"/>
          </a:xfrm>
        </p:grpSpPr>
        <p:sp>
          <p:nvSpPr>
            <p:cNvPr id="182" name="Explosion 1 181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6698897" y="5218700"/>
            <a:ext cx="330200" cy="393700"/>
            <a:chOff x="4089400" y="4813300"/>
            <a:chExt cx="330200" cy="393700"/>
          </a:xfrm>
        </p:grpSpPr>
        <p:sp>
          <p:nvSpPr>
            <p:cNvPr id="185" name="Explosion 1 184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7556049" y="4863739"/>
            <a:ext cx="330200" cy="393700"/>
            <a:chOff x="4089400" y="4813300"/>
            <a:chExt cx="330200" cy="393700"/>
          </a:xfrm>
        </p:grpSpPr>
        <p:sp>
          <p:nvSpPr>
            <p:cNvPr id="191" name="Explosion 1 190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7912100" y="5498378"/>
            <a:ext cx="330200" cy="393700"/>
            <a:chOff x="4089400" y="4813300"/>
            <a:chExt cx="330200" cy="393700"/>
          </a:xfrm>
        </p:grpSpPr>
        <p:sp>
          <p:nvSpPr>
            <p:cNvPr id="194" name="Explosion 1 193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7708449" y="5257439"/>
            <a:ext cx="330200" cy="393700"/>
            <a:chOff x="4089400" y="4813300"/>
            <a:chExt cx="330200" cy="393700"/>
          </a:xfrm>
        </p:grpSpPr>
        <p:sp>
          <p:nvSpPr>
            <p:cNvPr id="197" name="Explosion 1 19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7886249" y="4925878"/>
            <a:ext cx="330200" cy="393700"/>
            <a:chOff x="4089400" y="4813300"/>
            <a:chExt cx="330200" cy="393700"/>
          </a:xfrm>
        </p:grpSpPr>
        <p:sp>
          <p:nvSpPr>
            <p:cNvPr id="200" name="Explosion 1 199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7504798" y="5003439"/>
            <a:ext cx="330200" cy="393700"/>
            <a:chOff x="4089400" y="4813300"/>
            <a:chExt cx="330200" cy="393700"/>
          </a:xfrm>
        </p:grpSpPr>
        <p:sp>
          <p:nvSpPr>
            <p:cNvPr id="203" name="Explosion 1 202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7454449" y="5282478"/>
            <a:ext cx="330200" cy="393700"/>
            <a:chOff x="4089400" y="4813300"/>
            <a:chExt cx="330200" cy="393700"/>
          </a:xfrm>
        </p:grpSpPr>
        <p:sp>
          <p:nvSpPr>
            <p:cNvPr id="206" name="Explosion 1 205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7669898" y="5574939"/>
            <a:ext cx="330200" cy="393700"/>
            <a:chOff x="4089400" y="4813300"/>
            <a:chExt cx="330200" cy="393700"/>
          </a:xfrm>
        </p:grpSpPr>
        <p:sp>
          <p:nvSpPr>
            <p:cNvPr id="209" name="Explosion 1 208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7923898" y="5257439"/>
            <a:ext cx="330200" cy="393700"/>
            <a:chOff x="4089400" y="4813300"/>
            <a:chExt cx="330200" cy="393700"/>
          </a:xfrm>
        </p:grpSpPr>
        <p:sp>
          <p:nvSpPr>
            <p:cNvPr id="212" name="Explosion 1 211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8077200" y="5153756"/>
            <a:ext cx="254000" cy="431800"/>
            <a:chOff x="419100" y="4381500"/>
            <a:chExt cx="254000" cy="431800"/>
          </a:xfrm>
        </p:grpSpPr>
        <p:sp>
          <p:nvSpPr>
            <p:cNvPr id="154" name="Cloud 15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7517949" y="5431702"/>
            <a:ext cx="254000" cy="431800"/>
            <a:chOff x="419100" y="4381500"/>
            <a:chExt cx="254000" cy="431800"/>
          </a:xfrm>
        </p:grpSpPr>
        <p:sp>
          <p:nvSpPr>
            <p:cNvPr id="151" name="Cloud 150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406797" y="5077051"/>
            <a:ext cx="254000" cy="431800"/>
            <a:chOff x="419100" y="4381500"/>
            <a:chExt cx="254000" cy="431800"/>
          </a:xfrm>
        </p:grpSpPr>
        <p:sp>
          <p:nvSpPr>
            <p:cNvPr id="145" name="Cloud 144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0229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Somatic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germline</a:t>
            </a:r>
            <a:r>
              <a:rPr lang="en-US" dirty="0" smtClean="0"/>
              <a:t> mutations</a:t>
            </a:r>
            <a:endParaRPr lang="en-US" dirty="0"/>
          </a:p>
        </p:txBody>
      </p:sp>
      <p:pic>
        <p:nvPicPr>
          <p:cNvPr id="8" name="Picture 7" descr="hosp-misc-ipactr6-110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793909"/>
            <a:ext cx="5715000" cy="431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72837" y="5955787"/>
            <a:ext cx="4161693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 smtClean="0"/>
          </a:p>
          <a:p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/>
              <a:t>www.stjude.org</a:t>
            </a:r>
            <a:r>
              <a:rPr lang="en-US" sz="1200" dirty="0"/>
              <a:t>/Images/hosp-misc-ipactr6-1101.gif</a:t>
            </a:r>
          </a:p>
        </p:txBody>
      </p:sp>
    </p:spTree>
    <p:extLst>
      <p:ext uri="{BB962C8B-B14F-4D97-AF65-F5344CB8AC3E}">
        <p14:creationId xmlns:p14="http://schemas.microsoft.com/office/powerpoint/2010/main" val="385104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578" y="2404576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u="sng" dirty="0">
                <a:hlinkClick r:id="rId2"/>
              </a:rPr>
              <a:t>http://scilifelab.github.io/courses/ngsgu/cancergenomics/1610/ 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48229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32" y="78069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Cancer is an evolutionary process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860" y="2058515"/>
            <a:ext cx="7391768" cy="3813634"/>
          </a:xfrm>
        </p:spPr>
        <p:txBody>
          <a:bodyPr/>
          <a:lstStyle/>
          <a:p>
            <a:r>
              <a:rPr lang="en-US" dirty="0" smtClean="0"/>
              <a:t>Genetic variation introduced in </a:t>
            </a:r>
            <a:r>
              <a:rPr lang="en-US" dirty="0"/>
              <a:t>individual cells </a:t>
            </a:r>
          </a:p>
          <a:p>
            <a:r>
              <a:rPr lang="en-US" dirty="0" smtClean="0"/>
              <a:t>more</a:t>
            </a:r>
            <a:r>
              <a:rPr lang="en-US" dirty="0"/>
              <a:t>-or-less random </a:t>
            </a:r>
            <a:r>
              <a:rPr lang="en-US" dirty="0" smtClean="0"/>
              <a:t>mutations</a:t>
            </a:r>
          </a:p>
          <a:p>
            <a:r>
              <a:rPr lang="en-US" dirty="0" smtClean="0"/>
              <a:t>Clonal expansion - natural </a:t>
            </a:r>
            <a:r>
              <a:rPr lang="en-US" dirty="0"/>
              <a:t>selection acting on the resultant phenotypic </a:t>
            </a:r>
            <a:r>
              <a:rPr lang="en-US" dirty="0" smtClean="0"/>
              <a:t>diversity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64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1803399"/>
            <a:ext cx="5880100" cy="35389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2000" y="5556250"/>
            <a:ext cx="7531100" cy="1035050"/>
          </a:xfrm>
          <a:prstGeom prst="rect">
            <a:avLst/>
          </a:prstGeom>
        </p:spPr>
        <p:txBody>
          <a:bodyPr/>
          <a:lstStyle/>
          <a:p>
            <a:r>
              <a:rPr lang="en-US" sz="1400" i="0" baseline="0" dirty="0" smtClean="0"/>
              <a:t>The </a:t>
            </a:r>
            <a:r>
              <a:rPr lang="en-US" sz="1400" i="0" baseline="0" dirty="0"/>
              <a:t>Hallmarks of </a:t>
            </a:r>
            <a:r>
              <a:rPr lang="en-US" sz="1400" i="0" baseline="0" dirty="0" err="1"/>
              <a:t>CancerThis</a:t>
            </a:r>
            <a:r>
              <a:rPr lang="en-US" sz="1400" i="0" baseline="0" dirty="0"/>
              <a:t> illustration encompasses the six hallmark capabilities originally proposed </a:t>
            </a:r>
            <a:r>
              <a:rPr lang="en-US" sz="1400" i="0" baseline="0" dirty="0" smtClean="0"/>
              <a:t>by </a:t>
            </a:r>
            <a:r>
              <a:rPr lang="en-US" sz="1400" i="0" baseline="0" dirty="0" err="1" smtClean="0"/>
              <a:t>Hanahan</a:t>
            </a:r>
            <a:r>
              <a:rPr lang="en-US" sz="1400" i="0" baseline="0" dirty="0" smtClean="0"/>
              <a:t> et al 2000. </a:t>
            </a:r>
            <a:r>
              <a:rPr lang="en-US" sz="1400" i="0" baseline="0" dirty="0"/>
              <a:t>The past decade has witnessed remarkable progress toward understanding the mechanistic underpinnings of each hallmark</a:t>
            </a:r>
            <a:r>
              <a:rPr lang="en-US" sz="1400" i="0" baseline="0" dirty="0" smtClean="0"/>
              <a:t>.</a:t>
            </a:r>
          </a:p>
          <a:p>
            <a:r>
              <a:rPr lang="en-US" sz="1400" dirty="0" err="1"/>
              <a:t>Hanahan</a:t>
            </a:r>
            <a:r>
              <a:rPr lang="en-US" sz="1400" dirty="0"/>
              <a:t> and Weinberg, Hallmarks of Cancer: The Next Generation, Cell 2011</a:t>
            </a:r>
          </a:p>
          <a:p>
            <a:endParaRPr lang="en-US" sz="1000" i="0" baseline="0" dirty="0">
              <a:latin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95400" y="6038166"/>
            <a:ext cx="629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Hallmarks of Cancer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of cancer</a:t>
            </a:r>
            <a:endParaRPr lang="en-US" dirty="0"/>
          </a:p>
        </p:txBody>
      </p:sp>
      <p:pic>
        <p:nvPicPr>
          <p:cNvPr id="6" name="Picture 5" descr="stanfordcancergenetics-diagram-cellmut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446" y="1525883"/>
            <a:ext cx="4183776" cy="46980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6467057"/>
            <a:ext cx="835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stanfordhealthcare.org</a:t>
            </a:r>
            <a:r>
              <a:rPr lang="en-US" sz="1200" dirty="0"/>
              <a:t>/medical-clinics/cancer-genetics-program/understanding-genetics/how-genes-cause-</a:t>
            </a:r>
            <a:r>
              <a:rPr lang="en-US" sz="1200" dirty="0" err="1"/>
              <a:t>cancer.html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17055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Driver and passenger mutations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9075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Driver’ mutations </a:t>
            </a:r>
            <a:r>
              <a:rPr lang="en-US" dirty="0"/>
              <a:t>confer </a:t>
            </a:r>
            <a:r>
              <a:rPr lang="en-US" dirty="0" smtClean="0"/>
              <a:t>a growth advantage of the cell. They are positively </a:t>
            </a:r>
            <a:r>
              <a:rPr lang="en-US" dirty="0"/>
              <a:t>selected during the evolution of the </a:t>
            </a:r>
            <a:r>
              <a:rPr lang="en-US" dirty="0" smtClean="0"/>
              <a:t>cancer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Passenger mutations </a:t>
            </a:r>
            <a:r>
              <a:rPr lang="en-US" dirty="0" smtClean="0"/>
              <a:t>are neutral, they just happened to be present in an ancestor of the cancer cell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17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325440" y="381640"/>
            <a:ext cx="8493120" cy="414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pPr algn="ctr"/>
            <a:r>
              <a:rPr lang="en-GB" sz="1500" b="1" dirty="0" smtClean="0">
                <a:latin typeface="Arial" charset="0"/>
              </a:rPr>
              <a:t>Genetic </a:t>
            </a:r>
            <a:r>
              <a:rPr lang="en-GB" sz="1500" b="1" dirty="0">
                <a:latin typeface="Arial" charset="0"/>
              </a:rPr>
              <a:t>alterations and the progression of colorectal cancer.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920" y="5943505"/>
            <a:ext cx="1226880" cy="65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40" y="2394972"/>
            <a:ext cx="7804800" cy="2060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71040" y="5972308"/>
            <a:ext cx="3918240" cy="231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r>
              <a:rPr lang="en-GB" sz="1100" b="1">
                <a:latin typeface="Arial" charset="0"/>
              </a:rPr>
              <a:t>Bert Vogelstein et al. Science 2013;339:1546-1558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97920" y="6613175"/>
            <a:ext cx="4930560" cy="3470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" indent="-857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r>
              <a:rPr lang="en-GB" sz="900">
                <a:latin typeface="Arial" charset="0"/>
              </a:rPr>
              <a:t>Published by AAAS</a:t>
            </a:r>
          </a:p>
        </p:txBody>
      </p:sp>
      <p:sp>
        <p:nvSpPr>
          <p:cNvPr id="2" name="TextBox 1"/>
          <p:cNvSpPr txBox="1"/>
          <p:nvPr/>
        </p:nvSpPr>
        <p:spPr>
          <a:xfrm rot="19584960">
            <a:off x="2444955" y="1534922"/>
            <a:ext cx="2379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Gatekeeping mutation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9584960">
            <a:off x="4331659" y="1534923"/>
            <a:ext cx="239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 driver mutation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9584960">
            <a:off x="6392277" y="1474727"/>
            <a:ext cx="216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third driver mutation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1689</TotalTime>
  <Words>1752</Words>
  <Application>Microsoft Macintosh PowerPoint</Application>
  <PresentationFormat>On-screen Show (4:3)</PresentationFormat>
  <Paragraphs>249</Paragraphs>
  <Slides>40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Detection of somatic mutations in cancer tumors </vt:lpstr>
      <vt:lpstr>Outline</vt:lpstr>
      <vt:lpstr>Introduction</vt:lpstr>
      <vt:lpstr>Somatic vs germline mutations</vt:lpstr>
      <vt:lpstr>Cancer is an evolutionary process  </vt:lpstr>
      <vt:lpstr>Hallmarks of Cancer</vt:lpstr>
      <vt:lpstr>Development of cancer</vt:lpstr>
      <vt:lpstr>Driver and passenger mutations  </vt:lpstr>
      <vt:lpstr>PowerPoint Presentation</vt:lpstr>
      <vt:lpstr>Types of mutations  </vt:lpstr>
      <vt:lpstr>Epigenetic changes</vt:lpstr>
      <vt:lpstr>Mutational Landscape of Cancer</vt:lpstr>
      <vt:lpstr>Some statistics…</vt:lpstr>
      <vt:lpstr>PowerPoint Presentation</vt:lpstr>
      <vt:lpstr>PowerPoint Presentation</vt:lpstr>
      <vt:lpstr>Detection of cancer mutations</vt:lpstr>
      <vt:lpstr>We are interested in somatic events </vt:lpstr>
      <vt:lpstr>Tumor samples are often impure due to a mixture of tumor and normal cells</vt:lpstr>
      <vt:lpstr>Aneuploidy</vt:lpstr>
      <vt:lpstr>Tumors consists of subclones with different somatic mutations</vt:lpstr>
      <vt:lpstr>So, detection algorithms must handle all of this! </vt:lpstr>
      <vt:lpstr>Many tools available</vt:lpstr>
      <vt:lpstr>Keep updated!</vt:lpstr>
      <vt:lpstr>Somatic variant calling  Workflow</vt:lpstr>
      <vt:lpstr>First… recap of germline variant calling workflow</vt:lpstr>
      <vt:lpstr>FastQ format</vt:lpstr>
      <vt:lpstr>Output of experiment</vt:lpstr>
      <vt:lpstr>Goal:</vt:lpstr>
      <vt:lpstr>Genome Analysis Tool Kit (GATK)</vt:lpstr>
      <vt:lpstr>Somatic variant calling  workflow</vt:lpstr>
      <vt:lpstr>PowerPoint Presentation</vt:lpstr>
      <vt:lpstr>MuTect1</vt:lpstr>
      <vt:lpstr>MuTect1</vt:lpstr>
      <vt:lpstr>mutect.vcf</vt:lpstr>
      <vt:lpstr>mutect.out file</vt:lpstr>
      <vt:lpstr>Annotation</vt:lpstr>
      <vt:lpstr>Todays practical Part one</vt:lpstr>
      <vt:lpstr>Part 0ne</vt:lpstr>
      <vt:lpstr>Todays Practical  part two</vt:lpstr>
      <vt:lpstr>http://scilifelab.github.io/courses/ngsgu/cancergenomics/1610/ </vt:lpstr>
    </vt:vector>
  </TitlesOfParts>
  <Company>BILS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genomics </dc:title>
  <dc:creator>Malin Larsson</dc:creator>
  <cp:lastModifiedBy>Malin Larsson</cp:lastModifiedBy>
  <cp:revision>71</cp:revision>
  <dcterms:created xsi:type="dcterms:W3CDTF">2015-09-07T09:56:31Z</dcterms:created>
  <dcterms:modified xsi:type="dcterms:W3CDTF">2016-10-25T06:49:09Z</dcterms:modified>
</cp:coreProperties>
</file>