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5"/>
  </p:notesMasterIdLst>
  <p:sldIdLst>
    <p:sldId id="256" r:id="rId2"/>
    <p:sldId id="258" r:id="rId3"/>
    <p:sldId id="259" r:id="rId4"/>
    <p:sldId id="272" r:id="rId5"/>
    <p:sldId id="261" r:id="rId6"/>
    <p:sldId id="323" r:id="rId7"/>
    <p:sldId id="290" r:id="rId8"/>
    <p:sldId id="285" r:id="rId9"/>
    <p:sldId id="269" r:id="rId10"/>
    <p:sldId id="279" r:id="rId11"/>
    <p:sldId id="280" r:id="rId12"/>
    <p:sldId id="287" r:id="rId13"/>
    <p:sldId id="288" r:id="rId14"/>
    <p:sldId id="270" r:id="rId15"/>
    <p:sldId id="291" r:id="rId16"/>
    <p:sldId id="277" r:id="rId17"/>
    <p:sldId id="283" r:id="rId18"/>
    <p:sldId id="289" r:id="rId19"/>
    <p:sldId id="297" r:id="rId20"/>
    <p:sldId id="321" r:id="rId21"/>
    <p:sldId id="322" r:id="rId22"/>
    <p:sldId id="314" r:id="rId23"/>
    <p:sldId id="317" r:id="rId24"/>
    <p:sldId id="295" r:id="rId25"/>
    <p:sldId id="318" r:id="rId26"/>
    <p:sldId id="257" r:id="rId27"/>
    <p:sldId id="298" r:id="rId28"/>
    <p:sldId id="299" r:id="rId29"/>
    <p:sldId id="304" r:id="rId30"/>
    <p:sldId id="301" r:id="rId31"/>
    <p:sldId id="303" r:id="rId32"/>
    <p:sldId id="305" r:id="rId33"/>
    <p:sldId id="306" r:id="rId34"/>
    <p:sldId id="307" r:id="rId35"/>
    <p:sldId id="308" r:id="rId36"/>
    <p:sldId id="315" r:id="rId37"/>
    <p:sldId id="316" r:id="rId38"/>
    <p:sldId id="309" r:id="rId39"/>
    <p:sldId id="310" r:id="rId40"/>
    <p:sldId id="320" r:id="rId41"/>
    <p:sldId id="311" r:id="rId42"/>
    <p:sldId id="312" r:id="rId43"/>
    <p:sldId id="319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68" y="-1056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5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Massively parallel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0" y="2082450"/>
            <a:ext cx="7008960" cy="3383052"/>
          </a:xfrm>
        </p:spPr>
        <p:txBody>
          <a:bodyPr/>
          <a:lstStyle/>
          <a:p>
            <a:r>
              <a:rPr lang="en-US" dirty="0" smtClean="0"/>
              <a:t>Whole genome sequencing</a:t>
            </a:r>
          </a:p>
          <a:p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  <a:endParaRPr lang="en-US" dirty="0"/>
          </a:p>
          <a:p>
            <a:r>
              <a:rPr lang="en-US" dirty="0" smtClean="0"/>
              <a:t>Hundreds of tumors analyzed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ASCAT, Patchwork, FACETS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Sampleid.m</a:t>
            </a:r>
            <a:r>
              <a:rPr lang="en-US" smtClean="0"/>
              <a:t>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03399"/>
            <a:ext cx="5880100" cy="3538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556250"/>
            <a:ext cx="7531100" cy="1035050"/>
          </a:xfrm>
          <a:prstGeom prst="rect">
            <a:avLst/>
          </a:prstGeom>
        </p:spPr>
        <p:txBody>
          <a:bodyPr/>
          <a:lstStyle/>
          <a:p>
            <a:r>
              <a:rPr lang="en-US" sz="1400" i="0" baseline="0" dirty="0" smtClean="0"/>
              <a:t>The </a:t>
            </a:r>
            <a:r>
              <a:rPr lang="en-US" sz="1400" i="0" baseline="0" dirty="0"/>
              <a:t>Hallmarks of </a:t>
            </a:r>
            <a:r>
              <a:rPr lang="en-US" sz="1400" i="0" baseline="0" dirty="0" err="1"/>
              <a:t>CancerThis</a:t>
            </a:r>
            <a:r>
              <a:rPr lang="en-US" sz="1400" i="0" baseline="0" dirty="0"/>
              <a:t> illustration encompasses the six hallmark capabilities originally proposed in our 2000 perspective. The past decade has witnessed remarkable progress toward understanding the mechanistic underpinnings of each hallmark</a:t>
            </a:r>
            <a:r>
              <a:rPr lang="en-US" sz="1400" i="0" baseline="0" dirty="0" smtClean="0"/>
              <a:t>.</a:t>
            </a:r>
          </a:p>
          <a:p>
            <a:r>
              <a:rPr lang="en-US" sz="1400" dirty="0" err="1"/>
              <a:t>Hanahan</a:t>
            </a:r>
            <a:r>
              <a:rPr lang="en-US" sz="1400" dirty="0"/>
              <a:t> and Weinberg, Hallmarks of Cancer: The Next Generation, Cell 2011</a:t>
            </a:r>
          </a:p>
          <a:p>
            <a:endParaRPr lang="en-US" sz="1000" i="0" baseline="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6038166"/>
            <a:ext cx="629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Hallmarks of Cancer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198" y="1600200"/>
            <a:ext cx="7368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Cancer cells have errors in their DNA  that  </a:t>
            </a:r>
            <a:r>
              <a:rPr lang="en-US" dirty="0"/>
              <a:t>allows them to </a:t>
            </a:r>
          </a:p>
          <a:p>
            <a:r>
              <a:rPr lang="en-US" dirty="0"/>
              <a:t>grow out of control </a:t>
            </a:r>
          </a:p>
          <a:p>
            <a:r>
              <a:rPr lang="en-US" dirty="0"/>
              <a:t>become invasive </a:t>
            </a:r>
          </a:p>
          <a:p>
            <a:r>
              <a:rPr lang="en-US" dirty="0"/>
              <a:t>ignore signals that normally tell cells to stop dividing or enter apoptosis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1667</TotalTime>
  <Words>1784</Words>
  <Application>Microsoft Macintosh PowerPoint</Application>
  <PresentationFormat>On-screen Show (4:3)</PresentationFormat>
  <Paragraphs>258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Hallmarks of Cancer</vt:lpstr>
      <vt:lpstr>Cancer genomics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Massively parallel sequencing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Sampleid.mutect.vcf</vt:lpstr>
      <vt:lpstr>mutect.out file</vt:lpstr>
      <vt:lpstr>Annotation</vt:lpstr>
      <vt:lpstr>Todays practical Part one</vt:lpstr>
      <vt:lpstr>Part 0ne</vt:lpstr>
      <vt:lpstr>Todays Practical  part two</vt:lpstr>
      <vt:lpstr>Questions?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68</cp:revision>
  <dcterms:created xsi:type="dcterms:W3CDTF">2015-09-07T09:56:31Z</dcterms:created>
  <dcterms:modified xsi:type="dcterms:W3CDTF">2016-10-17T10:00:56Z</dcterms:modified>
</cp:coreProperties>
</file>