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504" y="-104"/>
      </p:cViewPr>
      <p:guideLst>
        <p:guide orient="horz" pos="1342"/>
        <p:guide pos="9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8D06-C781-204A-A17A-0A030CE25AAF}" type="datetimeFigureOut">
              <a:rPr lang="en-US" smtClean="0"/>
              <a:t>17/10/16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13D-36A5-4C40-9160-7EAD9457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6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8D06-C781-204A-A17A-0A030CE25AAF}" type="datetimeFigureOut">
              <a:rPr lang="en-US" smtClean="0"/>
              <a:t>17/10/16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13D-36A5-4C40-9160-7EAD9457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5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8D06-C781-204A-A17A-0A030CE25AAF}" type="datetimeFigureOut">
              <a:rPr lang="en-US" smtClean="0"/>
              <a:t>17/10/16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13D-36A5-4C40-9160-7EAD9457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3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8D06-C781-204A-A17A-0A030CE25AAF}" type="datetimeFigureOut">
              <a:rPr lang="en-US" smtClean="0"/>
              <a:t>17/10/16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13D-36A5-4C40-9160-7EAD9457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4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8D06-C781-204A-A17A-0A030CE25AAF}" type="datetimeFigureOut">
              <a:rPr lang="en-US" smtClean="0"/>
              <a:t>17/10/16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13D-36A5-4C40-9160-7EAD9457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6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8D06-C781-204A-A17A-0A030CE25AAF}" type="datetimeFigureOut">
              <a:rPr lang="en-US" smtClean="0"/>
              <a:t>17/10/16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13D-36A5-4C40-9160-7EAD9457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2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8D06-C781-204A-A17A-0A030CE25AAF}" type="datetimeFigureOut">
              <a:rPr lang="en-US" smtClean="0"/>
              <a:t>17/10/16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13D-36A5-4C40-9160-7EAD9457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6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8D06-C781-204A-A17A-0A030CE25AAF}" type="datetimeFigureOut">
              <a:rPr lang="en-US" smtClean="0"/>
              <a:t>17/10/16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13D-36A5-4C40-9160-7EAD9457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8D06-C781-204A-A17A-0A030CE25AAF}" type="datetimeFigureOut">
              <a:rPr lang="en-US" smtClean="0"/>
              <a:t>17/10/16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13D-36A5-4C40-9160-7EAD9457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7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8D06-C781-204A-A17A-0A030CE25AAF}" type="datetimeFigureOut">
              <a:rPr lang="en-US" smtClean="0"/>
              <a:t>17/10/16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13D-36A5-4C40-9160-7EAD9457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8D06-C781-204A-A17A-0A030CE25AAF}" type="datetimeFigureOut">
              <a:rPr lang="en-US" smtClean="0"/>
              <a:t>17/10/16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13D-36A5-4C40-9160-7EAD9457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0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08D06-C781-204A-A17A-0A030CE25AAF}" type="datetimeFigureOut">
              <a:rPr lang="en-US" smtClean="0"/>
              <a:t>17/10/16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6A13D-36A5-4C40-9160-7EAD9457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4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Mutation calling –</a:t>
            </a:r>
            <a:br>
              <a:rPr lang="en-US" dirty="0" smtClean="0"/>
            </a:br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8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268" y="2191084"/>
            <a:ext cx="6757453" cy="38059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Where do we find info about allele fractions for one SNV?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0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5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Alternative</a:t>
            </a:r>
            <a:r>
              <a:rPr lang="en-US" dirty="0" smtClean="0"/>
              <a:t> </a:t>
            </a:r>
            <a:r>
              <a:rPr lang="en-US" dirty="0" smtClean="0"/>
              <a:t>Allele </a:t>
            </a:r>
            <a:r>
              <a:rPr lang="en-US" dirty="0" smtClean="0"/>
              <a:t>Frequency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757" y="1563962"/>
            <a:ext cx="3821720" cy="320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337486" y="4160902"/>
            <a:ext cx="6539916" cy="155392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3651439" y="4257264"/>
            <a:ext cx="2094312" cy="1478353"/>
            <a:chOff x="1989967" y="4875194"/>
            <a:chExt cx="2094312" cy="1611878"/>
          </a:xfrm>
        </p:grpSpPr>
        <p:grpSp>
          <p:nvGrpSpPr>
            <p:cNvPr id="75" name="Group 74"/>
            <p:cNvGrpSpPr/>
            <p:nvPr/>
          </p:nvGrpSpPr>
          <p:grpSpPr>
            <a:xfrm>
              <a:off x="1989967" y="5015770"/>
              <a:ext cx="2094312" cy="936070"/>
              <a:chOff x="2260207" y="5015770"/>
              <a:chExt cx="2094312" cy="936070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2418583" y="5015770"/>
                <a:ext cx="1783536" cy="135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2270044" y="5195319"/>
                <a:ext cx="1783536" cy="135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570983" y="5378229"/>
                <a:ext cx="1783536" cy="135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489911" y="5579658"/>
                <a:ext cx="1783536" cy="135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422351" y="5751629"/>
                <a:ext cx="1783536" cy="135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260207" y="5938330"/>
                <a:ext cx="1783536" cy="135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2956853" y="4875194"/>
              <a:ext cx="288548" cy="1611878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 smtClean="0"/>
                <a:t>C</a:t>
              </a:r>
              <a:endParaRPr lang="en-US" sz="1400" dirty="0" smtClean="0"/>
            </a:p>
            <a:p>
              <a:pPr>
                <a:lnSpc>
                  <a:spcPct val="80000"/>
                </a:lnSpc>
              </a:pPr>
              <a:r>
                <a:rPr lang="en-US" sz="1400" dirty="0"/>
                <a:t>A</a:t>
              </a:r>
              <a:endParaRPr lang="en-US" sz="1400" dirty="0" smtClean="0"/>
            </a:p>
            <a:p>
              <a:pPr>
                <a:lnSpc>
                  <a:spcPct val="80000"/>
                </a:lnSpc>
              </a:pPr>
              <a:r>
                <a:rPr lang="en-US" sz="1400" dirty="0"/>
                <a:t>C</a:t>
              </a:r>
              <a:endParaRPr lang="en-US" sz="1400" dirty="0" smtClean="0"/>
            </a:p>
            <a:p>
              <a:pPr>
                <a:lnSpc>
                  <a:spcPct val="80000"/>
                </a:lnSpc>
              </a:pPr>
              <a:r>
                <a:rPr lang="en-US" sz="1400" dirty="0"/>
                <a:t>C</a:t>
              </a:r>
              <a:endParaRPr lang="en-US" sz="1400" dirty="0" smtClean="0"/>
            </a:p>
            <a:p>
              <a:pPr>
                <a:lnSpc>
                  <a:spcPct val="80000"/>
                </a:lnSpc>
              </a:pPr>
              <a:r>
                <a:rPr lang="en-US" sz="1400" dirty="0"/>
                <a:t>C</a:t>
              </a:r>
              <a:endParaRPr lang="en-US" sz="1400" dirty="0" smtClean="0"/>
            </a:p>
            <a:p>
              <a:pPr>
                <a:lnSpc>
                  <a:spcPct val="80000"/>
                </a:lnSpc>
              </a:pPr>
              <a:r>
                <a:rPr lang="en-US" sz="1400" dirty="0" smtClean="0"/>
                <a:t>A</a:t>
              </a:r>
            </a:p>
            <a:p>
              <a:pPr>
                <a:lnSpc>
                  <a:spcPct val="80000"/>
                </a:lnSpc>
              </a:pPr>
              <a:endParaRPr lang="en-US" sz="1400" dirty="0" smtClean="0"/>
            </a:p>
            <a:p>
              <a:pPr>
                <a:lnSpc>
                  <a:spcPct val="80000"/>
                </a:lnSpc>
              </a:pPr>
              <a:endParaRPr lang="en-US" sz="1400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2378719" y="5819520"/>
            <a:ext cx="59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 </a:t>
            </a:r>
            <a:r>
              <a:rPr lang="en-US" dirty="0" smtClean="0"/>
              <a:t>=   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444075" y="5819520"/>
            <a:ext cx="76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0.33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04661" y="5588914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reads </a:t>
            </a:r>
            <a:r>
              <a:rPr lang="en-US" dirty="0"/>
              <a:t>A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180381" y="6004186"/>
            <a:ext cx="195283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30364" y="6010993"/>
            <a:ext cx="213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smtClean="0"/>
              <a:t> reads A + # reads 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25143" y="1397000"/>
            <a:ext cx="2449286" cy="37548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08736" y="2842647"/>
            <a:ext cx="690929" cy="44627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144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</a:t>
            </a:r>
          </a:p>
          <a:p>
            <a:pPr>
              <a:lnSpc>
                <a:spcPts val="144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C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13725" y="3053468"/>
            <a:ext cx="2772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144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SNV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59137" y="3833503"/>
            <a:ext cx="2646878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Reference: ACGGCTAG</a:t>
            </a:r>
            <a:r>
              <a:rPr lang="en-US" sz="1400" dirty="0" smtClean="0">
                <a:solidFill>
                  <a:srgbClr val="FF0000"/>
                </a:solidFill>
              </a:rPr>
              <a:t>C</a:t>
            </a:r>
            <a:r>
              <a:rPr lang="en-US" sz="1400" dirty="0" smtClean="0"/>
              <a:t>GTAGCAT</a:t>
            </a:r>
            <a:endParaRPr lang="en-US" sz="1400" dirty="0"/>
          </a:p>
        </p:txBody>
      </p:sp>
      <p:cxnSp>
        <p:nvCxnSpPr>
          <p:cNvPr id="15" name="Straight Arrow Connector 14"/>
          <p:cNvCxnSpPr>
            <a:stCxn id="11" idx="1"/>
            <a:endCxn id="11" idx="3"/>
          </p:cNvCxnSpPr>
          <p:nvPr/>
        </p:nvCxnSpPr>
        <p:spPr>
          <a:xfrm>
            <a:off x="3508736" y="3065785"/>
            <a:ext cx="6909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90769" y="2842647"/>
            <a:ext cx="690929" cy="44627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144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Mutation</a:t>
            </a:r>
          </a:p>
          <a:p>
            <a:pPr>
              <a:lnSpc>
                <a:spcPts val="144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A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8" name="Straight Arrow Connector 37"/>
          <p:cNvCxnSpPr>
            <a:stCxn id="37" idx="1"/>
            <a:endCxn id="37" idx="3"/>
          </p:cNvCxnSpPr>
          <p:nvPr/>
        </p:nvCxnSpPr>
        <p:spPr>
          <a:xfrm>
            <a:off x="4990769" y="3065785"/>
            <a:ext cx="690929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222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086" y="1571171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400" dirty="0" smtClean="0"/>
              <a:t>#</a:t>
            </a:r>
            <a:r>
              <a:rPr lang="pl-PL" sz="1400" dirty="0"/>
              <a:t>CHROM  POS  </a:t>
            </a:r>
            <a:r>
              <a:rPr lang="pl-PL" sz="1400" dirty="0" smtClean="0"/>
              <a:t> </a:t>
            </a:r>
            <a:r>
              <a:rPr lang="pl-PL" sz="1400" dirty="0"/>
              <a:t>ID    </a:t>
            </a:r>
            <a:r>
              <a:rPr lang="pl-PL" sz="1400" dirty="0" smtClean="0"/>
              <a:t>REF  ALT QUAL  FILTER </a:t>
            </a:r>
            <a:r>
              <a:rPr lang="pl-PL" sz="1400" dirty="0"/>
              <a:t>INFO    FORMAT  </a:t>
            </a:r>
            <a:r>
              <a:rPr lang="pl-PL" sz="1400" dirty="0" smtClean="0"/>
              <a:t>        		HCC1143</a:t>
            </a:r>
            <a:r>
              <a:rPr lang="pl-PL" sz="1400" dirty="0"/>
              <a:t>.normal </a:t>
            </a:r>
            <a:r>
              <a:rPr lang="pl-PL" sz="1400" dirty="0" smtClean="0"/>
              <a:t> 	     HCC1143</a:t>
            </a:r>
            <a:r>
              <a:rPr lang="pl-PL" sz="1400" dirty="0"/>
              <a:t>.tumor</a:t>
            </a:r>
          </a:p>
          <a:p>
            <a:pPr marL="0" indent="0">
              <a:buNone/>
            </a:pPr>
            <a:r>
              <a:rPr lang="pl-PL" sz="1400" dirty="0" smtClean="0"/>
              <a:t>17      1001315   .       C       </a:t>
            </a:r>
            <a:r>
              <a:rPr lang="pl-PL" sz="1400" dirty="0"/>
              <a:t>T       .    </a:t>
            </a:r>
            <a:r>
              <a:rPr lang="pl-PL" sz="1400" dirty="0" smtClean="0"/>
              <a:t> REJECT       .         GT:AD:BQ:DP:FA		0</a:t>
            </a:r>
            <a:r>
              <a:rPr lang="pl-PL" sz="1400" dirty="0"/>
              <a:t>:51,3:.:54:0.056      </a:t>
            </a:r>
            <a:r>
              <a:rPr lang="pl-PL" sz="1400" dirty="0" smtClean="0"/>
              <a:t>0</a:t>
            </a:r>
            <a:r>
              <a:rPr lang="pl-PL" sz="1400" dirty="0"/>
              <a:t>/1:29,2:23:33</a:t>
            </a:r>
            <a:r>
              <a:rPr lang="pl-PL" sz="1400" dirty="0" smtClean="0"/>
              <a:t>:0.065</a:t>
            </a:r>
            <a:endParaRPr lang="pl-PL" sz="1400" dirty="0"/>
          </a:p>
          <a:p>
            <a:pPr marL="0" indent="0">
              <a:buNone/>
            </a:pPr>
            <a:r>
              <a:rPr lang="pl-PL" sz="1400" dirty="0"/>
              <a:t>17      1001331 </a:t>
            </a:r>
            <a:r>
              <a:rPr lang="pl-PL" sz="1400" dirty="0" smtClean="0"/>
              <a:t>  .       </a:t>
            </a:r>
            <a:r>
              <a:rPr lang="pl-PL" sz="1400" dirty="0"/>
              <a:t>G       T      </a:t>
            </a:r>
            <a:r>
              <a:rPr lang="pl-PL" sz="1400" dirty="0" smtClean="0"/>
              <a:t>.     REJECT        .         GT:AD:BQ:DP:FA  		0</a:t>
            </a:r>
            <a:r>
              <a:rPr lang="pl-PL" sz="1400" dirty="0"/>
              <a:t>:30,3:.:33:0.091       0/1:15,2:34:17:0.118</a:t>
            </a:r>
          </a:p>
          <a:p>
            <a:pPr marL="0" indent="0">
              <a:buNone/>
            </a:pPr>
            <a:r>
              <a:rPr lang="pl-PL" sz="1400" dirty="0"/>
              <a:t>17      1003390 </a:t>
            </a:r>
            <a:r>
              <a:rPr lang="pl-PL" sz="1400" dirty="0" smtClean="0"/>
              <a:t>  .       </a:t>
            </a:r>
            <a:r>
              <a:rPr lang="pl-PL" sz="1400" dirty="0"/>
              <a:t>G       A      </a:t>
            </a:r>
            <a:r>
              <a:rPr lang="pl-PL" sz="1400" dirty="0" smtClean="0"/>
              <a:t>.     REJECT        .        GT:AD:BQ:DP:FA  		0</a:t>
            </a:r>
            <a:r>
              <a:rPr lang="pl-PL" sz="1400" dirty="0"/>
              <a:t>:17,2:.:18:0.105       0/1:16,1:28:17:0.059</a:t>
            </a:r>
          </a:p>
          <a:p>
            <a:pPr marL="0" indent="0">
              <a:buNone/>
            </a:pPr>
            <a:r>
              <a:rPr lang="pl-PL" sz="1400" dirty="0"/>
              <a:t>17      1004967 </a:t>
            </a:r>
            <a:r>
              <a:rPr lang="pl-PL" sz="1400" dirty="0" smtClean="0"/>
              <a:t>  .       </a:t>
            </a:r>
            <a:r>
              <a:rPr lang="pl-PL" sz="1400" dirty="0"/>
              <a:t>A       T       .     </a:t>
            </a:r>
            <a:r>
              <a:rPr lang="pl-PL" sz="1400" dirty="0" smtClean="0"/>
              <a:t>REJECT        </a:t>
            </a:r>
            <a:r>
              <a:rPr lang="pl-PL" sz="1400" dirty="0"/>
              <a:t>.     </a:t>
            </a:r>
            <a:r>
              <a:rPr lang="pl-PL" sz="1400" dirty="0" smtClean="0"/>
              <a:t>   GT:AD:BQ:DP:FA  		0</a:t>
            </a:r>
            <a:r>
              <a:rPr lang="pl-PL" sz="1400" dirty="0"/>
              <a:t>:28,1:.:29:0.034       0/1:16,4:15:20:0.200</a:t>
            </a:r>
          </a:p>
          <a:p>
            <a:pPr marL="0" indent="0">
              <a:buNone/>
            </a:pPr>
            <a:r>
              <a:rPr lang="pl-PL" sz="1400" dirty="0" smtClean="0"/>
              <a:t>17      1004974   .       C       </a:t>
            </a:r>
            <a:r>
              <a:rPr lang="pl-PL" sz="1400" dirty="0"/>
              <a:t>T       .     </a:t>
            </a:r>
            <a:r>
              <a:rPr lang="pl-PL" sz="1400" dirty="0" smtClean="0"/>
              <a:t>REJECT        </a:t>
            </a:r>
            <a:r>
              <a:rPr lang="pl-PL" sz="1400" dirty="0"/>
              <a:t>.     </a:t>
            </a:r>
            <a:r>
              <a:rPr lang="pl-PL" sz="1400" dirty="0" smtClean="0"/>
              <a:t>    GT:AD:BQ:DP:FA  		0</a:t>
            </a:r>
            <a:r>
              <a:rPr lang="pl-PL" sz="1400" dirty="0"/>
              <a:t>:27,2:.:29:0.069       0/1:11,3:13:14:</a:t>
            </a:r>
            <a:r>
              <a:rPr lang="pl-PL" sz="1400" dirty="0" smtClean="0"/>
              <a:t>0.214</a:t>
            </a:r>
          </a:p>
          <a:p>
            <a:pPr marL="0" indent="0">
              <a:buNone/>
            </a:pPr>
            <a:r>
              <a:rPr lang="pl-PL" sz="1400" dirty="0" smtClean="0"/>
              <a:t>17      1024903   .       C       T       .     PASS  SOMATIC   GT:</a:t>
            </a:r>
            <a:r>
              <a:rPr lang="pl-PL" sz="1400" dirty="0" smtClean="0">
                <a:solidFill>
                  <a:srgbClr val="FF0000"/>
                </a:solidFill>
              </a:rPr>
              <a:t>AD</a:t>
            </a:r>
            <a:r>
              <a:rPr lang="pl-PL" sz="1400" dirty="0" smtClean="0"/>
              <a:t>:BQ:DP:FA:SS        0:</a:t>
            </a:r>
            <a:r>
              <a:rPr lang="pl-PL" sz="1400" dirty="0" smtClean="0">
                <a:solidFill>
                  <a:srgbClr val="FF0000"/>
                </a:solidFill>
              </a:rPr>
              <a:t>106,0</a:t>
            </a:r>
            <a:r>
              <a:rPr lang="pl-PL" sz="1400" dirty="0" smtClean="0"/>
              <a:t>:.:102:0.00:0  0/1:</a:t>
            </a:r>
            <a:r>
              <a:rPr lang="pl-PL" sz="1400" dirty="0" smtClean="0">
                <a:solidFill>
                  <a:srgbClr val="FF0000"/>
                </a:solidFill>
              </a:rPr>
              <a:t>84,6</a:t>
            </a:r>
            <a:r>
              <a:rPr lang="pl-PL" sz="1400" dirty="0" smtClean="0"/>
              <a:t>:34:90:0.067:2</a:t>
            </a:r>
          </a:p>
          <a:p>
            <a:pPr marL="0" indent="0">
              <a:buNone/>
            </a:pPr>
            <a:r>
              <a:rPr lang="pl-PL" sz="1400" dirty="0" smtClean="0"/>
              <a:t>17      1277664   .       C       </a:t>
            </a:r>
            <a:r>
              <a:rPr lang="pl-PL" sz="1400" dirty="0"/>
              <a:t>A      </a:t>
            </a:r>
            <a:r>
              <a:rPr lang="pl-PL" sz="1400" dirty="0" smtClean="0"/>
              <a:t>.      PASS  SOMATIC   GT:</a:t>
            </a:r>
            <a:r>
              <a:rPr lang="pl-PL" sz="1400" dirty="0" smtClean="0">
                <a:solidFill>
                  <a:srgbClr val="FF0000"/>
                </a:solidFill>
              </a:rPr>
              <a:t>AD</a:t>
            </a:r>
            <a:r>
              <a:rPr lang="pl-PL" sz="1400" dirty="0" smtClean="0"/>
              <a:t>:BQ:DP:FA:SS       	0</a:t>
            </a:r>
            <a:r>
              <a:rPr lang="pl-PL" sz="1400" dirty="0"/>
              <a:t>:</a:t>
            </a:r>
            <a:r>
              <a:rPr lang="pl-PL" sz="1400" dirty="0">
                <a:solidFill>
                  <a:srgbClr val="FF0000"/>
                </a:solidFill>
              </a:rPr>
              <a:t>59,0</a:t>
            </a:r>
            <a:r>
              <a:rPr lang="pl-PL" sz="1400" dirty="0"/>
              <a:t>:.:59:0.00:0      0/1:</a:t>
            </a:r>
            <a:r>
              <a:rPr lang="pl-PL" sz="1400" dirty="0" smtClean="0">
                <a:solidFill>
                  <a:srgbClr val="FF0000"/>
                </a:solidFill>
              </a:rPr>
              <a:t>41,25</a:t>
            </a:r>
            <a:r>
              <a:rPr lang="pl-PL" sz="1400" dirty="0"/>
              <a:t>:34:66:0.379:2</a:t>
            </a:r>
          </a:p>
          <a:p>
            <a:pPr>
              <a:buAutoNum type="arabicPlain" startAt="17"/>
            </a:pPr>
            <a:r>
              <a:rPr lang="pl-PL" sz="1400" dirty="0" smtClean="0"/>
              <a:t>  1527066   .       </a:t>
            </a:r>
            <a:r>
              <a:rPr lang="pl-PL" sz="1400" dirty="0"/>
              <a:t>C       G      </a:t>
            </a:r>
            <a:r>
              <a:rPr lang="pl-PL" sz="1400" dirty="0" smtClean="0"/>
              <a:t>.      PASS  SOMATIC   GT:</a:t>
            </a:r>
            <a:r>
              <a:rPr lang="pl-PL" sz="1400" dirty="0" smtClean="0">
                <a:solidFill>
                  <a:srgbClr val="FF0000"/>
                </a:solidFill>
              </a:rPr>
              <a:t>AD</a:t>
            </a:r>
            <a:r>
              <a:rPr lang="pl-PL" sz="1400" dirty="0" smtClean="0"/>
              <a:t>:BQ:DP:FA:SS       	0</a:t>
            </a:r>
            <a:r>
              <a:rPr lang="pl-PL" sz="1400" dirty="0"/>
              <a:t>:</a:t>
            </a:r>
            <a:r>
              <a:rPr lang="pl-PL" sz="1400" dirty="0">
                <a:solidFill>
                  <a:srgbClr val="FF0000"/>
                </a:solidFill>
              </a:rPr>
              <a:t>35,0</a:t>
            </a:r>
            <a:r>
              <a:rPr lang="pl-PL" sz="1400" dirty="0"/>
              <a:t>:.:31:0.00:0      0/1:</a:t>
            </a:r>
            <a:r>
              <a:rPr lang="pl-PL" sz="1400" dirty="0" smtClean="0">
                <a:solidFill>
                  <a:srgbClr val="FF0000"/>
                </a:solidFill>
              </a:rPr>
              <a:t>26,5</a:t>
            </a:r>
            <a:r>
              <a:rPr lang="pl-PL" sz="1400" dirty="0"/>
              <a:t>:29:31:0.161:2</a:t>
            </a:r>
          </a:p>
          <a:p>
            <a:pPr>
              <a:buAutoNum type="arabicPlain" startAt="17"/>
            </a:pPr>
            <a:endParaRPr lang="en-US" sz="1600" dirty="0" smtClean="0"/>
          </a:p>
          <a:p>
            <a:pPr marL="0" indent="0">
              <a:buNone/>
            </a:pPr>
            <a:r>
              <a:rPr lang="pl-PL" sz="1600" dirty="0"/>
              <a:t> </a:t>
            </a:r>
            <a:r>
              <a:rPr lang="pl-PL" sz="1600" dirty="0" smtClean="0"/>
              <a:t>	</a:t>
            </a:r>
            <a:r>
              <a:rPr lang="pl-PL" sz="1400" dirty="0" smtClean="0"/>
              <a:t>FORMAT (</a:t>
            </a:r>
            <a:r>
              <a:rPr lang="pl-PL" sz="1400" dirty="0" err="1" smtClean="0"/>
              <a:t>Each</a:t>
            </a:r>
            <a:r>
              <a:rPr lang="pl-PL" sz="1400" dirty="0" smtClean="0"/>
              <a:t> </a:t>
            </a:r>
            <a:r>
              <a:rPr lang="pl-PL" sz="1400" dirty="0" err="1" smtClean="0"/>
              <a:t>code</a:t>
            </a:r>
            <a:r>
              <a:rPr lang="pl-PL" sz="1400" dirty="0" smtClean="0"/>
              <a:t> </a:t>
            </a:r>
            <a:r>
              <a:rPr lang="pl-PL" sz="1400" dirty="0" err="1" smtClean="0"/>
              <a:t>is</a:t>
            </a:r>
            <a:r>
              <a:rPr lang="pl-PL" sz="1400" dirty="0" smtClean="0"/>
              <a:t> </a:t>
            </a:r>
            <a:r>
              <a:rPr lang="pl-PL" sz="1400" dirty="0" err="1"/>
              <a:t>d</a:t>
            </a:r>
            <a:r>
              <a:rPr lang="pl-PL" sz="1400" dirty="0" err="1" smtClean="0"/>
              <a:t>escribed</a:t>
            </a:r>
            <a:r>
              <a:rPr lang="pl-PL" sz="1400" dirty="0" smtClean="0"/>
              <a:t> in VCF </a:t>
            </a:r>
            <a:r>
              <a:rPr lang="pl-PL" sz="1400" dirty="0" err="1" smtClean="0"/>
              <a:t>header</a:t>
            </a:r>
            <a:r>
              <a:rPr lang="pl-PL" sz="1400" dirty="0" smtClean="0"/>
              <a:t>)</a:t>
            </a:r>
          </a:p>
          <a:p>
            <a:pPr marL="0" indent="0">
              <a:buNone/>
            </a:pPr>
            <a:r>
              <a:rPr lang="pl-PL" sz="1400" dirty="0" smtClean="0"/>
              <a:t>	GT:AD:BQ:DP:FA</a:t>
            </a:r>
          </a:p>
          <a:p>
            <a:pPr marL="0" indent="0">
              <a:buNone/>
            </a:pPr>
            <a:r>
              <a:rPr lang="pl-PL" sz="1400" dirty="0"/>
              <a:t>	</a:t>
            </a:r>
            <a:r>
              <a:rPr lang="pl-PL" sz="1400" dirty="0" smtClean="0"/>
              <a:t>GT=</a:t>
            </a:r>
            <a:r>
              <a:rPr lang="pl-PL" sz="1400" dirty="0" err="1" smtClean="0"/>
              <a:t>Genotype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</a:t>
            </a:r>
            <a:r>
              <a:rPr lang="pl-PL" sz="1400" dirty="0" smtClean="0">
                <a:solidFill>
                  <a:srgbClr val="FF0000"/>
                </a:solidFill>
              </a:rPr>
              <a:t>AD=</a:t>
            </a:r>
            <a:r>
              <a:rPr lang="pl-PL" sz="1400" dirty="0" err="1">
                <a:solidFill>
                  <a:srgbClr val="FF0000"/>
                </a:solidFill>
              </a:rPr>
              <a:t>Allelic</a:t>
            </a:r>
            <a:r>
              <a:rPr lang="pl-PL" sz="1400" dirty="0">
                <a:solidFill>
                  <a:srgbClr val="FF0000"/>
                </a:solidFill>
              </a:rPr>
              <a:t> </a:t>
            </a:r>
            <a:r>
              <a:rPr lang="pl-PL" sz="1400" dirty="0" err="1">
                <a:solidFill>
                  <a:srgbClr val="FF0000"/>
                </a:solidFill>
              </a:rPr>
              <a:t>depths</a:t>
            </a:r>
            <a:r>
              <a:rPr lang="pl-PL" sz="1400" dirty="0">
                <a:solidFill>
                  <a:srgbClr val="FF0000"/>
                </a:solidFill>
              </a:rPr>
              <a:t> for the ref and alt </a:t>
            </a:r>
            <a:r>
              <a:rPr lang="pl-PL" sz="1400" dirty="0" err="1">
                <a:solidFill>
                  <a:srgbClr val="FF0000"/>
                </a:solidFill>
              </a:rPr>
              <a:t>alleles</a:t>
            </a:r>
            <a:r>
              <a:rPr lang="pl-PL" sz="1400" dirty="0">
                <a:solidFill>
                  <a:srgbClr val="FF0000"/>
                </a:solidFill>
              </a:rPr>
              <a:t> in the order </a:t>
            </a:r>
            <a:r>
              <a:rPr lang="pl-PL" sz="1400" dirty="0" err="1" smtClean="0">
                <a:solidFill>
                  <a:srgbClr val="FF0000"/>
                </a:solidFill>
              </a:rPr>
              <a:t>listed</a:t>
            </a:r>
            <a:endParaRPr lang="pl-PL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l-PL" sz="1400" dirty="0" smtClean="0"/>
              <a:t>	BQ=</a:t>
            </a:r>
            <a:r>
              <a:rPr lang="pl-PL" sz="1400" dirty="0" err="1"/>
              <a:t>Average</a:t>
            </a:r>
            <a:r>
              <a:rPr lang="pl-PL" sz="1400" dirty="0"/>
              <a:t> </a:t>
            </a:r>
            <a:r>
              <a:rPr lang="pl-PL" sz="1400" dirty="0" err="1"/>
              <a:t>base</a:t>
            </a:r>
            <a:r>
              <a:rPr lang="pl-PL" sz="1400" dirty="0"/>
              <a:t> </a:t>
            </a:r>
            <a:r>
              <a:rPr lang="pl-PL" sz="1400" dirty="0" err="1"/>
              <a:t>quality</a:t>
            </a:r>
            <a:r>
              <a:rPr lang="pl-PL" sz="1400" dirty="0"/>
              <a:t> for </a:t>
            </a:r>
            <a:r>
              <a:rPr lang="pl-PL" sz="1400" dirty="0" err="1"/>
              <a:t>reads</a:t>
            </a:r>
            <a:r>
              <a:rPr lang="pl-PL" sz="1400" dirty="0"/>
              <a:t> </a:t>
            </a:r>
            <a:r>
              <a:rPr lang="pl-PL" sz="1400" dirty="0" err="1"/>
              <a:t>supporting</a:t>
            </a:r>
            <a:r>
              <a:rPr lang="pl-PL" sz="1400" dirty="0"/>
              <a:t> </a:t>
            </a:r>
            <a:r>
              <a:rPr lang="pl-PL" sz="1400" dirty="0" err="1" smtClean="0"/>
              <a:t>alleles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DP=</a:t>
            </a:r>
            <a:r>
              <a:rPr lang="pl-PL" sz="1400" dirty="0" err="1"/>
              <a:t>Approximate</a:t>
            </a:r>
            <a:r>
              <a:rPr lang="pl-PL" sz="1400" dirty="0"/>
              <a:t> </a:t>
            </a:r>
            <a:r>
              <a:rPr lang="pl-PL" sz="1400" dirty="0" err="1"/>
              <a:t>read</a:t>
            </a:r>
            <a:r>
              <a:rPr lang="pl-PL" sz="1400" dirty="0"/>
              <a:t> </a:t>
            </a:r>
            <a:r>
              <a:rPr lang="pl-PL" sz="1400" dirty="0" err="1" smtClean="0"/>
              <a:t>depth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FA=</a:t>
            </a:r>
            <a:r>
              <a:rPr lang="pl-PL" sz="1400" dirty="0"/>
              <a:t>Allele </a:t>
            </a:r>
            <a:r>
              <a:rPr lang="pl-PL" sz="1400" dirty="0" err="1"/>
              <a:t>fraction</a:t>
            </a:r>
            <a:r>
              <a:rPr lang="pl-PL" sz="1400" dirty="0"/>
              <a:t> of the </a:t>
            </a:r>
            <a:r>
              <a:rPr lang="pl-PL" sz="1400" dirty="0" err="1"/>
              <a:t>alternate</a:t>
            </a:r>
            <a:r>
              <a:rPr lang="pl-PL" sz="1400" dirty="0"/>
              <a:t> allele with </a:t>
            </a:r>
            <a:r>
              <a:rPr lang="pl-PL" sz="1400" dirty="0" err="1"/>
              <a:t>regard</a:t>
            </a:r>
            <a:r>
              <a:rPr lang="pl-PL" sz="1400" dirty="0"/>
              <a:t> to </a:t>
            </a:r>
            <a:r>
              <a:rPr lang="pl-PL" sz="1400" dirty="0" err="1" smtClean="0"/>
              <a:t>reference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/>
              <a:t>	SS</a:t>
            </a:r>
            <a:r>
              <a:rPr lang="pl-PL" sz="1400" dirty="0" smtClean="0"/>
              <a:t>=</a:t>
            </a:r>
            <a:r>
              <a:rPr lang="pl-PL" sz="1400" dirty="0" err="1" smtClean="0"/>
              <a:t>Variant</a:t>
            </a:r>
            <a:r>
              <a:rPr lang="pl-PL" sz="1400" dirty="0" smtClean="0"/>
              <a:t> status </a:t>
            </a:r>
          </a:p>
          <a:p>
            <a:pPr marL="0" indent="0">
              <a:buNone/>
            </a:pPr>
            <a:r>
              <a:rPr lang="pl-PL" sz="1400" dirty="0"/>
              <a:t>	</a:t>
            </a:r>
            <a:r>
              <a:rPr lang="pl-PL" sz="1400" dirty="0" smtClean="0"/>
              <a:t>(0</a:t>
            </a:r>
            <a:r>
              <a:rPr lang="pl-PL" sz="1400" dirty="0"/>
              <a:t>=wildtype,1=germline,2=</a:t>
            </a:r>
            <a:r>
              <a:rPr lang="pl-PL" sz="1400" dirty="0" smtClean="0"/>
              <a:t>somatic</a:t>
            </a:r>
            <a:r>
              <a:rPr lang="pl-PL" sz="1400" dirty="0"/>
              <a:t>,3=LOH,4=post-</a:t>
            </a:r>
            <a:r>
              <a:rPr lang="pl-PL" sz="1400" dirty="0" err="1"/>
              <a:t>transcriptional</a:t>
            </a:r>
            <a:r>
              <a:rPr lang="pl-PL" sz="1400" dirty="0"/>
              <a:t> modification,5=</a:t>
            </a:r>
            <a:r>
              <a:rPr lang="pl-PL" sz="1400" dirty="0" err="1" smtClean="0"/>
              <a:t>unknown</a:t>
            </a:r>
            <a:r>
              <a:rPr lang="pl-PL" sz="1400" dirty="0" smtClean="0"/>
              <a:t>”)</a:t>
            </a:r>
            <a:endParaRPr lang="pl-PL" sz="1400" dirty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in the </a:t>
            </a:r>
            <a:r>
              <a:rPr lang="en-US" dirty="0" err="1" smtClean="0"/>
              <a:t>mutect.vcf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69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2230" y="2826063"/>
            <a:ext cx="5849007" cy="261535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does it look in IGV?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83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nip Same Side Corner Rectangle 17"/>
          <p:cNvSpPr/>
          <p:nvPr/>
        </p:nvSpPr>
        <p:spPr>
          <a:xfrm rot="10800000">
            <a:off x="233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Same Side Corner Rectangle 18"/>
          <p:cNvSpPr/>
          <p:nvPr/>
        </p:nvSpPr>
        <p:spPr>
          <a:xfrm rot="10800000">
            <a:off x="3606800" y="4800602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 rot="10800000">
            <a:off x="487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Same Side Corner Rectangle 20"/>
          <p:cNvSpPr/>
          <p:nvPr/>
        </p:nvSpPr>
        <p:spPr>
          <a:xfrm rot="10800000">
            <a:off x="614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6406797" y="5257439"/>
            <a:ext cx="330200" cy="393700"/>
            <a:chOff x="4089400" y="4813300"/>
            <a:chExt cx="330200" cy="393700"/>
          </a:xfrm>
        </p:grpSpPr>
        <p:sp>
          <p:nvSpPr>
            <p:cNvPr id="188" name="Explosion 1 187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Todays Practical </a:t>
            </a:r>
            <a:br>
              <a:rPr lang="en-US" dirty="0" smtClean="0"/>
            </a:br>
            <a:r>
              <a:rPr lang="en-US" dirty="0" smtClean="0"/>
              <a:t>part two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68082" y="1883850"/>
            <a:ext cx="7499265" cy="2659678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400" dirty="0" smtClean="0"/>
              <a:t>Analyze how various degrees of normal contamination of the tumor sample affects allele frequencies</a:t>
            </a:r>
          </a:p>
          <a:p>
            <a:r>
              <a:rPr lang="en-US" sz="2400" dirty="0" smtClean="0"/>
              <a:t>Do the alternative allele frequency distributions for the different tumor/normal </a:t>
            </a:r>
            <a:r>
              <a:rPr lang="en-US" sz="2400" dirty="0" err="1" smtClean="0"/>
              <a:t>muxtures</a:t>
            </a:r>
            <a:r>
              <a:rPr lang="en-US" sz="2400" dirty="0" smtClean="0"/>
              <a:t> “fit” with what you would expect?</a:t>
            </a:r>
          </a:p>
        </p:txBody>
      </p:sp>
      <p:sp>
        <p:nvSpPr>
          <p:cNvPr id="13" name="Snip Same Side Corner Rectangle 12"/>
          <p:cNvSpPr/>
          <p:nvPr/>
        </p:nvSpPr>
        <p:spPr>
          <a:xfrm rot="10800000">
            <a:off x="106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575832" y="5533890"/>
            <a:ext cx="254000" cy="431800"/>
            <a:chOff x="419100" y="4381500"/>
            <a:chExt cx="254000" cy="431800"/>
          </a:xfrm>
        </p:grpSpPr>
        <p:sp>
          <p:nvSpPr>
            <p:cNvPr id="14" name="Cloud 1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35823" y="5543189"/>
            <a:ext cx="330200" cy="393700"/>
            <a:chOff x="4089400" y="4813300"/>
            <a:chExt cx="330200" cy="393700"/>
          </a:xfrm>
        </p:grpSpPr>
        <p:sp>
          <p:nvSpPr>
            <p:cNvPr id="16" name="Explosion 1 1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Snip Same Side Corner Rectangle 21"/>
          <p:cNvSpPr/>
          <p:nvPr/>
        </p:nvSpPr>
        <p:spPr>
          <a:xfrm rot="10800000">
            <a:off x="7416800" y="4800601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054100" y="6101834"/>
            <a:ext cx="8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02870" y="6101834"/>
            <a:ext cx="76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tumor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88489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20/80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84143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0/60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54397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60/40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24652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80/20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556912" y="5592401"/>
            <a:ext cx="330200" cy="393700"/>
            <a:chOff x="4089400" y="4813300"/>
            <a:chExt cx="330200" cy="393700"/>
          </a:xfrm>
        </p:grpSpPr>
        <p:sp>
          <p:nvSpPr>
            <p:cNvPr id="33" name="Explosion 1 32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112412" y="5225689"/>
            <a:ext cx="330200" cy="393700"/>
            <a:chOff x="4089400" y="4813300"/>
            <a:chExt cx="330200" cy="393700"/>
          </a:xfrm>
        </p:grpSpPr>
        <p:sp>
          <p:nvSpPr>
            <p:cNvPr id="36" name="Explosion 1 3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24000" y="5338401"/>
            <a:ext cx="330200" cy="393700"/>
            <a:chOff x="4089400" y="4813300"/>
            <a:chExt cx="330200" cy="393700"/>
          </a:xfrm>
        </p:grpSpPr>
        <p:sp>
          <p:nvSpPr>
            <p:cNvPr id="39" name="Explosion 1 38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175911" y="5053878"/>
            <a:ext cx="330200" cy="393700"/>
            <a:chOff x="4089400" y="4813300"/>
            <a:chExt cx="330200" cy="393700"/>
          </a:xfrm>
        </p:grpSpPr>
        <p:sp>
          <p:nvSpPr>
            <p:cNvPr id="42" name="Explosion 1 41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31512" y="5225689"/>
            <a:ext cx="330200" cy="393700"/>
            <a:chOff x="4089400" y="4813300"/>
            <a:chExt cx="330200" cy="393700"/>
          </a:xfrm>
        </p:grpSpPr>
        <p:sp>
          <p:nvSpPr>
            <p:cNvPr id="45" name="Explosion 1 44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417212" y="4977678"/>
            <a:ext cx="330200" cy="393700"/>
            <a:chOff x="4089400" y="4813300"/>
            <a:chExt cx="330200" cy="393700"/>
          </a:xfrm>
        </p:grpSpPr>
        <p:sp>
          <p:nvSpPr>
            <p:cNvPr id="48" name="Explosion 1 47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595011" y="4966010"/>
            <a:ext cx="330200" cy="393700"/>
            <a:chOff x="4089400" y="4813300"/>
            <a:chExt cx="330200" cy="393700"/>
          </a:xfrm>
        </p:grpSpPr>
        <p:sp>
          <p:nvSpPr>
            <p:cNvPr id="51" name="Explosion 1 50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50511" y="4800239"/>
            <a:ext cx="330200" cy="393700"/>
            <a:chOff x="4089400" y="4813300"/>
            <a:chExt cx="330200" cy="393700"/>
          </a:xfrm>
        </p:grpSpPr>
        <p:sp>
          <p:nvSpPr>
            <p:cNvPr id="54" name="Explosion 1 53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145323" y="5505089"/>
            <a:ext cx="330200" cy="393700"/>
            <a:chOff x="4089400" y="4813300"/>
            <a:chExt cx="330200" cy="393700"/>
          </a:xfrm>
        </p:grpSpPr>
        <p:sp>
          <p:nvSpPr>
            <p:cNvPr id="57" name="Explosion 1 5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664732" y="4901478"/>
            <a:ext cx="254000" cy="431800"/>
            <a:chOff x="419100" y="4381500"/>
            <a:chExt cx="254000" cy="431800"/>
          </a:xfrm>
        </p:grpSpPr>
        <p:sp>
          <p:nvSpPr>
            <p:cNvPr id="60" name="Cloud 59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448482" y="4965700"/>
            <a:ext cx="254000" cy="431800"/>
            <a:chOff x="419100" y="4381500"/>
            <a:chExt cx="254000" cy="431800"/>
          </a:xfrm>
        </p:grpSpPr>
        <p:sp>
          <p:nvSpPr>
            <p:cNvPr id="63" name="Cloud 62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918732" y="5066578"/>
            <a:ext cx="254000" cy="431800"/>
            <a:chOff x="419100" y="4381500"/>
            <a:chExt cx="254000" cy="431800"/>
          </a:xfrm>
        </p:grpSpPr>
        <p:sp>
          <p:nvSpPr>
            <p:cNvPr id="66" name="Cloud 65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762099" y="5344751"/>
            <a:ext cx="254000" cy="431800"/>
            <a:chOff x="419100" y="4381500"/>
            <a:chExt cx="254000" cy="431800"/>
          </a:xfrm>
        </p:grpSpPr>
        <p:sp>
          <p:nvSpPr>
            <p:cNvPr id="69" name="Cloud 68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590799" y="5165951"/>
            <a:ext cx="254000" cy="431800"/>
            <a:chOff x="419100" y="4381500"/>
            <a:chExt cx="254000" cy="431800"/>
          </a:xfrm>
        </p:grpSpPr>
        <p:sp>
          <p:nvSpPr>
            <p:cNvPr id="72" name="Cloud 71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336799" y="5254851"/>
            <a:ext cx="254000" cy="431800"/>
            <a:chOff x="419100" y="4381500"/>
            <a:chExt cx="254000" cy="431800"/>
          </a:xfrm>
        </p:grpSpPr>
        <p:sp>
          <p:nvSpPr>
            <p:cNvPr id="75" name="Cloud 74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664382" y="5433651"/>
            <a:ext cx="254000" cy="431800"/>
            <a:chOff x="419100" y="4381500"/>
            <a:chExt cx="254000" cy="431800"/>
          </a:xfrm>
        </p:grpSpPr>
        <p:sp>
          <p:nvSpPr>
            <p:cNvPr id="78" name="Cloud 77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926244" y="5496790"/>
            <a:ext cx="254000" cy="431800"/>
            <a:chOff x="419100" y="4381500"/>
            <a:chExt cx="254000" cy="431800"/>
          </a:xfrm>
        </p:grpSpPr>
        <p:sp>
          <p:nvSpPr>
            <p:cNvPr id="81" name="Cloud 80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10382" y="5522551"/>
            <a:ext cx="254000" cy="431800"/>
            <a:chOff x="419100" y="4381500"/>
            <a:chExt cx="254000" cy="431800"/>
          </a:xfrm>
        </p:grpSpPr>
        <p:sp>
          <p:nvSpPr>
            <p:cNvPr id="84" name="Cloud 8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683301" y="5599978"/>
            <a:ext cx="330200" cy="393700"/>
            <a:chOff x="4089400" y="4813300"/>
            <a:chExt cx="330200" cy="393700"/>
          </a:xfrm>
        </p:grpSpPr>
        <p:sp>
          <p:nvSpPr>
            <p:cNvPr id="87" name="Explosion 1 8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696001" y="5251089"/>
            <a:ext cx="254000" cy="431800"/>
            <a:chOff x="419100" y="4381500"/>
            <a:chExt cx="254000" cy="431800"/>
          </a:xfrm>
        </p:grpSpPr>
        <p:sp>
          <p:nvSpPr>
            <p:cNvPr id="93" name="Cloud 92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191602" y="5494841"/>
            <a:ext cx="254000" cy="431800"/>
            <a:chOff x="419100" y="4381500"/>
            <a:chExt cx="254000" cy="431800"/>
          </a:xfrm>
        </p:grpSpPr>
        <p:sp>
          <p:nvSpPr>
            <p:cNvPr id="96" name="Cloud 95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848401" y="5403489"/>
            <a:ext cx="254000" cy="431800"/>
            <a:chOff x="419100" y="4381500"/>
            <a:chExt cx="254000" cy="431800"/>
          </a:xfrm>
        </p:grpSpPr>
        <p:sp>
          <p:nvSpPr>
            <p:cNvPr id="99" name="Cloud 98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000801" y="5555889"/>
            <a:ext cx="254000" cy="431800"/>
            <a:chOff x="419100" y="4381500"/>
            <a:chExt cx="254000" cy="431800"/>
          </a:xfrm>
        </p:grpSpPr>
        <p:sp>
          <p:nvSpPr>
            <p:cNvPr id="102" name="Cloud 101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988402" y="5262201"/>
            <a:ext cx="254000" cy="431800"/>
            <a:chOff x="419100" y="4381500"/>
            <a:chExt cx="254000" cy="431800"/>
          </a:xfrm>
        </p:grpSpPr>
        <p:sp>
          <p:nvSpPr>
            <p:cNvPr id="105" name="Cloud 104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178601" y="5173301"/>
            <a:ext cx="254000" cy="431800"/>
            <a:chOff x="419100" y="4381500"/>
            <a:chExt cx="254000" cy="431800"/>
          </a:xfrm>
        </p:grpSpPr>
        <p:sp>
          <p:nvSpPr>
            <p:cNvPr id="108" name="Cloud 107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000801" y="4946289"/>
            <a:ext cx="254000" cy="431800"/>
            <a:chOff x="419100" y="4381500"/>
            <a:chExt cx="254000" cy="431800"/>
          </a:xfrm>
        </p:grpSpPr>
        <p:sp>
          <p:nvSpPr>
            <p:cNvPr id="111" name="Cloud 110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721401" y="4946289"/>
            <a:ext cx="254000" cy="431800"/>
            <a:chOff x="419100" y="4381500"/>
            <a:chExt cx="254000" cy="431800"/>
          </a:xfrm>
        </p:grpSpPr>
        <p:sp>
          <p:nvSpPr>
            <p:cNvPr id="114" name="Cloud 11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873801" y="5168539"/>
            <a:ext cx="330200" cy="393700"/>
            <a:chOff x="4089400" y="4813300"/>
            <a:chExt cx="330200" cy="393700"/>
          </a:xfrm>
        </p:grpSpPr>
        <p:sp>
          <p:nvSpPr>
            <p:cNvPr id="90" name="Explosion 1 89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4984143" y="5470751"/>
            <a:ext cx="254000" cy="431800"/>
            <a:chOff x="419100" y="4381500"/>
            <a:chExt cx="254000" cy="431800"/>
          </a:xfrm>
        </p:grpSpPr>
        <p:sp>
          <p:nvSpPr>
            <p:cNvPr id="117" name="Cloud 116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396286" y="5520602"/>
            <a:ext cx="254000" cy="431800"/>
            <a:chOff x="419100" y="4381500"/>
            <a:chExt cx="254000" cy="431800"/>
          </a:xfrm>
        </p:grpSpPr>
        <p:sp>
          <p:nvSpPr>
            <p:cNvPr id="124" name="Cloud 12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136543" y="5381851"/>
            <a:ext cx="254000" cy="431800"/>
            <a:chOff x="419100" y="4381500"/>
            <a:chExt cx="254000" cy="431800"/>
          </a:xfrm>
        </p:grpSpPr>
        <p:sp>
          <p:nvSpPr>
            <p:cNvPr id="127" name="Cloud 126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920643" y="5102090"/>
            <a:ext cx="254000" cy="431800"/>
            <a:chOff x="419100" y="4381500"/>
            <a:chExt cx="254000" cy="431800"/>
          </a:xfrm>
        </p:grpSpPr>
        <p:sp>
          <p:nvSpPr>
            <p:cNvPr id="130" name="Cloud 129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434386" y="5191351"/>
            <a:ext cx="254000" cy="431800"/>
            <a:chOff x="419100" y="4381500"/>
            <a:chExt cx="254000" cy="431800"/>
          </a:xfrm>
        </p:grpSpPr>
        <p:sp>
          <p:nvSpPr>
            <p:cNvPr id="133" name="Cloud 132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231186" y="4912590"/>
            <a:ext cx="254000" cy="431800"/>
            <a:chOff x="419100" y="4381500"/>
            <a:chExt cx="254000" cy="431800"/>
          </a:xfrm>
        </p:grpSpPr>
        <p:sp>
          <p:nvSpPr>
            <p:cNvPr id="136" name="Cloud 135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6254397" y="5444990"/>
            <a:ext cx="254000" cy="431800"/>
            <a:chOff x="419100" y="4381500"/>
            <a:chExt cx="254000" cy="431800"/>
          </a:xfrm>
        </p:grpSpPr>
        <p:sp>
          <p:nvSpPr>
            <p:cNvPr id="139" name="Cloud 138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6660797" y="5470751"/>
            <a:ext cx="254000" cy="431800"/>
            <a:chOff x="419100" y="4381500"/>
            <a:chExt cx="254000" cy="431800"/>
          </a:xfrm>
        </p:grpSpPr>
        <p:sp>
          <p:nvSpPr>
            <p:cNvPr id="142" name="Cloud 141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6710091" y="5050568"/>
            <a:ext cx="254000" cy="431800"/>
            <a:chOff x="419100" y="4381500"/>
            <a:chExt cx="254000" cy="431800"/>
          </a:xfrm>
        </p:grpSpPr>
        <p:sp>
          <p:nvSpPr>
            <p:cNvPr id="148" name="Cloud 147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009543" y="4939939"/>
            <a:ext cx="330200" cy="393700"/>
            <a:chOff x="4089400" y="4813300"/>
            <a:chExt cx="330200" cy="393700"/>
          </a:xfrm>
        </p:grpSpPr>
        <p:sp>
          <p:nvSpPr>
            <p:cNvPr id="157" name="Explosion 1 15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5389329" y="5422539"/>
            <a:ext cx="330200" cy="393700"/>
            <a:chOff x="4089400" y="4813300"/>
            <a:chExt cx="330200" cy="393700"/>
          </a:xfrm>
        </p:grpSpPr>
        <p:sp>
          <p:nvSpPr>
            <p:cNvPr id="164" name="Explosion 1 163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4996843" y="5498378"/>
            <a:ext cx="330200" cy="393700"/>
            <a:chOff x="4089400" y="4813300"/>
            <a:chExt cx="330200" cy="393700"/>
          </a:xfrm>
        </p:grpSpPr>
        <p:sp>
          <p:nvSpPr>
            <p:cNvPr id="167" name="Explosion 1 16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5403753" y="4977678"/>
            <a:ext cx="330200" cy="393700"/>
            <a:chOff x="4089400" y="4813300"/>
            <a:chExt cx="330200" cy="393700"/>
          </a:xfrm>
        </p:grpSpPr>
        <p:sp>
          <p:nvSpPr>
            <p:cNvPr id="170" name="Explosion 1 169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6127397" y="4812578"/>
            <a:ext cx="330200" cy="393700"/>
            <a:chOff x="4089400" y="4813300"/>
            <a:chExt cx="330200" cy="393700"/>
          </a:xfrm>
        </p:grpSpPr>
        <p:sp>
          <p:nvSpPr>
            <p:cNvPr id="173" name="Explosion 1 172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6190897" y="5154478"/>
            <a:ext cx="330200" cy="393700"/>
            <a:chOff x="4089400" y="4813300"/>
            <a:chExt cx="330200" cy="393700"/>
          </a:xfrm>
        </p:grpSpPr>
        <p:sp>
          <p:nvSpPr>
            <p:cNvPr id="176" name="Explosion 1 17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551191" y="4914539"/>
            <a:ext cx="330200" cy="393700"/>
            <a:chOff x="4089400" y="4813300"/>
            <a:chExt cx="330200" cy="393700"/>
          </a:xfrm>
        </p:grpSpPr>
        <p:sp>
          <p:nvSpPr>
            <p:cNvPr id="179" name="Explosion 1 178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431440" y="5498378"/>
            <a:ext cx="330200" cy="393700"/>
            <a:chOff x="4089400" y="4813300"/>
            <a:chExt cx="330200" cy="393700"/>
          </a:xfrm>
        </p:grpSpPr>
        <p:sp>
          <p:nvSpPr>
            <p:cNvPr id="182" name="Explosion 1 181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6698897" y="5218700"/>
            <a:ext cx="330200" cy="393700"/>
            <a:chOff x="4089400" y="4813300"/>
            <a:chExt cx="330200" cy="393700"/>
          </a:xfrm>
        </p:grpSpPr>
        <p:sp>
          <p:nvSpPr>
            <p:cNvPr id="185" name="Explosion 1 184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7556049" y="4863739"/>
            <a:ext cx="330200" cy="393700"/>
            <a:chOff x="4089400" y="4813300"/>
            <a:chExt cx="330200" cy="393700"/>
          </a:xfrm>
        </p:grpSpPr>
        <p:sp>
          <p:nvSpPr>
            <p:cNvPr id="191" name="Explosion 1 190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7912100" y="5498378"/>
            <a:ext cx="330200" cy="393700"/>
            <a:chOff x="4089400" y="4813300"/>
            <a:chExt cx="330200" cy="393700"/>
          </a:xfrm>
        </p:grpSpPr>
        <p:sp>
          <p:nvSpPr>
            <p:cNvPr id="194" name="Explosion 1 193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7708449" y="5257439"/>
            <a:ext cx="330200" cy="393700"/>
            <a:chOff x="4089400" y="4813300"/>
            <a:chExt cx="330200" cy="393700"/>
          </a:xfrm>
        </p:grpSpPr>
        <p:sp>
          <p:nvSpPr>
            <p:cNvPr id="197" name="Explosion 1 19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7886249" y="4925878"/>
            <a:ext cx="330200" cy="393700"/>
            <a:chOff x="4089400" y="4813300"/>
            <a:chExt cx="330200" cy="393700"/>
          </a:xfrm>
        </p:grpSpPr>
        <p:sp>
          <p:nvSpPr>
            <p:cNvPr id="200" name="Explosion 1 199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7504798" y="5003439"/>
            <a:ext cx="330200" cy="393700"/>
            <a:chOff x="4089400" y="4813300"/>
            <a:chExt cx="330200" cy="393700"/>
          </a:xfrm>
        </p:grpSpPr>
        <p:sp>
          <p:nvSpPr>
            <p:cNvPr id="203" name="Explosion 1 202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7454449" y="5282478"/>
            <a:ext cx="330200" cy="393700"/>
            <a:chOff x="4089400" y="4813300"/>
            <a:chExt cx="330200" cy="393700"/>
          </a:xfrm>
        </p:grpSpPr>
        <p:sp>
          <p:nvSpPr>
            <p:cNvPr id="206" name="Explosion 1 20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7669898" y="5574939"/>
            <a:ext cx="330200" cy="393700"/>
            <a:chOff x="4089400" y="4813300"/>
            <a:chExt cx="330200" cy="393700"/>
          </a:xfrm>
        </p:grpSpPr>
        <p:sp>
          <p:nvSpPr>
            <p:cNvPr id="209" name="Explosion 1 208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7923898" y="5257439"/>
            <a:ext cx="330200" cy="393700"/>
            <a:chOff x="4089400" y="4813300"/>
            <a:chExt cx="330200" cy="393700"/>
          </a:xfrm>
        </p:grpSpPr>
        <p:sp>
          <p:nvSpPr>
            <p:cNvPr id="212" name="Explosion 1 211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8077200" y="5153756"/>
            <a:ext cx="254000" cy="431800"/>
            <a:chOff x="419100" y="4381500"/>
            <a:chExt cx="254000" cy="431800"/>
          </a:xfrm>
        </p:grpSpPr>
        <p:sp>
          <p:nvSpPr>
            <p:cNvPr id="154" name="Cloud 15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7517949" y="5431702"/>
            <a:ext cx="254000" cy="431800"/>
            <a:chOff x="419100" y="4381500"/>
            <a:chExt cx="254000" cy="431800"/>
          </a:xfrm>
        </p:grpSpPr>
        <p:sp>
          <p:nvSpPr>
            <p:cNvPr id="151" name="Cloud 150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406797" y="5077051"/>
            <a:ext cx="254000" cy="431800"/>
            <a:chOff x="419100" y="4381500"/>
            <a:chExt cx="254000" cy="431800"/>
          </a:xfrm>
        </p:grpSpPr>
        <p:sp>
          <p:nvSpPr>
            <p:cNvPr id="145" name="Cloud 144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7585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CC1143.fina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2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CC1954.fina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7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127</Words>
  <Application>Microsoft Macintosh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Mutation calling – wrap up</vt:lpstr>
      <vt:lpstr>Part one</vt:lpstr>
      <vt:lpstr>Alternative Allele Frequency</vt:lpstr>
      <vt:lpstr>Look in the mutect.vcf file</vt:lpstr>
      <vt:lpstr>Part one</vt:lpstr>
      <vt:lpstr>Todays Practical  part two</vt:lpstr>
      <vt:lpstr>PowerPoint Presentation</vt:lpstr>
      <vt:lpstr>PowerPoint Presentation</vt:lpstr>
    </vt:vector>
  </TitlesOfParts>
  <Company>BILS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Mutation calling – wrap up</dc:title>
  <dc:creator>Malin Larsson</dc:creator>
  <cp:lastModifiedBy>Malin Larsson</cp:lastModifiedBy>
  <cp:revision>9</cp:revision>
  <dcterms:created xsi:type="dcterms:W3CDTF">2015-10-21T13:09:05Z</dcterms:created>
  <dcterms:modified xsi:type="dcterms:W3CDTF">2016-10-17T10:01:34Z</dcterms:modified>
</cp:coreProperties>
</file>