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63" r:id="rId3"/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0" r:id="rId7"/>
    <p:sldId id="268" r:id="rId8"/>
    <p:sldId id="265" r:id="rId9"/>
    <p:sldId id="264" r:id="rId10"/>
    <p:sldId id="266" r:id="rId11"/>
    <p:sldId id="269" r:id="rId12"/>
    <p:sldId id="267" r:id="rId13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93B"/>
    <a:srgbClr val="83CC3B"/>
    <a:srgbClr val="7DCC3B"/>
    <a:srgbClr val="7DD03B"/>
    <a:srgbClr val="80C03B"/>
    <a:srgbClr val="6FAE30"/>
    <a:srgbClr val="72C000"/>
    <a:srgbClr val="E58955"/>
    <a:srgbClr val="085D8B"/>
    <a:srgbClr val="9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16/04/2016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2055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16/04/2016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28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16/04/2016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08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1858"/>
            <a:ext cx="4038600" cy="49643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1858"/>
            <a:ext cx="4038600" cy="49643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2629FA-1921-9C4D-AED4-BE8ACF560A84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16/04/2016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8C4E2A-4439-3A41-A462-D66ABB54F9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8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404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2629FA-1921-9C4D-AED4-BE8ACF560A84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16/04/2016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8C4E2A-4439-3A41-A462-D66ABB54F9E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11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187956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5440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sz="2800"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3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15637" y="5510492"/>
            <a:ext cx="1939636" cy="420221"/>
          </a:xfrm>
          <a:prstGeom prst="rect">
            <a:avLst/>
          </a:prstGeom>
        </p:spPr>
        <p:txBody>
          <a:bodyPr lIns="82058" tIns="41029" rIns="82058" bIns="41029"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40182" y="5510492"/>
            <a:ext cx="2632364" cy="420221"/>
          </a:xfrm>
          <a:prstGeom prst="rect">
            <a:avLst/>
          </a:prstGeom>
        </p:spPr>
        <p:txBody>
          <a:bodyPr lIns="82058" tIns="41029" rIns="82058" bIns="41029"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57455" y="5510492"/>
            <a:ext cx="1939636" cy="420221"/>
          </a:xfrm>
          <a:prstGeom prst="rect">
            <a:avLst/>
          </a:prstGeom>
        </p:spPr>
        <p:txBody>
          <a:bodyPr lIns="82058" tIns="41029" rIns="82058" bIns="41029"/>
          <a:lstStyle>
            <a:lvl1pPr>
              <a:defRPr/>
            </a:lvl1pPr>
          </a:lstStyle>
          <a:p>
            <a:fld id="{161F4A9D-A4DA-6041-B0B4-AD2E57C0704A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28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39E-0CBF-9D4F-A0BA-59D31147FEB2}" type="datetime1">
              <a:rPr lang="sv-SE" smtClean="0"/>
              <a:pPr/>
              <a:t>16/04/2016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E68B-AA29-4F4A-8F77-CB89B298E5B3}" type="datetime1">
              <a:rPr lang="sv-SE" smtClean="0"/>
              <a:pPr/>
              <a:t>16/04/2016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A03-BAA6-2E42-929A-DDE164447BB8}" type="datetime1">
              <a:rPr lang="sv-SE" smtClean="0"/>
              <a:pPr/>
              <a:t>16/04/2016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16/04/2016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  <a:endParaRPr lang="sv-SE" dirty="0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16/04/2016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pic>
        <p:nvPicPr>
          <p:cNvPr id="10" name="Picture 9" descr="Stripes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188383" y="-3874819"/>
            <a:ext cx="989745" cy="89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</a:t>
            </a:r>
            <a:r>
              <a:rPr lang="sv-SE" dirty="0" err="1" smtClean="0"/>
              <a:t>title</a:t>
            </a:r>
            <a:r>
              <a:rPr lang="sv-SE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 dirty="0" err="1" smtClean="0"/>
              <a:t>Click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edit</a:t>
            </a:r>
            <a:r>
              <a:rPr lang="sv-SE" dirty="0" smtClean="0"/>
              <a:t> Master text </a:t>
            </a:r>
            <a:r>
              <a:rPr lang="sv-SE" dirty="0" err="1" smtClean="0"/>
              <a:t>styles</a:t>
            </a:r>
            <a:endParaRPr lang="sv-SE" dirty="0" smtClean="0"/>
          </a:p>
          <a:p>
            <a:pPr lvl="1"/>
            <a:r>
              <a:rPr lang="sv-SE" dirty="0" smtClean="0"/>
              <a:t>Second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2"/>
            <a:r>
              <a:rPr lang="sv-SE" dirty="0" err="1" smtClean="0"/>
              <a:t>Third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3"/>
            <a:r>
              <a:rPr lang="sv-SE" dirty="0" err="1" smtClean="0"/>
              <a:t>Fourth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sv-SE" dirty="0" smtClean="0"/>
          </a:p>
          <a:p>
            <a:pPr lvl="4"/>
            <a:r>
              <a:rPr lang="sv-SE" dirty="0" err="1" smtClean="0"/>
              <a:t>Fifth</a:t>
            </a:r>
            <a:r>
              <a:rPr lang="sv-SE" dirty="0" smtClean="0"/>
              <a:t> </a:t>
            </a:r>
            <a:r>
              <a:rPr lang="sv-SE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4.xml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912A5B3-F70C-C041-8E9F-31DE6412BBEC}" type="datetime1">
              <a:rPr lang="sv-SE" smtClean="0"/>
              <a:pPr/>
              <a:t>16/04/2016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7DED537-10C4-8C40-8E87-51060FF45365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Rak 10"/>
          <p:cNvCxnSpPr/>
          <p:nvPr userDrawn="1"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16/04/2016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09755"/>
            <a:ext cx="9144000" cy="648245"/>
          </a:xfrm>
          <a:prstGeom prst="rect">
            <a:avLst/>
          </a:prstGeom>
          <a:solidFill>
            <a:srgbClr val="E2E1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Picture 6" descr="SciLifeLab.logotyp.PMS376.eps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14" y="6311881"/>
            <a:ext cx="1530668" cy="438252"/>
          </a:xfrm>
          <a:prstGeom prst="rect">
            <a:avLst/>
          </a:prstGeom>
        </p:spPr>
      </p:pic>
      <p:pic>
        <p:nvPicPr>
          <p:cNvPr id="14" name="Picture 13" descr="KTH_Logotyp_RGB_2013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8419" y="6296800"/>
            <a:ext cx="475006" cy="475006"/>
          </a:xfrm>
          <a:prstGeom prst="rect">
            <a:avLst/>
          </a:prstGeom>
        </p:spPr>
      </p:pic>
      <p:pic>
        <p:nvPicPr>
          <p:cNvPr id="15" name="Picture 14" descr="logo-org-svensk_pms.eps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440" y="6296800"/>
            <a:ext cx="569287" cy="474154"/>
          </a:xfrm>
          <a:prstGeom prst="rect">
            <a:avLst/>
          </a:prstGeom>
        </p:spPr>
      </p:pic>
      <p:pic>
        <p:nvPicPr>
          <p:cNvPr id="16" name="Picture 15" descr="UU_logo_4f_60.eps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754" y="6209755"/>
            <a:ext cx="648245" cy="648245"/>
          </a:xfrm>
          <a:prstGeom prst="rect">
            <a:avLst/>
          </a:prstGeom>
        </p:spPr>
      </p:pic>
      <p:pic>
        <p:nvPicPr>
          <p:cNvPr id="17" name="Picture 16" descr="KI-Logo_cmyk.eps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592" y="6297422"/>
            <a:ext cx="946454" cy="4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ciLifeLab/courses/blob/gh-pages/ngsintro/1604/Olga%20Vinnere%20Pettersson" TargetMode="External"/><Relationship Id="rId12" Type="http://schemas.openxmlformats.org/officeDocument/2006/relationships/hyperlink" Target="https://github.com/SciLifeLab/courses/blob/gh-pages/ngsintro/1604/Adam%20Ameur" TargetMode="External"/><Relationship Id="rId13" Type="http://schemas.openxmlformats.org/officeDocument/2006/relationships/hyperlink" Target="https://github.com/SciLifeLab/courses/blob/gh-pages/ngsintro/1604/Olga%20Vinnere%20Pettersson,%20Adam%20Ameur,%20Malin%20Larsson,%20Mihaela%20Martis,%20Agata%20Smialowska" TargetMode="External"/><Relationship Id="rId14" Type="http://schemas.openxmlformats.org/officeDocument/2006/relationships/hyperlink" Target="https://www.deklomp.se/" TargetMode="External"/><Relationship Id="rId15" Type="http://schemas.openxmlformats.org/officeDocument/2006/relationships/hyperlink" Target="https://github.com/SciLifeLab/courses/blob/gh-pages/ngsintro/1604/Agata%20Smialowska" TargetMode="External"/><Relationship Id="rId16" Type="http://schemas.openxmlformats.org/officeDocument/2006/relationships/hyperlink" Target="https://github.com/SciLifeLab/courses/blob/gh-pages/ngsintro/1604/Agata%20Smialowska,%20Mihaela%20Martis" TargetMode="External"/><Relationship Id="rId17" Type="http://schemas.openxmlformats.org/officeDocument/2006/relationships/hyperlink" Target="https://github.com/SciLifeLab/courses/blob/gh-pages/ngsintro/1604/Olga%20Dethlefsen" TargetMode="External"/><Relationship Id="rId18" Type="http://schemas.openxmlformats.org/officeDocument/2006/relationships/hyperlink" Target="https://github.com/SciLifeLab/courses/blob/gh-pages/ngsintro/1604/Olga%20Dethlefsen,%20Agata%20Smialowska,%20Mihaela%20Martis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oogle.com/maps/place/B-Huset,+Link%C3%B6pings+Universitet,+581+83+Link%C3%B6ping,+Sweden/@58.3999874,15.5760839,18z/data=!3m1!5s0x46596f6fb2197c83:0xb96430f10c01d745!4m2!3m1!1s0x46596f6f9949a0e1:0xbdc92e871aaeee08?hl=en-US" TargetMode="External"/><Relationship Id="rId3" Type="http://schemas.openxmlformats.org/officeDocument/2006/relationships/hyperlink" Target="https://github.com/SciLifeLab/courses/blob/gh-pages/ngsintro/1604/Malin%20Larsson%20&amp;%20Eva%20Molin" TargetMode="External"/><Relationship Id="rId4" Type="http://schemas.openxmlformats.org/officeDocument/2006/relationships/hyperlink" Target="https://github.com/SciLifeLab/courses/blob/gh-pages/ngsintro/1604/slides/dahlo-linux.pdf" TargetMode="External"/><Relationship Id="rId5" Type="http://schemas.openxmlformats.org/officeDocument/2006/relationships/hyperlink" Target="https://github.com/SciLifeLab/courses/blob/gh-pages/ngsintro/1604/labs/linux-intro" TargetMode="External"/><Relationship Id="rId6" Type="http://schemas.openxmlformats.org/officeDocument/2006/relationships/hyperlink" Target="https://github.com/SciLifeLab/courses/blob/gh-pages/ngsintro/1604/slides/dahlo-uppmax.pdf" TargetMode="External"/><Relationship Id="rId7" Type="http://schemas.openxmlformats.org/officeDocument/2006/relationships/hyperlink" Target="https://github.com/SciLifeLab/courses/blob/gh-pages/ngsintro/1604/labs/uppmax-intro" TargetMode="External"/><Relationship Id="rId8" Type="http://schemas.openxmlformats.org/officeDocument/2006/relationships/hyperlink" Target="https://github.com/SciLifeLab/courses/blob/gh-pages/ngsintro/1604/Malin%20Larsson" TargetMode="External"/><Relationship Id="rId9" Type="http://schemas.openxmlformats.org/officeDocument/2006/relationships/hyperlink" Target="https://github.com/SciLifeLab/courses/blob/gh-pages/ngsintro/1604/labs/resequencing-analysis" TargetMode="External"/><Relationship Id="rId10" Type="http://schemas.openxmlformats.org/officeDocument/2006/relationships/hyperlink" Target="https://github.com/SciLifeLab/courses/blob/gh-pages/ngsintro/1604/Malin%20Larsson,%20Mihaela%20Marti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Science for Life </a:t>
            </a:r>
            <a:r>
              <a:rPr lang="sv-SE" dirty="0" err="1" smtClean="0"/>
              <a:t>Laboratory</a:t>
            </a:r>
            <a:endParaRPr lang="sv-SE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307975" y="1890144"/>
            <a:ext cx="6773863" cy="2376488"/>
          </a:xfrm>
        </p:spPr>
        <p:txBody>
          <a:bodyPr/>
          <a:lstStyle/>
          <a:p>
            <a:pPr marL="0" indent="0">
              <a:buNone/>
            </a:pPr>
            <a:r>
              <a:rPr lang="sv-SE" b="1" dirty="0" smtClean="0"/>
              <a:t>Malin Larsson</a:t>
            </a:r>
          </a:p>
          <a:p>
            <a:pPr marL="0" indent="0">
              <a:buNone/>
            </a:pPr>
            <a:r>
              <a:rPr lang="sv-SE" dirty="0" err="1" smtClean="0"/>
              <a:t>SciLifeLab</a:t>
            </a:r>
            <a:r>
              <a:rPr lang="sv-SE" dirty="0" smtClean="0"/>
              <a:t> long term </a:t>
            </a:r>
            <a:r>
              <a:rPr lang="sv-SE" dirty="0" err="1" smtClean="0"/>
              <a:t>bioinformatics</a:t>
            </a:r>
            <a:r>
              <a:rPr lang="sv-SE" dirty="0" smtClean="0"/>
              <a:t> support</a:t>
            </a:r>
          </a:p>
          <a:p>
            <a:pPr marL="0" indent="0">
              <a:buNone/>
            </a:pPr>
            <a:r>
              <a:rPr lang="sv-SE" dirty="0" smtClean="0"/>
              <a:t>National </a:t>
            </a:r>
            <a:r>
              <a:rPr lang="sv-SE" dirty="0" err="1" smtClean="0"/>
              <a:t>Bioinformatics</a:t>
            </a:r>
            <a:r>
              <a:rPr lang="sv-SE" dirty="0" smtClean="0"/>
              <a:t> </a:t>
            </a:r>
            <a:r>
              <a:rPr lang="sv-SE" dirty="0" err="1" smtClean="0"/>
              <a:t>Infrastructure</a:t>
            </a:r>
            <a:r>
              <a:rPr lang="sv-SE" dirty="0" smtClean="0"/>
              <a:t> Sweden (NBIS)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650" y="2932590"/>
            <a:ext cx="316071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09688" y="1324351"/>
            <a:ext cx="6718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6" rIns="91436" bIns="45716">
            <a:spAutoFit/>
          </a:bodyPr>
          <a:lstStyle/>
          <a:p>
            <a:pPr algn="ctr"/>
            <a:r>
              <a:rPr lang="en-US" b="1" dirty="0">
                <a:solidFill>
                  <a:srgbClr val="3F3F3F"/>
                </a:solidFill>
              </a:rPr>
              <a:t>Develops, offers and applies</a:t>
            </a:r>
          </a:p>
          <a:p>
            <a:pPr algn="ctr"/>
            <a:r>
              <a:rPr lang="en-US" b="1" dirty="0">
                <a:solidFill>
                  <a:srgbClr val="3F3F3F"/>
                </a:solidFill>
              </a:rPr>
              <a:t>advanced technologies for molecular biosciences with a focus on health and environment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3679825" y="3073719"/>
            <a:ext cx="5233988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Joint Uppsala – Stockholm center with two nodes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Hosted by four universities  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Official </a:t>
            </a:r>
            <a:r>
              <a:rPr lang="en-US" sz="2000" b="1" dirty="0" smtClean="0">
                <a:cs typeface="Arial" charset="0"/>
              </a:rPr>
              <a:t>start, 1 July </a:t>
            </a:r>
            <a:r>
              <a:rPr lang="en-US" sz="2000" b="1" dirty="0">
                <a:cs typeface="Arial" charset="0"/>
              </a:rPr>
              <a:t>2013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Approximately 1500 researchers by mid 2014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r>
              <a:rPr lang="en-US" sz="2000" b="1" dirty="0">
                <a:cs typeface="Arial" charset="0"/>
              </a:rPr>
              <a:t>Infrastructure for molecular bioscience</a:t>
            </a:r>
          </a:p>
          <a:p>
            <a:pPr marL="269875" lvl="1" indent="-269875" defTabSz="433388">
              <a:lnSpc>
                <a:spcPct val="130000"/>
              </a:lnSpc>
              <a:buClr>
                <a:srgbClr val="000000"/>
              </a:buClr>
              <a:buSzPct val="151000"/>
              <a:buFont typeface="Arial" charset="0"/>
              <a:buChar char="•"/>
            </a:pPr>
            <a:endParaRPr lang="en-US" sz="20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SciLifeLab</a:t>
            </a:r>
            <a:r>
              <a:rPr lang="sv-SE" dirty="0" smtClean="0"/>
              <a:t> mission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3</a:t>
            </a:fld>
            <a:endParaRPr lang="sv-SE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3719513"/>
            <a:ext cx="226695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1354138"/>
            <a:ext cx="22256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21985" y="1042799"/>
            <a:ext cx="5268028" cy="6052931"/>
          </a:xfrm>
          <a:prstGeom prst="rect">
            <a:avLst/>
          </a:prstGeom>
        </p:spPr>
        <p:txBody>
          <a:bodyPr wrap="square" lIns="91436" tIns="45716" rIns="91436" bIns="45716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Technology platforms for national use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Service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Technology Development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Analytical support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Courses and workshops</a:t>
            </a:r>
          </a:p>
          <a:p>
            <a:pPr marL="742812" lvl="1" indent="-285684">
              <a:lnSpc>
                <a:spcPct val="140000"/>
              </a:lnSpc>
              <a:defRPr/>
            </a:pPr>
            <a:endParaRPr lang="en-US" sz="2000" dirty="0">
              <a:solidFill>
                <a:srgbClr val="000000"/>
              </a:solidFill>
              <a:ea typeface="MS PGothic" pitchFamily="34" charset="-128"/>
            </a:endParaRPr>
          </a:p>
          <a:p>
            <a:pPr marL="285612" indent="-285684">
              <a:lnSpc>
                <a:spcPct val="140000"/>
              </a:lnSpc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Generate a strong research environment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Affiliated faculty 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ea typeface="MS PGothic" pitchFamily="34" charset="-128"/>
              </a:rPr>
              <a:t>SciLifeLab</a:t>
            </a: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 Fellows Program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National projects</a:t>
            </a:r>
          </a:p>
          <a:p>
            <a:pPr marL="742740" lvl="1" indent="-285684">
              <a:lnSpc>
                <a:spcPct val="14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MS PGothic" pitchFamily="34" charset="-128"/>
              </a:rPr>
              <a:t>International collaborations</a:t>
            </a:r>
          </a:p>
          <a:p>
            <a:pPr marL="1199940" lvl="2" indent="-285684">
              <a:lnSpc>
                <a:spcPct val="140000"/>
              </a:lnSpc>
              <a:buFont typeface="Arial"/>
              <a:buChar char="•"/>
              <a:defRPr/>
            </a:pPr>
            <a:endParaRPr lang="en-US" sz="2000" dirty="0">
              <a:solidFill>
                <a:srgbClr val="000000"/>
              </a:solidFill>
              <a:ea typeface="MS PGothic" pitchFamily="34" charset="-128"/>
            </a:endParaRPr>
          </a:p>
          <a:p>
            <a:pPr lvl="1">
              <a:lnSpc>
                <a:spcPct val="140000"/>
              </a:lnSpc>
              <a:defRPr/>
            </a:pPr>
            <a:endParaRPr lang="en-US" sz="2000" dirty="0">
              <a:solidFill>
                <a:srgbClr val="0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sz="200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99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ciLifeLab platforms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434" y="1805940"/>
            <a:ext cx="2075417" cy="2317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14860" y="1819672"/>
            <a:ext cx="1994524" cy="2304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03092" y="1805940"/>
            <a:ext cx="1771848" cy="2317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75300" y="1819672"/>
            <a:ext cx="1717452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620" y="944652"/>
            <a:ext cx="7776864" cy="586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SciLifeLab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56" y="1891680"/>
            <a:ext cx="1819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National Genomics Infrastructure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8876" y="1872818"/>
            <a:ext cx="1994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National Bioinformatics Infrastructure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Sweden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478" y="3221761"/>
            <a:ext cx="2056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Joakim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Lundeberg</a:t>
            </a:r>
            <a:br>
              <a:rPr lang="en-US" sz="1600" dirty="0" smtClean="0">
                <a:solidFill>
                  <a:prstClr val="black"/>
                </a:solidFill>
                <a:latin typeface="Calibri"/>
              </a:rPr>
            </a:b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Ann-Christine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Syvänen</a:t>
            </a:r>
            <a:endParaRPr lang="en-US" sz="1600" dirty="0" smtClean="0">
              <a:solidFill>
                <a:prstClr val="black"/>
              </a:solidFill>
              <a:latin typeface="Calibri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Ulf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Gyllensten</a:t>
            </a:r>
            <a:endParaRPr lang="en-US" sz="16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020" y="3208877"/>
            <a:ext cx="1373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Bengt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Persson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7108" y="1937008"/>
            <a:ext cx="199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Clinical Diagnostics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7308" y="1862063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3393" y="3211601"/>
            <a:ext cx="1406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Lars </a:t>
            </a:r>
            <a:r>
              <a:rPr lang="en-US" sz="1600" dirty="0" err="1" smtClean="0">
                <a:solidFill>
                  <a:prstClr val="black"/>
                </a:solidFill>
                <a:latin typeface="Calibri"/>
              </a:rPr>
              <a:t>Engstrand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70" y="4184685"/>
            <a:ext cx="673292" cy="6732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70" y="4958894"/>
            <a:ext cx="554218" cy="7125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66210"/>
            <a:ext cx="499923" cy="72838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974682" y="1187946"/>
            <a:ext cx="0" cy="47381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8015727" y="2901844"/>
            <a:ext cx="792014" cy="7292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Can 24"/>
          <p:cNvSpPr/>
          <p:nvPr/>
        </p:nvSpPr>
        <p:spPr>
          <a:xfrm>
            <a:off x="8168127" y="3054244"/>
            <a:ext cx="792014" cy="7292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Can 25"/>
          <p:cNvSpPr/>
          <p:nvPr/>
        </p:nvSpPr>
        <p:spPr>
          <a:xfrm>
            <a:off x="8320527" y="3206644"/>
            <a:ext cx="792014" cy="72921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84843" y="4229900"/>
            <a:ext cx="1169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Computer resources free for Swedish researchers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134212" y="946284"/>
            <a:ext cx="825929" cy="586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VR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134212" y="1891680"/>
            <a:ext cx="825929" cy="586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SNIC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492" y="4272253"/>
            <a:ext cx="1022339" cy="1022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767" y="4218720"/>
            <a:ext cx="870305" cy="120798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7436" y="5487897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Ongoing merge of BILS, WABI and more; complete 2016.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National, distributed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54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Upcoming</a:t>
            </a:r>
            <a:r>
              <a:rPr lang="sv-SE" dirty="0" smtClean="0"/>
              <a:t> </a:t>
            </a:r>
            <a:r>
              <a:rPr lang="sv-SE" dirty="0" err="1" smtClean="0"/>
              <a:t>courses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5</a:t>
            </a:fld>
            <a:endParaRPr lang="sv-S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47436"/>
              </p:ext>
            </p:extLst>
          </p:nvPr>
        </p:nvGraphicFramePr>
        <p:xfrm>
          <a:off x="779456" y="1490980"/>
          <a:ext cx="7585089" cy="41503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5408"/>
                <a:gridCol w="506968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Course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April 12-14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RNA-</a:t>
                      </a:r>
                      <a:r>
                        <a:rPr lang="sv-SE" dirty="0" err="1" smtClean="0"/>
                        <a:t>seq</a:t>
                      </a:r>
                      <a:endParaRPr lang="sv-S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April 26-27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Introduction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Genome</a:t>
                      </a:r>
                      <a:r>
                        <a:rPr lang="sv-SE" dirty="0" smtClean="0"/>
                        <a:t> Annotation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May 23-27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NOTE! </a:t>
                      </a:r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deadline April</a:t>
                      </a:r>
                      <a:r>
                        <a:rPr lang="sv-SE" baseline="0" dirty="0" smtClean="0"/>
                        <a:t> 18</a:t>
                      </a:r>
                      <a:endParaRPr lang="sv-S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Perl </a:t>
                      </a:r>
                      <a:r>
                        <a:rPr lang="sv-SE" dirty="0" err="1" smtClean="0"/>
                        <a:t>Programming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with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Bioinformatics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October</a:t>
                      </a:r>
                      <a:r>
                        <a:rPr lang="sv-SE" dirty="0" smtClean="0"/>
                        <a:t> 10-14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Perl </a:t>
                      </a:r>
                      <a:r>
                        <a:rPr lang="sv-SE" dirty="0" err="1" smtClean="0"/>
                        <a:t>Programming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with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to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Bioinformatics</a:t>
                      </a:r>
                      <a:endParaRPr lang="sv-S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October</a:t>
                      </a:r>
                      <a:r>
                        <a:rPr lang="sv-SE" dirty="0" smtClean="0"/>
                        <a:t> 25-27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RNA-</a:t>
                      </a:r>
                      <a:r>
                        <a:rPr lang="sv-SE" dirty="0" err="1" smtClean="0"/>
                        <a:t>seq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November 15-16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De </a:t>
                      </a:r>
                      <a:r>
                        <a:rPr lang="sv-SE" dirty="0" err="1" smtClean="0"/>
                        <a:t>novo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Genome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Assembly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November 22-23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Metagenomics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Application</a:t>
                      </a:r>
                      <a:r>
                        <a:rPr lang="sv-SE" dirty="0" smtClean="0"/>
                        <a:t> Nov/Dec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The Swedish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Bioinformatics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Advisory</a:t>
                      </a:r>
                      <a:r>
                        <a:rPr lang="sv-SE" baseline="0" dirty="0" smtClean="0"/>
                        <a:t> Program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2111" y="5194639"/>
            <a:ext cx="7973163" cy="63508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9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 err="1" smtClean="0"/>
              <a:t>www.scilifelab.se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357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553" y="470397"/>
            <a:ext cx="863839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Monday</a:t>
            </a:r>
            <a:endParaRPr lang="en-US" sz="1000" dirty="0"/>
          </a:p>
          <a:p>
            <a:r>
              <a:rPr lang="en-US" sz="1000" dirty="0"/>
              <a:t>Room: </a:t>
            </a:r>
            <a:r>
              <a:rPr lang="en-US" sz="1000" dirty="0">
                <a:hlinkClick r:id="rId2"/>
              </a:rPr>
              <a:t>Campus Valla, House B, Room Odén</a:t>
            </a:r>
          </a:p>
          <a:p>
            <a:r>
              <a:rPr lang="en-US" sz="1000" b="1" dirty="0"/>
              <a:t>09.00-09.15</a:t>
            </a:r>
            <a:r>
              <a:rPr lang="en-US" sz="1000" dirty="0"/>
              <a:t> </a:t>
            </a:r>
            <a:r>
              <a:rPr lang="en-US" sz="1000" dirty="0">
                <a:hlinkClick r:id="rId3"/>
              </a:rPr>
              <a:t>Registration and Welcome, presentation of SciLifeLab</a:t>
            </a:r>
          </a:p>
          <a:p>
            <a:r>
              <a:rPr lang="en-US" sz="1000" b="1" dirty="0"/>
              <a:t>09.15-10.00</a:t>
            </a:r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Lecture: Introduction to Linux (Martin Dahlö)</a:t>
            </a:r>
          </a:p>
          <a:p>
            <a:r>
              <a:rPr lang="en-US" sz="1000" b="1" dirty="0"/>
              <a:t>10.00-12.00</a:t>
            </a:r>
            <a:r>
              <a:rPr lang="en-US" sz="1000" dirty="0"/>
              <a:t> </a:t>
            </a:r>
            <a:r>
              <a:rPr lang="en-US" sz="1000" dirty="0">
                <a:hlinkClick r:id="rId5"/>
              </a:rPr>
              <a:t>Exercise: Introduction to Linux (Martin Dahlö, Malin Larsson)</a:t>
            </a:r>
          </a:p>
          <a:p>
            <a:r>
              <a:rPr lang="en-US" sz="1000" b="1" dirty="0"/>
              <a:t>12.00-13.00</a:t>
            </a:r>
            <a:r>
              <a:rPr lang="en-US" sz="1000" dirty="0"/>
              <a:t> Lunch</a:t>
            </a:r>
          </a:p>
          <a:p>
            <a:r>
              <a:rPr lang="en-US" sz="1000" b="1" dirty="0"/>
              <a:t>13.00-14.00</a:t>
            </a:r>
            <a:r>
              <a:rPr lang="en-US" sz="1000" dirty="0"/>
              <a:t> </a:t>
            </a:r>
            <a:r>
              <a:rPr lang="en-US" sz="1000" dirty="0">
                <a:hlinkClick r:id="rId6"/>
              </a:rPr>
              <a:t>Lecture: Introduction to UPPMAX/UPPNEX (Martin Dahlö)</a:t>
            </a:r>
          </a:p>
          <a:p>
            <a:r>
              <a:rPr lang="en-US" sz="1000" b="1" dirty="0"/>
              <a:t>14.00-17.00</a:t>
            </a:r>
            <a:r>
              <a:rPr lang="en-US" sz="1000" dirty="0"/>
              <a:t> </a:t>
            </a:r>
            <a:r>
              <a:rPr lang="en-US" sz="1000" dirty="0">
                <a:hlinkClick r:id="rId7"/>
              </a:rPr>
              <a:t>Exercise: Introduction to UPPMAX/UPPNEX (Martin Dahlö, Malin Larsson</a:t>
            </a:r>
            <a:r>
              <a:rPr lang="en-US" sz="1000" dirty="0" smtClean="0">
                <a:hlinkClick r:id="rId7"/>
              </a:rPr>
              <a:t>)</a:t>
            </a:r>
          </a:p>
          <a:p>
            <a:endParaRPr lang="en-US" sz="1000" dirty="0">
              <a:hlinkClick r:id="rId7"/>
            </a:endParaRPr>
          </a:p>
          <a:p>
            <a:r>
              <a:rPr lang="en-US" sz="1000" b="1" dirty="0"/>
              <a:t>Tuesday</a:t>
            </a:r>
            <a:endParaRPr lang="en-US" sz="1000" dirty="0"/>
          </a:p>
          <a:p>
            <a:r>
              <a:rPr lang="en-US" sz="1000" dirty="0"/>
              <a:t>Room: </a:t>
            </a:r>
            <a:r>
              <a:rPr lang="en-US" sz="1000" dirty="0">
                <a:hlinkClick r:id="rId2"/>
              </a:rPr>
              <a:t>Campus Valla, House B, Room Odén</a:t>
            </a:r>
          </a:p>
          <a:p>
            <a:r>
              <a:rPr lang="en-US" sz="1000" b="1" dirty="0"/>
              <a:t>09.00-10.00</a:t>
            </a:r>
            <a:r>
              <a:rPr lang="en-US" sz="1000" dirty="0"/>
              <a:t> </a:t>
            </a:r>
            <a:r>
              <a:rPr lang="en-US" sz="1000" dirty="0">
                <a:hlinkClick r:id="rId8"/>
              </a:rPr>
              <a:t>Lecture: Alignment with BWA; Data Processing with Picard; Variant Calling with GATK; SAM/BAM and VCF Formats</a:t>
            </a:r>
          </a:p>
          <a:p>
            <a:r>
              <a:rPr lang="en-US" sz="1000" b="1" dirty="0"/>
              <a:t>10.00-12.00</a:t>
            </a:r>
            <a:r>
              <a:rPr lang="en-US" sz="1000" dirty="0"/>
              <a:t> </a:t>
            </a:r>
            <a:r>
              <a:rPr lang="en-US" sz="1000" dirty="0">
                <a:hlinkClick r:id="rId9"/>
              </a:rPr>
              <a:t>Exercise: Alignment with BWA; Data Processing with Picard; Variant Calling with GATK; SAM/BAM and VCF Formats part I (Malin Larsson, Mihaela Martis)</a:t>
            </a:r>
          </a:p>
          <a:p>
            <a:r>
              <a:rPr lang="en-US" sz="1000" b="1" dirty="0"/>
              <a:t>12.00-13.00</a:t>
            </a:r>
            <a:r>
              <a:rPr lang="en-US" sz="1000" dirty="0"/>
              <a:t> Lunch</a:t>
            </a:r>
          </a:p>
          <a:p>
            <a:r>
              <a:rPr lang="en-US" sz="1000" b="1" dirty="0"/>
              <a:t>13:00-17:00</a:t>
            </a:r>
            <a:r>
              <a:rPr lang="en-US" sz="1000" dirty="0"/>
              <a:t> </a:t>
            </a:r>
            <a:r>
              <a:rPr lang="en-US" sz="1000" dirty="0">
                <a:hlinkClick r:id="rId10"/>
              </a:rPr>
              <a:t>Exercise: Alignment with BWA; Data Processing with Picard; Variant Calling with GATK; SAM/BAM and VCF Formats part </a:t>
            </a:r>
            <a:r>
              <a:rPr lang="en-US" sz="1000" dirty="0" smtClean="0">
                <a:hlinkClick r:id="rId10"/>
              </a:rPr>
              <a:t>II</a:t>
            </a:r>
          </a:p>
          <a:p>
            <a:endParaRPr lang="en-US" sz="1000" dirty="0">
              <a:hlinkClick r:id="rId10"/>
            </a:endParaRPr>
          </a:p>
          <a:p>
            <a:r>
              <a:rPr lang="en-US" sz="1000" b="1" dirty="0"/>
              <a:t>Wednesday</a:t>
            </a:r>
            <a:endParaRPr lang="en-US" sz="1000" dirty="0"/>
          </a:p>
          <a:p>
            <a:r>
              <a:rPr lang="en-US" sz="1000" dirty="0"/>
              <a:t>Room: </a:t>
            </a:r>
            <a:r>
              <a:rPr lang="en-US" sz="1000" dirty="0">
                <a:hlinkClick r:id="rId2"/>
              </a:rPr>
              <a:t>Campus Valla, House B, Room Odén</a:t>
            </a:r>
          </a:p>
          <a:p>
            <a:r>
              <a:rPr lang="en-US" sz="1000" b="1" dirty="0"/>
              <a:t>09.00-11.30</a:t>
            </a:r>
            <a:r>
              <a:rPr lang="en-US" sz="1000" dirty="0"/>
              <a:t> </a:t>
            </a:r>
            <a:r>
              <a:rPr lang="en-US" sz="1000" dirty="0">
                <a:hlinkClick r:id="rId11"/>
              </a:rPr>
              <a:t>Lecture: Next Generation Sequencing Overview</a:t>
            </a:r>
          </a:p>
          <a:p>
            <a:r>
              <a:rPr lang="en-US" sz="1000" b="1" dirty="0"/>
              <a:t>11:30-12.00</a:t>
            </a:r>
            <a:r>
              <a:rPr lang="en-US" sz="1000" dirty="0"/>
              <a:t> </a:t>
            </a:r>
            <a:r>
              <a:rPr lang="en-US" sz="1000" dirty="0">
                <a:hlinkClick r:id="rId8"/>
              </a:rPr>
              <a:t>Lecture: The National Bioinformatics Infrastructure Sweden</a:t>
            </a:r>
          </a:p>
          <a:p>
            <a:r>
              <a:rPr lang="en-US" sz="1000" b="1" dirty="0"/>
              <a:t>12.00-13.00</a:t>
            </a:r>
            <a:r>
              <a:rPr lang="en-US" sz="1000" dirty="0"/>
              <a:t> </a:t>
            </a:r>
            <a:r>
              <a:rPr lang="en-US" sz="1000" dirty="0" smtClean="0"/>
              <a:t>Lunch</a:t>
            </a:r>
            <a:endParaRPr lang="en-US" sz="1000" dirty="0"/>
          </a:p>
          <a:p>
            <a:r>
              <a:rPr lang="en-US" sz="1000" b="1" dirty="0"/>
              <a:t>13.00-14.00</a:t>
            </a:r>
            <a:r>
              <a:rPr lang="en-US" sz="1000" dirty="0"/>
              <a:t> </a:t>
            </a:r>
            <a:r>
              <a:rPr lang="en-US" sz="1000" dirty="0">
                <a:hlinkClick r:id="rId12"/>
              </a:rPr>
              <a:t>Lecture: NGS and bioinformatics analysis pipelines</a:t>
            </a:r>
          </a:p>
          <a:p>
            <a:r>
              <a:rPr lang="en-US" sz="1000" b="1" dirty="0"/>
              <a:t>14.00-17.00</a:t>
            </a:r>
            <a:r>
              <a:rPr lang="en-US" sz="1000" dirty="0"/>
              <a:t> </a:t>
            </a:r>
            <a:r>
              <a:rPr lang="en-US" sz="1000" dirty="0">
                <a:hlinkClick r:id="rId13"/>
              </a:rPr>
              <a:t>Project discussion</a:t>
            </a:r>
          </a:p>
          <a:p>
            <a:r>
              <a:rPr lang="en-US" sz="1000" b="1" dirty="0"/>
              <a:t>18:00-</a:t>
            </a:r>
            <a:r>
              <a:rPr lang="en-US" sz="1000" dirty="0"/>
              <a:t> Course dinner at </a:t>
            </a:r>
            <a:r>
              <a:rPr lang="en-US" sz="1000" dirty="0">
                <a:hlinkClick r:id="rId14"/>
              </a:rPr>
              <a:t>De </a:t>
            </a:r>
            <a:r>
              <a:rPr lang="en-US" sz="1000" dirty="0" smtClean="0">
                <a:hlinkClick r:id="rId14"/>
              </a:rPr>
              <a:t>Klomp</a:t>
            </a:r>
          </a:p>
          <a:p>
            <a:r>
              <a:rPr lang="en-US" sz="1000" dirty="0" smtClean="0">
                <a:hlinkClick r:id="rId14"/>
              </a:rPr>
              <a:t>Gr</a:t>
            </a:r>
            <a:endParaRPr lang="en-US" sz="1000" dirty="0">
              <a:hlinkClick r:id="rId14"/>
            </a:endParaRPr>
          </a:p>
          <a:p>
            <a:r>
              <a:rPr lang="en-US" sz="1000" b="1" dirty="0"/>
              <a:t>Thursday</a:t>
            </a:r>
            <a:endParaRPr lang="en-US" sz="1000" dirty="0"/>
          </a:p>
          <a:p>
            <a:r>
              <a:rPr lang="en-US" sz="1000" dirty="0"/>
              <a:t>Room: </a:t>
            </a:r>
            <a:r>
              <a:rPr lang="en-US" sz="1000" dirty="0">
                <a:hlinkClick r:id="rId2"/>
              </a:rPr>
              <a:t>Campus Valla, House B, Room Odén</a:t>
            </a:r>
          </a:p>
          <a:p>
            <a:r>
              <a:rPr lang="en-US" sz="1000" b="1" dirty="0"/>
              <a:t>09:00-10.00</a:t>
            </a:r>
            <a:r>
              <a:rPr lang="en-US" sz="1000" dirty="0"/>
              <a:t> </a:t>
            </a:r>
            <a:r>
              <a:rPr lang="en-US" sz="1000" dirty="0">
                <a:hlinkClick r:id="rId15"/>
              </a:rPr>
              <a:t>Lecture: ChIP sequencing and data analysis</a:t>
            </a:r>
          </a:p>
          <a:p>
            <a:r>
              <a:rPr lang="en-US" sz="1000" b="1" dirty="0"/>
              <a:t>10.00-12:00</a:t>
            </a:r>
            <a:r>
              <a:rPr lang="en-US" sz="1000" dirty="0"/>
              <a:t> </a:t>
            </a:r>
            <a:r>
              <a:rPr lang="en-US" sz="1000" dirty="0">
                <a:hlinkClick r:id="rId16"/>
              </a:rPr>
              <a:t>Exercise: ChIP sequencing and data analysis part I</a:t>
            </a:r>
          </a:p>
          <a:p>
            <a:r>
              <a:rPr lang="en-US" sz="1000" b="1" dirty="0"/>
              <a:t>12.00-13.00</a:t>
            </a:r>
            <a:r>
              <a:rPr lang="en-US" sz="1000" dirty="0"/>
              <a:t> Lunch</a:t>
            </a:r>
          </a:p>
          <a:p>
            <a:r>
              <a:rPr lang="en-US" sz="1000" b="1" dirty="0"/>
              <a:t>13.00-17:00</a:t>
            </a:r>
            <a:r>
              <a:rPr lang="en-US" sz="1000" dirty="0"/>
              <a:t> </a:t>
            </a:r>
            <a:r>
              <a:rPr lang="en-US" sz="1000" dirty="0">
                <a:hlinkClick r:id="rId16"/>
              </a:rPr>
              <a:t>Exercise: ChIP sequencing and data analysis part </a:t>
            </a:r>
            <a:r>
              <a:rPr lang="en-US" sz="1000" dirty="0" smtClean="0">
                <a:hlinkClick r:id="rId16"/>
              </a:rPr>
              <a:t>II</a:t>
            </a:r>
          </a:p>
          <a:p>
            <a:endParaRPr lang="en-US" sz="1000" dirty="0">
              <a:hlinkClick r:id="rId16"/>
            </a:endParaRPr>
          </a:p>
          <a:p>
            <a:r>
              <a:rPr lang="en-US" sz="1000" b="1" dirty="0"/>
              <a:t>Friday</a:t>
            </a:r>
            <a:endParaRPr lang="en-US" sz="1000" dirty="0"/>
          </a:p>
          <a:p>
            <a:r>
              <a:rPr lang="en-US" sz="1000" dirty="0"/>
              <a:t>Room: </a:t>
            </a:r>
            <a:r>
              <a:rPr lang="en-US" sz="1000" dirty="0">
                <a:hlinkClick r:id="rId2"/>
              </a:rPr>
              <a:t>Campus Valla, House B, Room Odén</a:t>
            </a:r>
          </a:p>
          <a:p>
            <a:r>
              <a:rPr lang="en-US" sz="1000" b="1" dirty="0"/>
              <a:t>09:00-10:00</a:t>
            </a:r>
            <a:r>
              <a:rPr lang="en-US" sz="1000" dirty="0"/>
              <a:t> </a:t>
            </a:r>
            <a:r>
              <a:rPr lang="en-US" sz="1000" dirty="0">
                <a:hlinkClick r:id="rId17"/>
              </a:rPr>
              <a:t>Lecture: RNA sequencing, transcriptome and expression quantification</a:t>
            </a:r>
          </a:p>
          <a:p>
            <a:r>
              <a:rPr lang="en-US" sz="1000" b="1" dirty="0"/>
              <a:t>10:00-12:00</a:t>
            </a:r>
            <a:r>
              <a:rPr lang="en-US" sz="1000" dirty="0"/>
              <a:t> </a:t>
            </a:r>
            <a:r>
              <a:rPr lang="en-US" sz="1000" dirty="0">
                <a:hlinkClick r:id="rId18"/>
              </a:rPr>
              <a:t>Exercise: RNA sequencing, transcriptome and expression quantification part I</a:t>
            </a:r>
          </a:p>
          <a:p>
            <a:r>
              <a:rPr lang="en-US" sz="1000" b="1" dirty="0"/>
              <a:t>12.00-13.00</a:t>
            </a:r>
            <a:r>
              <a:rPr lang="en-US" sz="1000" dirty="0"/>
              <a:t> Lunch</a:t>
            </a:r>
          </a:p>
          <a:p>
            <a:r>
              <a:rPr lang="en-US" sz="1000" b="1" dirty="0"/>
              <a:t>13:00-17.00</a:t>
            </a:r>
            <a:r>
              <a:rPr lang="en-US" sz="1000" dirty="0"/>
              <a:t> </a:t>
            </a:r>
            <a:r>
              <a:rPr lang="en-US" sz="1000" dirty="0">
                <a:hlinkClick r:id="rId18"/>
              </a:rPr>
              <a:t>Exercise: RNA sequencing, transcriptome and expression quantification part II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92310" y="101065"/>
            <a:ext cx="2251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Course schedule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85228" y="3962978"/>
            <a:ext cx="39821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Project discussions in smaller groups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1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7643" y="412491"/>
            <a:ext cx="4494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Lunch in </a:t>
            </a:r>
            <a:r>
              <a:rPr lang="en-US" sz="2400" b="1" dirty="0" err="1" smtClean="0"/>
              <a:t>Universitetsklubben</a:t>
            </a:r>
            <a:endParaRPr lang="en-US" sz="2400" b="1" dirty="0"/>
          </a:p>
        </p:txBody>
      </p:sp>
      <p:pic>
        <p:nvPicPr>
          <p:cNvPr id="5" name="Picture 4" descr="LiU-Valla-15100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491"/>
            <a:ext cx="9144000" cy="646161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23472" y="2749481"/>
            <a:ext cx="1283859" cy="6140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Od</a:t>
            </a:r>
            <a:r>
              <a:rPr lang="en-US" dirty="0" err="1" smtClean="0">
                <a:solidFill>
                  <a:schemeClr val="tx1"/>
                </a:solidFill>
              </a:rPr>
              <a:t>én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7885973">
            <a:off x="3784216" y="4426694"/>
            <a:ext cx="1122658" cy="7013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unch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2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2603" y="33582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discussions on </a:t>
            </a:r>
            <a:r>
              <a:rPr lang="en-US" sz="2400" b="1" dirty="0"/>
              <a:t>W</a:t>
            </a:r>
            <a:r>
              <a:rPr lang="en-US" sz="2400" b="1" dirty="0" smtClean="0"/>
              <a:t>ednesday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01534" y="1090895"/>
            <a:ext cx="7798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roups </a:t>
            </a:r>
            <a:r>
              <a:rPr lang="en-US" sz="2000" dirty="0"/>
              <a:t>based on </a:t>
            </a:r>
            <a:r>
              <a:rPr lang="en-US" sz="2000" dirty="0" smtClean="0"/>
              <a:t>your interest. Proposed groups: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RNA</a:t>
            </a:r>
            <a:r>
              <a:rPr lang="en-US" sz="2000" dirty="0"/>
              <a:t>-</a:t>
            </a:r>
            <a:r>
              <a:rPr lang="en-US" sz="2000" dirty="0" err="1" smtClean="0"/>
              <a:t>seq</a:t>
            </a:r>
            <a:r>
              <a:rPr lang="en-US" sz="2000" dirty="0" smtClean="0"/>
              <a:t> and epigenetics (</a:t>
            </a:r>
            <a:r>
              <a:rPr lang="en-US" sz="2000" dirty="0" err="1" smtClean="0"/>
              <a:t>Agata</a:t>
            </a:r>
            <a:r>
              <a:rPr lang="en-US" sz="2000" dirty="0" smtClean="0"/>
              <a:t> and </a:t>
            </a:r>
            <a:r>
              <a:rPr lang="en-US" sz="2000" dirty="0" err="1" smtClean="0"/>
              <a:t>Mihaela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Variant calling including somatic variants (Malin and Adam)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Experimental setup (Olga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Please plan questions </a:t>
            </a:r>
            <a:r>
              <a:rPr lang="en-US" sz="2000" dirty="0"/>
              <a:t>for the </a:t>
            </a:r>
            <a:r>
              <a:rPr lang="en-US" sz="2000" dirty="0" smtClean="0"/>
              <a:t>discussion</a:t>
            </a:r>
            <a:r>
              <a:rPr lang="en-US" sz="2000" dirty="0"/>
              <a:t>: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technology</a:t>
            </a:r>
            <a:r>
              <a:rPr lang="en-US" sz="2000" dirty="0"/>
              <a:t>-</a:t>
            </a:r>
            <a:r>
              <a:rPr lang="en-US" sz="2000" dirty="0" smtClean="0"/>
              <a:t>related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analysis</a:t>
            </a:r>
            <a:r>
              <a:rPr lang="en-US" sz="2000" dirty="0"/>
              <a:t>-</a:t>
            </a:r>
            <a:r>
              <a:rPr lang="en-US" sz="2000" dirty="0" smtClean="0"/>
              <a:t>related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is something </a:t>
            </a:r>
            <a:r>
              <a:rPr lang="en-US" sz="2000" dirty="0" smtClean="0"/>
              <a:t>your </a:t>
            </a:r>
            <a:r>
              <a:rPr lang="en-US" sz="2000" dirty="0"/>
              <a:t>would like to discuss 1:1 with a teacher </a:t>
            </a:r>
            <a:r>
              <a:rPr lang="en-US" sz="2000" dirty="0" smtClean="0"/>
              <a:t>only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?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Time: 14:00 -17:00 on </a:t>
            </a:r>
            <a:r>
              <a:rPr lang="en-US" sz="2000" dirty="0" smtClean="0"/>
              <a:t>Wednesday</a:t>
            </a:r>
            <a:endParaRPr lang="en-US" sz="2000" dirty="0"/>
          </a:p>
          <a:p>
            <a:r>
              <a:rPr lang="en-US" sz="2000" dirty="0" smtClean="0"/>
              <a:t>Place: </a:t>
            </a:r>
            <a:r>
              <a:rPr lang="en-US" sz="2000" dirty="0" err="1" smtClean="0"/>
              <a:t>Odén</a:t>
            </a:r>
            <a:r>
              <a:rPr lang="en-US" sz="2000" dirty="0" smtClean="0"/>
              <a:t>, Fick and Dalton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Groups will be decided during Monday/Tuesday (let me know which group you want to be in)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70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699</Words>
  <Application>Microsoft Macintosh PowerPoint</Application>
  <PresentationFormat>On-screen Show (4:3)</PresentationFormat>
  <Paragraphs>123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Office-tema</vt:lpstr>
      <vt:lpstr>1_Office-tema</vt:lpstr>
      <vt:lpstr>2_Office-tema</vt:lpstr>
      <vt:lpstr>Office Theme</vt:lpstr>
      <vt:lpstr>Science for Life Laboratory</vt:lpstr>
      <vt:lpstr>PowerPoint Presentation</vt:lpstr>
      <vt:lpstr>SciLifeLab mission</vt:lpstr>
      <vt:lpstr>SciLifeLab platforms</vt:lpstr>
      <vt:lpstr>Upcoming courses</vt:lpstr>
      <vt:lpstr>PowerPoint Presentation</vt:lpstr>
      <vt:lpstr>PowerPoint Presentation</vt:lpstr>
      <vt:lpstr>PowerPoint Presentation</vt:lpstr>
      <vt:lpstr>PowerPoint Presentation</vt:lpstr>
    </vt:vector>
  </TitlesOfParts>
  <Company>Rudström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Malin Larsson</cp:lastModifiedBy>
  <cp:revision>37</cp:revision>
  <dcterms:created xsi:type="dcterms:W3CDTF">2015-02-16T18:25:46Z</dcterms:created>
  <dcterms:modified xsi:type="dcterms:W3CDTF">2016-04-16T15:09:31Z</dcterms:modified>
</cp:coreProperties>
</file>