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3"/>
  </p:notesMasterIdLst>
  <p:sldIdLst>
    <p:sldId id="256" r:id="rId2"/>
    <p:sldId id="258" r:id="rId3"/>
    <p:sldId id="259" r:id="rId4"/>
    <p:sldId id="272" r:id="rId5"/>
    <p:sldId id="261" r:id="rId6"/>
    <p:sldId id="323" r:id="rId7"/>
    <p:sldId id="285" r:id="rId8"/>
    <p:sldId id="269" r:id="rId9"/>
    <p:sldId id="279" r:id="rId10"/>
    <p:sldId id="280" r:id="rId11"/>
    <p:sldId id="287" r:id="rId12"/>
    <p:sldId id="288" r:id="rId13"/>
    <p:sldId id="270" r:id="rId14"/>
    <p:sldId id="277" r:id="rId15"/>
    <p:sldId id="283" r:id="rId16"/>
    <p:sldId id="289" r:id="rId17"/>
    <p:sldId id="297" r:id="rId18"/>
    <p:sldId id="321" r:id="rId19"/>
    <p:sldId id="322" r:id="rId20"/>
    <p:sldId id="314" r:id="rId21"/>
    <p:sldId id="317" r:id="rId22"/>
    <p:sldId id="295" r:id="rId23"/>
    <p:sldId id="318" r:id="rId24"/>
    <p:sldId id="257" r:id="rId25"/>
    <p:sldId id="298" r:id="rId26"/>
    <p:sldId id="299" r:id="rId27"/>
    <p:sldId id="304" r:id="rId28"/>
    <p:sldId id="301" r:id="rId29"/>
    <p:sldId id="303" r:id="rId30"/>
    <p:sldId id="305" r:id="rId31"/>
    <p:sldId id="306" r:id="rId32"/>
    <p:sldId id="307" r:id="rId33"/>
    <p:sldId id="308" r:id="rId34"/>
    <p:sldId id="315" r:id="rId35"/>
    <p:sldId id="316" r:id="rId36"/>
    <p:sldId id="309" r:id="rId37"/>
    <p:sldId id="324" r:id="rId38"/>
    <p:sldId id="310" r:id="rId39"/>
    <p:sldId id="320" r:id="rId40"/>
    <p:sldId id="311" r:id="rId41"/>
    <p:sldId id="312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48" y="-728"/>
      </p:cViewPr>
      <p:guideLst>
        <p:guide orient="horz" pos="2160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BD28-F41A-4E4D-A023-F37FB5E11D60}" type="datetimeFigureOut">
              <a:rPr lang="en-US" smtClean="0"/>
              <a:t>09/10/17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4CA0-194C-D041-A754-07EAE8CC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Genetic alterations and the progression of colorectal cancer.</a:t>
            </a:r>
            <a:r>
              <a:rPr lang="en-GB" dirty="0">
                <a:latin typeface="Arial" charset="0"/>
                <a:cs typeface="msgothic" charset="0"/>
              </a:rPr>
              <a:t> The major </a:t>
            </a:r>
            <a:r>
              <a:rPr lang="en-GB" dirty="0" err="1">
                <a:latin typeface="Arial" charset="0"/>
                <a:cs typeface="msgothic" charset="0"/>
              </a:rPr>
              <a:t>signaling</a:t>
            </a:r>
            <a:r>
              <a:rPr lang="en-GB" dirty="0">
                <a:latin typeface="Arial" charset="0"/>
                <a:cs typeface="msgothic" charset="0"/>
              </a:rPr>
              <a:t> pathways that drive </a:t>
            </a:r>
            <a:r>
              <a:rPr lang="en-GB" dirty="0" err="1">
                <a:latin typeface="Arial" charset="0"/>
                <a:cs typeface="msgothic" charset="0"/>
              </a:rPr>
              <a:t>tumorigenesis</a:t>
            </a:r>
            <a:r>
              <a:rPr lang="en-GB" dirty="0">
                <a:latin typeface="Arial" charset="0"/>
                <a:cs typeface="msgothic" charset="0"/>
              </a:rPr>
              <a:t> are shown at the transitions between each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stage. One of several driver genes that encode components of these pathways can be altered in any individual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. Patient age indicates the time intervals during which the driver genes are usually mutated. Note that this model may not apply to all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types. TGF-β, transforming growth factor–β.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Substitutions of one base by another</a:t>
            </a:r>
          </a:p>
          <a:p>
            <a:r>
              <a:rPr lang="en-US" dirty="0" smtClean="0"/>
              <a:t>Insertions or deletions of small or large segments of DNA;</a:t>
            </a:r>
          </a:p>
          <a:p>
            <a:r>
              <a:rPr lang="en-US" dirty="0" smtClean="0"/>
              <a:t>rearrangements, in which DNA has been broken and then rejoined to a DNA segment from elsewhere in the genome</a:t>
            </a:r>
          </a:p>
          <a:p>
            <a:r>
              <a:rPr lang="en-US" dirty="0" smtClean="0"/>
              <a:t>copy number increases from the two copies present in the normal diploid genome, sometimes to several hundred copies (known as gene amplification) </a:t>
            </a:r>
          </a:p>
          <a:p>
            <a:r>
              <a:rPr lang="en-US" dirty="0" smtClean="0"/>
              <a:t>copy number reductions that may result in complete absence of a DNA sequence from the cancer genome</a:t>
            </a:r>
          </a:p>
          <a:p>
            <a:r>
              <a:rPr lang="en-US" dirty="0" smtClean="0"/>
              <a:t>External DNA (from viruses such as human papilloma virus, Epstein Barr virus, hepatitis B virus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>
                <a:latin typeface="Arial" charset="0"/>
                <a:cs typeface="msgothic" charset="0"/>
              </a:rPr>
              <a:t>Number of somatic mutations in representative human cancers, detected by genome-wide sequencing studies.</a:t>
            </a:r>
            <a:r>
              <a:rPr lang="en-GB">
                <a:latin typeface="Arial" charset="0"/>
                <a:cs typeface="msgothic" charset="0"/>
              </a:rPr>
              <a:t> (</a:t>
            </a:r>
            <a:r>
              <a:rPr lang="en-GB" sz="1300" b="1">
                <a:latin typeface="Arial" charset="0"/>
                <a:cs typeface="msgothic" charset="0"/>
              </a:rPr>
              <a:t>A</a:t>
            </a:r>
            <a:r>
              <a:rPr lang="en-GB">
                <a:latin typeface="Arial" charset="0"/>
                <a:cs typeface="msgothic" charset="0"/>
              </a:rPr>
              <a:t>) The genomes of a diverse group of adult (right) and pediatric (left) cancers have been analyzed. Numbers in parentheses indicate the median number of nonsynonymous mutations per tumor. (</a:t>
            </a:r>
            <a:r>
              <a:rPr lang="en-GB" sz="1300" b="1">
                <a:latin typeface="Arial" charset="0"/>
                <a:cs typeface="msgothic" charset="0"/>
              </a:rPr>
              <a:t>B</a:t>
            </a:r>
            <a:r>
              <a:rPr lang="en-GB">
                <a:latin typeface="Arial" charset="0"/>
                <a:cs typeface="msgothic" charset="0"/>
              </a:rPr>
              <a:t>) The median number of nonsynonymous mutations per tumor in a variety of tumor types. Horizontal bars indicate the 25 and 75% quartiles. MSI, microsatellite instability; SCLC, small cell lung cancers; NSCLC, non–small cell lung cancers; ESCC, esophageal squamous cell carcinomas; MSS, microsatellite stable; EAC, esophageal adenocarcinomas. The published data on which this figure is based are provided in table S1C.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cancer genes</a:t>
            </a:r>
            <a:r>
              <a:rPr lang="en-US" baseline="0" dirty="0" smtClean="0"/>
              <a:t> were identified by detecting non-random clustering of somatic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469B-721A-4382-A9D0-D8D1FA5510BC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8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Removal</a:t>
            </a:r>
            <a:r>
              <a:rPr lang="en-US" baseline="0" dirty="0" smtClean="0"/>
              <a:t> of low quality reads</a:t>
            </a:r>
          </a:p>
          <a:p>
            <a:r>
              <a:rPr lang="en-US" baseline="0" dirty="0" smtClean="0"/>
              <a:t>2) Variant detection in the tumor using a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</a:t>
            </a:r>
          </a:p>
          <a:p>
            <a:r>
              <a:rPr lang="en-US" baseline="0" dirty="0" smtClean="0"/>
              <a:t>3) Filtering to remove false positives due to sequencing artifacts (near insertion/deletion, strand bias, poor mapping, observed in control)</a:t>
            </a:r>
          </a:p>
          <a:p>
            <a:r>
              <a:rPr lang="en-US" baseline="0" dirty="0" smtClean="0"/>
              <a:t>4) Second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 – germ line or somatic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Exome</a:t>
            </a:r>
            <a:r>
              <a:rPr lang="en-US" dirty="0" smtClean="0"/>
              <a:t> Aggregation Consortium (</a:t>
            </a:r>
            <a:r>
              <a:rPr lang="en-US" dirty="0" err="1" smtClean="0"/>
              <a:t>ExAC</a:t>
            </a:r>
            <a:r>
              <a:rPr lang="en-US" dirty="0" smtClean="0"/>
              <a:t>), an international coalition of investigators with a focus on data from </a:t>
            </a:r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r>
              <a:rPr lang="en-US" dirty="0" smtClean="0"/>
              <a:t>COSMIC </a:t>
            </a:r>
            <a:r>
              <a:rPr lang="en-US" baseline="0" dirty="0" smtClean="0"/>
              <a:t> catalogue of somatic mutation in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09/10/17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09/10/17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09/10/17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09/10/17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09/10/17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09/10/17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09/10/17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09/10/17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09/10/17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09/10/17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09/10/17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abi-wiki.scilifelab.se/display/SHGATG/SciLifeLab+human+genome+analysis+toolbox+grou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iLifeLab/CAW" TargetMode="External"/><Relationship Id="rId3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lifelab.github.io/courses/ngsgu/cancergenomics/161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4351" y="1292712"/>
            <a:ext cx="592184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somatic mutations in cancer tumors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85466" y="3532432"/>
            <a:ext cx="499733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Malin Larsson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alin.larsson@scilifelab.se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" y="3258969"/>
            <a:ext cx="294882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78"/>
            <a:ext cx="9144000" cy="301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8097" y="5573353"/>
            <a:ext cx="575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socratic.org</a:t>
            </a:r>
            <a:r>
              <a:rPr lang="en-US" dirty="0"/>
              <a:t>/questions/how-do-</a:t>
            </a:r>
            <a:r>
              <a:rPr lang="en-US" dirty="0" err="1"/>
              <a:t>dna</a:t>
            </a:r>
            <a:r>
              <a:rPr lang="en-US" dirty="0"/>
              <a:t>-mutations-occur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196"/>
            <a:ext cx="8416360" cy="21400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Types of mutations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1423287"/>
            <a:ext cx="7806307" cy="540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872" y="6539327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/wiki/Epigenetics</a:t>
            </a:r>
          </a:p>
        </p:txBody>
      </p:sp>
    </p:spTree>
    <p:extLst>
      <p:ext uri="{BB962C8B-B14F-4D97-AF65-F5344CB8AC3E}">
        <p14:creationId xmlns:p14="http://schemas.microsoft.com/office/powerpoint/2010/main" val="26305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464"/>
            <a:ext cx="8229600" cy="1143000"/>
          </a:xfrm>
        </p:spPr>
        <p:txBody>
          <a:bodyPr/>
          <a:lstStyle/>
          <a:p>
            <a:r>
              <a:rPr lang="en-US" dirty="0" smtClean="0"/>
              <a:t>Mutational Landscape of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review published 2013: </a:t>
            </a:r>
          </a:p>
          <a:p>
            <a:r>
              <a:rPr lang="en-US" dirty="0" smtClean="0"/>
              <a:t>~350 cancer driver genes catalogued</a:t>
            </a:r>
          </a:p>
          <a:p>
            <a:r>
              <a:rPr lang="en-US" dirty="0" smtClean="0"/>
              <a:t>5-7 driver mutations per tumor</a:t>
            </a:r>
          </a:p>
          <a:p>
            <a:pPr marL="400050" lvl="1" indent="0">
              <a:buNone/>
            </a:pPr>
            <a:r>
              <a:rPr lang="en-US" dirty="0" smtClean="0"/>
              <a:t>(Stratton et al, The Cancer Genome, Nature 2013)</a:t>
            </a:r>
          </a:p>
          <a:p>
            <a:endParaRPr lang="en-US" dirty="0" smtClean="0"/>
          </a:p>
          <a:p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/WGS studies suggest </a:t>
            </a:r>
          </a:p>
          <a:p>
            <a:pPr lvl="1"/>
            <a:r>
              <a:rPr lang="en-US" dirty="0" smtClean="0"/>
              <a:t>higher number of driver genes</a:t>
            </a:r>
          </a:p>
          <a:p>
            <a:pPr lvl="1"/>
            <a:r>
              <a:rPr lang="en-US" dirty="0" smtClean="0"/>
              <a:t>Up to 20 driver mutations per tumor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9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70119" y="1892691"/>
            <a:ext cx="2592281" cy="17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Number </a:t>
            </a:r>
            <a:r>
              <a:rPr lang="en-GB" sz="1500" b="1" dirty="0">
                <a:latin typeface="Arial" charset="0"/>
              </a:rPr>
              <a:t>of somatic mutations in representative human cancers, detected by genome-wide sequencing studies.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39" y="54116"/>
            <a:ext cx="4098431" cy="67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0119" y="3376975"/>
            <a:ext cx="2781077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 dirty="0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7620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Rows: Cancer genes with </a:t>
            </a:r>
            <a:r>
              <a:rPr lang="en-US" sz="1600" dirty="0" smtClean="0"/>
              <a:t>driver mutations. In case of new </a:t>
            </a:r>
          </a:p>
          <a:p>
            <a:r>
              <a:rPr lang="en-US" sz="1600" dirty="0" smtClean="0"/>
              <a:t>Columns: 100 primary breast cancer tumors (79 ER+, 21 ER-)</a:t>
            </a:r>
          </a:p>
          <a:p>
            <a:endParaRPr lang="en-US" sz="1600" dirty="0"/>
          </a:p>
          <a:p>
            <a:r>
              <a:rPr lang="en-US" sz="1600" dirty="0"/>
              <a:t>Coding exons of 21,416 protein coding genes and </a:t>
            </a:r>
            <a:r>
              <a:rPr lang="en-US" sz="1600" dirty="0" smtClean="0"/>
              <a:t>1,664 </a:t>
            </a:r>
            <a:r>
              <a:rPr lang="en-US" sz="1600" dirty="0"/>
              <a:t>microRNAs were </a:t>
            </a:r>
            <a:r>
              <a:rPr lang="en-US" sz="1600" dirty="0" smtClean="0"/>
              <a:t>sequenced</a:t>
            </a:r>
          </a:p>
          <a:p>
            <a:endParaRPr lang="en-US" sz="1600" dirty="0" smtClean="0"/>
          </a:p>
          <a:p>
            <a:r>
              <a:rPr lang="en-GB" sz="1600" dirty="0" smtClean="0"/>
              <a:t>PJ </a:t>
            </a:r>
            <a:r>
              <a:rPr lang="en-GB" sz="1600" dirty="0"/>
              <a:t>Stephens </a:t>
            </a:r>
            <a:r>
              <a:rPr lang="en-GB" sz="1600" i="1" dirty="0"/>
              <a:t>et al</a:t>
            </a:r>
            <a:r>
              <a:rPr lang="en-GB" sz="1600" dirty="0"/>
              <a:t>. </a:t>
            </a:r>
            <a:r>
              <a:rPr lang="en-GB" sz="1600" i="1" dirty="0"/>
              <a:t>Nature</a:t>
            </a:r>
            <a:r>
              <a:rPr lang="en-GB" sz="1600" dirty="0"/>
              <a:t> </a:t>
            </a:r>
            <a:r>
              <a:rPr lang="en-GB" sz="1600" b="1" dirty="0"/>
              <a:t>000</a:t>
            </a:r>
            <a:r>
              <a:rPr lang="en-GB" sz="1600" dirty="0"/>
              <a:t>, </a:t>
            </a:r>
            <a:r>
              <a:rPr lang="en-GB" altLang="zh-CN" sz="1600" dirty="0">
                <a:ea typeface="宋体" charset="0"/>
                <a:cs typeface="宋体" charset="0"/>
              </a:rPr>
              <a:t>1-5</a:t>
            </a:r>
            <a:r>
              <a:rPr lang="en-GB" sz="1600" dirty="0"/>
              <a:t> (2012) doi:10.1038/nature11017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15616" y="188640"/>
            <a:ext cx="707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pPr algn="ctr"/>
            <a:r>
              <a:rPr lang="en-GB" altLang="zh-CN" sz="3600" b="1" dirty="0"/>
              <a:t>The landscape of driver mutations in breast </a:t>
            </a:r>
            <a:r>
              <a:rPr lang="en-GB" altLang="zh-CN" sz="3600" b="1" dirty="0" smtClean="0"/>
              <a:t>cancer</a:t>
            </a:r>
            <a:endParaRPr lang="en-GB" altLang="zh-CN" sz="3600" b="1" dirty="0"/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6" name="Picture 258" descr="nature11017-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484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35" y="2492989"/>
            <a:ext cx="8229600" cy="1143000"/>
          </a:xfrm>
        </p:spPr>
        <p:txBody>
          <a:bodyPr/>
          <a:lstStyle/>
          <a:p>
            <a:r>
              <a:rPr lang="en-US" dirty="0" smtClean="0"/>
              <a:t>Detection of cancer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519138"/>
            <a:ext cx="8229600" cy="1143000"/>
          </a:xfrm>
        </p:spPr>
        <p:txBody>
          <a:bodyPr>
            <a:noAutofit/>
          </a:bodyPr>
          <a:lstStyle/>
          <a:p>
            <a:pPr>
              <a:tabLst>
                <a:tab pos="4483100" algn="l"/>
              </a:tabLst>
            </a:pPr>
            <a:r>
              <a:rPr lang="en-US" sz="4000" dirty="0" smtClean="0"/>
              <a:t>We are interested in somatic events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952" y="4941168"/>
            <a:ext cx="910850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experimental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85616"/>
            <a:ext cx="5352288" cy="3407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2911971"/>
            <a:ext cx="14775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GGGATAC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GGGAGAC</a:t>
            </a:r>
          </a:p>
          <a:p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765752" y="3987676"/>
            <a:ext cx="190624" cy="936104"/>
          </a:xfrm>
          <a:prstGeom prst="upDownArrow">
            <a:avLst/>
          </a:prstGeom>
          <a:solidFill>
            <a:srgbClr val="E51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2701" y="1507144"/>
            <a:ext cx="667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matched “normal sample” needed to filter away </a:t>
            </a:r>
            <a:r>
              <a:rPr lang="en-US" sz="2000" dirty="0" err="1" smtClean="0"/>
              <a:t>germline</a:t>
            </a:r>
            <a:r>
              <a:rPr lang="en-US" sz="2000" dirty="0" smtClean="0"/>
              <a:t> variants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 samples are often impure due to a mixture of tumor and normal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0" y="1562099"/>
            <a:ext cx="5413211" cy="484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373" y="6488668"/>
            <a:ext cx="74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Hanahan</a:t>
            </a:r>
            <a:r>
              <a:rPr lang="en-US" dirty="0" smtClean="0"/>
              <a:t> and Weinberg, Hallmarks of Cancer: The Next Generation, Cell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Aneuploidy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0" y="1580666"/>
            <a:ext cx="6995768" cy="46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85" y="1585369"/>
            <a:ext cx="7287568" cy="4525963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The mutational landscape of cancer</a:t>
            </a:r>
          </a:p>
          <a:p>
            <a:r>
              <a:rPr lang="en-US" dirty="0" smtClean="0"/>
              <a:t>Detection of cancer mutations</a:t>
            </a:r>
          </a:p>
          <a:p>
            <a:r>
              <a:rPr lang="en-US" dirty="0"/>
              <a:t>recap of </a:t>
            </a:r>
            <a:r>
              <a:rPr lang="en-US" dirty="0" err="1"/>
              <a:t>germline</a:t>
            </a:r>
            <a:r>
              <a:rPr lang="en-US" dirty="0"/>
              <a:t> variant </a:t>
            </a:r>
            <a:r>
              <a:rPr lang="en-US" dirty="0" smtClean="0"/>
              <a:t>calling</a:t>
            </a:r>
          </a:p>
          <a:p>
            <a:r>
              <a:rPr lang="en-US" dirty="0"/>
              <a:t>Somatic variant calling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216656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Tumors consists of </a:t>
            </a:r>
            <a:r>
              <a:rPr lang="en-US" dirty="0" err="1" smtClean="0"/>
              <a:t>subclones</a:t>
            </a:r>
            <a:r>
              <a:rPr lang="en-US" dirty="0" smtClean="0"/>
              <a:t> </a:t>
            </a:r>
            <a:r>
              <a:rPr lang="en-US" dirty="0"/>
              <a:t>with different somatic mutations</a:t>
            </a:r>
          </a:p>
        </p:txBody>
      </p:sp>
      <p:pic>
        <p:nvPicPr>
          <p:cNvPr id="4" name="Picture 3" descr="subcl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1795709"/>
            <a:ext cx="6241192" cy="4776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961" y="6572266"/>
            <a:ext cx="511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Carlos </a:t>
            </a:r>
            <a:r>
              <a:rPr lang="en-US" sz="1200" b="1" dirty="0" smtClean="0"/>
              <a:t>Caldas, </a:t>
            </a:r>
            <a:r>
              <a:rPr lang="en-US" sz="1200" i="1" dirty="0" smtClean="0"/>
              <a:t>Nature </a:t>
            </a:r>
            <a:r>
              <a:rPr lang="en-US" sz="1200" i="1" dirty="0"/>
              <a:t>Biotechnology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, 408–410 (2012) doi:10.1038/nbt.2213</a:t>
            </a:r>
          </a:p>
        </p:txBody>
      </p:sp>
    </p:spTree>
    <p:extLst>
      <p:ext uri="{BB962C8B-B14F-4D97-AF65-F5344CB8AC3E}">
        <p14:creationId xmlns:p14="http://schemas.microsoft.com/office/powerpoint/2010/main" val="37280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687638"/>
            <a:ext cx="680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detection algorithms must handle all of this!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40" y="1696650"/>
            <a:ext cx="71697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nucleotide variants (SNVs)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MuTect1, </a:t>
            </a:r>
            <a:r>
              <a:rPr lang="en-US" dirty="0" err="1" smtClean="0"/>
              <a:t>Strelka</a:t>
            </a:r>
            <a:r>
              <a:rPr lang="en-US" dirty="0" smtClean="0"/>
              <a:t>, MuTect2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variants (SVs)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Manta, </a:t>
            </a:r>
            <a:r>
              <a:rPr lang="en-US" dirty="0" err="1" smtClean="0"/>
              <a:t>Delly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number variants (CNVs)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Control-FREEC, ASCAT</a:t>
            </a:r>
            <a:r>
              <a:rPr lang="en-US" dirty="0" smtClean="0"/>
              <a:t>, </a:t>
            </a:r>
            <a:r>
              <a:rPr lang="en-US" dirty="0" smtClean="0"/>
              <a:t>Patchwork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updated!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587500"/>
            <a:ext cx="76835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SciLifeLab</a:t>
            </a:r>
            <a:r>
              <a:rPr lang="en-US" dirty="0" smtClean="0"/>
              <a:t> WGS toolbox group: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wabi-wiki.scilifelab.se</a:t>
            </a:r>
            <a:r>
              <a:rPr lang="en-US" dirty="0">
                <a:hlinkClick r:id="rId2"/>
              </a:rPr>
              <a:t>/display/SHGATG/</a:t>
            </a:r>
            <a:r>
              <a:rPr lang="en-US" dirty="0" err="1">
                <a:hlinkClick r:id="rId2"/>
              </a:rPr>
              <a:t>SciLifeLab+human+genome+analysis+toolbox+group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Recommended tools and workflow for somatic variant calling (and other things)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56" y="2219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</a:t>
            </a:r>
            <a:r>
              <a:rPr lang="en-US" dirty="0"/>
              <a:t>calling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7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First…</a:t>
            </a:r>
            <a:br>
              <a:rPr lang="en-US" dirty="0" smtClean="0"/>
            </a:br>
            <a:r>
              <a:rPr lang="en-US" dirty="0" smtClean="0"/>
              <a:t>recap of </a:t>
            </a:r>
            <a:r>
              <a:rPr lang="en-US" dirty="0" err="1" smtClean="0"/>
              <a:t>germline</a:t>
            </a:r>
            <a:r>
              <a:rPr lang="en-US" dirty="0" smtClean="0"/>
              <a:t> variant calling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57550"/>
          </a:xfrm>
        </p:spPr>
        <p:txBody>
          <a:bodyPr lIns="82945" tIns="41473" rIns="82945" bIns="41473"/>
          <a:lstStyle/>
          <a:p>
            <a:r>
              <a:rPr lang="en-GB" sz="3600" noProof="0" dirty="0" err="1" smtClean="0"/>
              <a:t>FastQ</a:t>
            </a:r>
            <a:r>
              <a:rPr lang="en-GB" sz="3600" noProof="0" dirty="0" smtClean="0"/>
              <a:t> format</a:t>
            </a:r>
            <a:endParaRPr lang="en-GB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8080" cy="4234342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65298" indent="0">
              <a:buNone/>
            </a:pPr>
            <a:r>
              <a:rPr lang="en-GB" sz="1900" dirty="0"/>
              <a:t>FASTQ format is a text-based format for storing both a nucleotide sequence and its corresponding quality scores. </a:t>
            </a:r>
            <a:endParaRPr lang="en-GB" sz="1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0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1</a:t>
            </a:r>
            <a:r>
              <a:rPr lang="en-GB" sz="1900" baseline="30000" dirty="0"/>
              <a:t>st</a:t>
            </a:r>
            <a:r>
              <a:rPr lang="en-GB" sz="1900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2</a:t>
            </a:r>
            <a:r>
              <a:rPr lang="en-GB" sz="1900" baseline="30000" dirty="0"/>
              <a:t>nd</a:t>
            </a:r>
            <a:r>
              <a:rPr lang="en-GB" sz="1900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3</a:t>
            </a:r>
            <a:r>
              <a:rPr lang="en-GB" sz="1900" baseline="30000" dirty="0"/>
              <a:t>rd</a:t>
            </a:r>
            <a:r>
              <a:rPr lang="en-GB" sz="1900" dirty="0"/>
              <a:t> row: starts with “+” and optionally the same identifier as in the 1</a:t>
            </a:r>
            <a:r>
              <a:rPr lang="en-GB" sz="1900" baseline="30000" dirty="0"/>
              <a:t>st</a:t>
            </a:r>
            <a:r>
              <a:rPr lang="en-GB" sz="1900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4</a:t>
            </a:r>
            <a:r>
              <a:rPr lang="en-GB" sz="1900" baseline="30000" dirty="0"/>
              <a:t>th</a:t>
            </a:r>
            <a:r>
              <a:rPr lang="en-GB" sz="1900" dirty="0"/>
              <a:t> row: Quality score for each base in read	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Quality score: ASCII representation of score for each base (i.e. the probability that the corresponding base call is incorrect.) Platform specific scaling!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For more info: http://</a:t>
            </a:r>
            <a:r>
              <a:rPr lang="en-GB" sz="1900" dirty="0" err="1"/>
              <a:t>en.wikipedia.org</a:t>
            </a:r>
            <a:r>
              <a:rPr lang="en-GB" sz="1900" dirty="0"/>
              <a:t>/wiki/</a:t>
            </a:r>
            <a:r>
              <a:rPr lang="en-GB" sz="1900" dirty="0" err="1"/>
              <a:t>FASTQ_format</a:t>
            </a:r>
            <a:endParaRPr lang="en-GB" sz="1900" dirty="0"/>
          </a:p>
          <a:p>
            <a:pPr marL="65298" indent="0">
              <a:buNone/>
            </a:pPr>
            <a:endParaRPr lang="en-GB" sz="1900" dirty="0"/>
          </a:p>
          <a:p>
            <a:pPr marL="65298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6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Output of experiment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4330824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:@</a:t>
            </a:r>
            <a:r>
              <a:rPr lang="en-US" sz="800" dirty="0">
                <a:latin typeface="Courier New"/>
                <a:cs typeface="Courier New"/>
              </a:rPr>
              <a:t>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@M01674:9:000000000-A4148:1:1101:15309:1358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CCAACACAGCCTACATGCAGCTCAGCAGCCTGACATCTGAGGACTCTGCGGTCTATTACTGTGCAAGAGGGGGGCTAATTACTACGGTAGTAGCCGACTACTGGGGCCAAGGCACCACTCTCACAGTCTCCTCAGGTG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AACCCDCDFDCFGGGGGGGGGGHHHHHHHHHHHHHHHHHHHGHHHHHHHGGGGGHHHHHHHHHHHHHHHHGGGGGGHHHHHHHHHGGHGGHHHHHGGGGGHHHHHGGGGHHGHHHGGHHGGGGGGGGGGGGGGGGGFF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@M01674:9:000000000-A4148:1:1101:14985:1363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AGACGGTGACCGTGGTCCCTGTGCCCCAGACATCGAAGTCGGACCGTAGTAATAAGCCTCTTGCACAGTAATAGACCGCAGAGTCCTCAGATGTCAGGCTGCTGAGTTGCATGAAGGCTGTGTTGGA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BCCCCCABBFFCGGGGGGGGGGHHHHGGGHGHHFGHFGEHEGEFGGGHGGHHHHHHHHHHHHHHHHHHGHHHHHHHHGGGGGHHHHHHHHGHHHHFHHHHHGHHFHHHHHHHHHGHHEHHHHHHHHH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636912"/>
            <a:ext cx="233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~7 Gb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dirty="0" err="1" smtClean="0"/>
              <a:t>exome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7" y="1212420"/>
            <a:ext cx="7577960" cy="5645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0"/>
            <a:ext cx="8229600" cy="1143000"/>
          </a:xfrm>
        </p:spPr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Genome Analysis Tool Kit (GATK)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64"/>
            <a:ext cx="9144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8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0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calling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cer_genomics_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4" y="305425"/>
            <a:ext cx="7618632" cy="6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Identifies variants in tumor </a:t>
            </a:r>
          </a:p>
          <a:p>
            <a:pPr marL="0" indent="0">
              <a:buNone/>
            </a:pPr>
            <a:r>
              <a:rPr lang="en-US" dirty="0" smtClean="0"/>
              <a:t>	Differences between tumor DNA and human 	reference assembly (hg19)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Post detection filter to remove: </a:t>
            </a:r>
          </a:p>
          <a:p>
            <a:pPr lvl="1"/>
            <a:r>
              <a:rPr lang="en-US" sz="3200" dirty="0" smtClean="0"/>
              <a:t>false positives due to non-independent sequencing errors</a:t>
            </a:r>
          </a:p>
          <a:p>
            <a:pPr lvl="1"/>
            <a:r>
              <a:rPr lang="en-US" sz="3200" dirty="0" smtClean="0"/>
              <a:t>germ line variations (detected in normal)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0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pic>
        <p:nvPicPr>
          <p:cNvPr id="4" name="Picture 3" descr="nbt.2514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" y="1788729"/>
            <a:ext cx="8296292" cy="360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765" y="6067950"/>
            <a:ext cx="694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err="1"/>
              <a:t>Cibulskis</a:t>
            </a:r>
            <a:r>
              <a:rPr lang="en-US" sz="1200" u="sng" dirty="0"/>
              <a:t>, K. et al. Sensitive detection of somatic point mutations in impure and heterogeneous cancer samples. Nat Biotechnology (2013).doi:10.1038/nbt.2514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9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6050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GT:AD:BQ:DP:FA:SS        0:106,0:.:102:0.00:0  0/1:84,6:34:90:0.067:2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:59,0:.:59:0.00:0      0/1:</a:t>
            </a:r>
            <a:r>
              <a:rPr lang="pl-PL" sz="1400" dirty="0" smtClean="0"/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:35,0:.:31:0.00:0      0/1:</a:t>
            </a:r>
            <a:r>
              <a:rPr lang="pl-PL" sz="1400" dirty="0" smtClean="0"/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AD=</a:t>
            </a:r>
            <a:r>
              <a:rPr lang="pl-PL" sz="1400" dirty="0" err="1"/>
              <a:t>Allelic</a:t>
            </a:r>
            <a:r>
              <a:rPr lang="pl-PL" sz="1400" dirty="0"/>
              <a:t> </a:t>
            </a:r>
            <a:r>
              <a:rPr lang="pl-PL" sz="1400" dirty="0" err="1"/>
              <a:t>depths</a:t>
            </a:r>
            <a:r>
              <a:rPr lang="pl-PL" sz="1400" dirty="0"/>
              <a:t> for the ref and alt </a:t>
            </a:r>
            <a:r>
              <a:rPr lang="pl-PL" sz="1400" dirty="0" err="1"/>
              <a:t>alleles</a:t>
            </a:r>
            <a:r>
              <a:rPr lang="pl-PL" sz="1400" dirty="0"/>
              <a:t> in the order </a:t>
            </a:r>
            <a:r>
              <a:rPr lang="pl-PL" sz="1400" dirty="0" err="1" smtClean="0"/>
              <a:t>listed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mutect.out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All statistics used in post-detection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 smtClean="0"/>
              <a:t>Columns:</a:t>
            </a:r>
          </a:p>
          <a:p>
            <a:pPr marL="0" indent="0">
              <a:buNone/>
            </a:pPr>
            <a:r>
              <a:rPr lang="en-US" dirty="0" err="1"/>
              <a:t>contig</a:t>
            </a:r>
            <a:r>
              <a:rPr lang="en-US" dirty="0"/>
              <a:t>  position        context </a:t>
            </a:r>
            <a:r>
              <a:rPr lang="en-US" dirty="0" err="1"/>
              <a:t>ref_allele</a:t>
            </a:r>
            <a:r>
              <a:rPr lang="en-US" dirty="0"/>
              <a:t>      </a:t>
            </a:r>
            <a:r>
              <a:rPr lang="en-US" dirty="0" err="1"/>
              <a:t>alt_allele</a:t>
            </a:r>
            <a:r>
              <a:rPr lang="en-US" dirty="0"/>
              <a:t>      </a:t>
            </a:r>
            <a:r>
              <a:rPr lang="en-US" dirty="0" err="1"/>
              <a:t>tumor_name</a:t>
            </a:r>
            <a:r>
              <a:rPr lang="en-US" dirty="0"/>
              <a:t>      </a:t>
            </a:r>
            <a:r>
              <a:rPr lang="en-US" dirty="0" err="1"/>
              <a:t>normal_name</a:t>
            </a:r>
            <a:r>
              <a:rPr lang="en-US" dirty="0"/>
              <a:t>     score   </a:t>
            </a:r>
            <a:r>
              <a:rPr lang="en-US" dirty="0" err="1"/>
              <a:t>dbsnp_site</a:t>
            </a:r>
            <a:r>
              <a:rPr lang="en-US" dirty="0"/>
              <a:t>      covered</a:t>
            </a:r>
          </a:p>
          <a:p>
            <a:pPr marL="0" indent="0">
              <a:buNone/>
            </a:pPr>
            <a:r>
              <a:rPr lang="en-US" dirty="0"/>
              <a:t>        power   </a:t>
            </a:r>
            <a:r>
              <a:rPr lang="en-US" dirty="0" err="1"/>
              <a:t>tumor_power</a:t>
            </a:r>
            <a:r>
              <a:rPr lang="en-US" dirty="0"/>
              <a:t>     </a:t>
            </a:r>
            <a:r>
              <a:rPr lang="en-US" dirty="0" err="1"/>
              <a:t>normal_power</a:t>
            </a:r>
            <a:r>
              <a:rPr lang="en-US" dirty="0"/>
              <a:t>    </a:t>
            </a:r>
            <a:r>
              <a:rPr lang="en-US" dirty="0" err="1"/>
              <a:t>normal_power_nsp</a:t>
            </a:r>
            <a:r>
              <a:rPr lang="en-US" dirty="0"/>
              <a:t>        </a:t>
            </a:r>
            <a:r>
              <a:rPr lang="en-US" dirty="0" err="1"/>
              <a:t>normal_power_wsp</a:t>
            </a:r>
            <a:r>
              <a:rPr lang="en-US" dirty="0"/>
              <a:t>        </a:t>
            </a:r>
            <a:r>
              <a:rPr lang="en-US" dirty="0" err="1"/>
              <a:t>total_reads</a:t>
            </a:r>
            <a:r>
              <a:rPr lang="en-US" dirty="0"/>
              <a:t>     map_Q0_reads  </a:t>
            </a:r>
            <a:r>
              <a:rPr lang="en-US" dirty="0" err="1"/>
              <a:t>init_t_lod</a:t>
            </a:r>
            <a:r>
              <a:rPr lang="en-US" dirty="0"/>
              <a:t>       </a:t>
            </a:r>
            <a:r>
              <a:rPr lang="en-US" dirty="0" err="1"/>
              <a:t>t_lod_fstar</a:t>
            </a:r>
            <a:r>
              <a:rPr lang="en-US" dirty="0"/>
              <a:t>     </a:t>
            </a:r>
            <a:r>
              <a:rPr lang="en-US" dirty="0" err="1"/>
              <a:t>t_lod_fstar_forward</a:t>
            </a:r>
            <a:r>
              <a:rPr lang="en-US" dirty="0"/>
              <a:t>     </a:t>
            </a:r>
            <a:r>
              <a:rPr lang="en-US" dirty="0" err="1"/>
              <a:t>t_lod_fstar_reverse</a:t>
            </a:r>
            <a:r>
              <a:rPr lang="en-US" dirty="0"/>
              <a:t>     </a:t>
            </a:r>
            <a:r>
              <a:rPr lang="en-US" dirty="0" err="1"/>
              <a:t>tumor_f</a:t>
            </a:r>
            <a:r>
              <a:rPr lang="en-US" dirty="0"/>
              <a:t> </a:t>
            </a:r>
            <a:r>
              <a:rPr lang="en-US" dirty="0" err="1"/>
              <a:t>contaminant_fraction</a:t>
            </a:r>
            <a:r>
              <a:rPr lang="en-US" dirty="0"/>
              <a:t>    </a:t>
            </a:r>
            <a:r>
              <a:rPr lang="en-US" dirty="0" err="1"/>
              <a:t>contaminant_lod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t_q20_count     </a:t>
            </a:r>
            <a:r>
              <a:rPr lang="en-US" dirty="0" err="1"/>
              <a:t>t_ref_count</a:t>
            </a:r>
            <a:r>
              <a:rPr lang="en-US" dirty="0"/>
              <a:t>     </a:t>
            </a:r>
            <a:r>
              <a:rPr lang="en-US" dirty="0" err="1"/>
              <a:t>t_alt_count</a:t>
            </a:r>
            <a:r>
              <a:rPr lang="en-US" dirty="0"/>
              <a:t>     </a:t>
            </a:r>
            <a:r>
              <a:rPr lang="en-US" dirty="0" err="1"/>
              <a:t>t_ref_sum</a:t>
            </a:r>
            <a:r>
              <a:rPr lang="en-US" dirty="0"/>
              <a:t>       </a:t>
            </a:r>
            <a:r>
              <a:rPr lang="en-US" dirty="0" err="1"/>
              <a:t>t_alt_sum</a:t>
            </a:r>
            <a:r>
              <a:rPr lang="en-US" dirty="0"/>
              <a:t>       </a:t>
            </a:r>
            <a:r>
              <a:rPr lang="en-US" dirty="0" err="1"/>
              <a:t>t_ref_max_mapq</a:t>
            </a:r>
            <a:r>
              <a:rPr lang="en-US" dirty="0"/>
              <a:t>  </a:t>
            </a:r>
            <a:r>
              <a:rPr lang="en-US" dirty="0" err="1"/>
              <a:t>t_alt_max_mapq</a:t>
            </a:r>
            <a:r>
              <a:rPr lang="en-US" dirty="0"/>
              <a:t>  </a:t>
            </a:r>
            <a:r>
              <a:rPr lang="en-US" dirty="0" err="1"/>
              <a:t>t_ins_c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ount</a:t>
            </a:r>
            <a:r>
              <a:rPr lang="en-US" dirty="0"/>
              <a:t>    </a:t>
            </a:r>
            <a:r>
              <a:rPr lang="en-US" dirty="0" err="1"/>
              <a:t>t_del_count</a:t>
            </a:r>
            <a:r>
              <a:rPr lang="en-US" dirty="0"/>
              <a:t>     </a:t>
            </a:r>
            <a:r>
              <a:rPr lang="en-US" dirty="0" err="1"/>
              <a:t>normal_best_gt</a:t>
            </a:r>
            <a:r>
              <a:rPr lang="en-US" dirty="0"/>
              <a:t>  </a:t>
            </a:r>
            <a:r>
              <a:rPr lang="en-US" dirty="0" err="1"/>
              <a:t>init_n_lod</a:t>
            </a:r>
            <a:r>
              <a:rPr lang="en-US" dirty="0"/>
              <a:t>      </a:t>
            </a:r>
            <a:r>
              <a:rPr lang="en-US" dirty="0" err="1"/>
              <a:t>normal_f</a:t>
            </a:r>
            <a:r>
              <a:rPr lang="en-US" dirty="0"/>
              <a:t>        n_q20_count     </a:t>
            </a:r>
            <a:r>
              <a:rPr lang="en-US" dirty="0" err="1"/>
              <a:t>n_ref_count</a:t>
            </a:r>
            <a:r>
              <a:rPr lang="en-US" dirty="0"/>
              <a:t>     </a:t>
            </a:r>
            <a:r>
              <a:rPr lang="en-US" dirty="0" err="1"/>
              <a:t>n_alt_count</a:t>
            </a:r>
            <a:r>
              <a:rPr lang="en-US" dirty="0"/>
              <a:t>     </a:t>
            </a:r>
            <a:r>
              <a:rPr lang="en-US" dirty="0" err="1"/>
              <a:t>n_ref_s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      </a:t>
            </a:r>
            <a:r>
              <a:rPr lang="en-US" dirty="0" err="1"/>
              <a:t>n_alt_sum</a:t>
            </a:r>
            <a:r>
              <a:rPr lang="en-US" dirty="0"/>
              <a:t>       </a:t>
            </a:r>
            <a:r>
              <a:rPr lang="en-US" dirty="0" err="1"/>
              <a:t>power_to_detect_positive_strand_artifact</a:t>
            </a:r>
            <a:r>
              <a:rPr lang="en-US" dirty="0"/>
              <a:t>        </a:t>
            </a:r>
            <a:r>
              <a:rPr lang="en-US" dirty="0" err="1"/>
              <a:t>power_to_detect_negative_strand_artifact</a:t>
            </a:r>
            <a:r>
              <a:rPr lang="en-US" dirty="0"/>
              <a:t>        strand_</a:t>
            </a:r>
          </a:p>
          <a:p>
            <a:pPr marL="0" indent="0">
              <a:buNone/>
            </a:pPr>
            <a:r>
              <a:rPr lang="en-US" dirty="0" err="1"/>
              <a:t>bias_counts</a:t>
            </a:r>
            <a:r>
              <a:rPr lang="en-US" dirty="0"/>
              <a:t>     </a:t>
            </a:r>
            <a:r>
              <a:rPr lang="en-US" dirty="0" err="1"/>
              <a:t>tumor_alt_fpir_median</a:t>
            </a:r>
            <a:r>
              <a:rPr lang="en-US" dirty="0"/>
              <a:t>   </a:t>
            </a:r>
            <a:r>
              <a:rPr lang="en-US" dirty="0" err="1"/>
              <a:t>tumor_alt_fpir_mad</a:t>
            </a:r>
            <a:r>
              <a:rPr lang="en-US" dirty="0"/>
              <a:t>      </a:t>
            </a:r>
            <a:r>
              <a:rPr lang="en-US" dirty="0" err="1"/>
              <a:t>tumor_alt_rpir_median</a:t>
            </a:r>
            <a:r>
              <a:rPr lang="en-US" dirty="0"/>
              <a:t>   </a:t>
            </a:r>
            <a:r>
              <a:rPr lang="en-US" dirty="0" err="1"/>
              <a:t>tumor_alt_rpir_mad</a:t>
            </a:r>
            <a:r>
              <a:rPr lang="en-US" dirty="0"/>
              <a:t>      </a:t>
            </a:r>
            <a:r>
              <a:rPr lang="en-US" dirty="0" err="1"/>
              <a:t>observed_in_nor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mals_count</a:t>
            </a:r>
            <a:r>
              <a:rPr lang="en-US" dirty="0"/>
              <a:t>      </a:t>
            </a:r>
            <a:r>
              <a:rPr lang="en-US" dirty="0" err="1"/>
              <a:t>failure_reasons</a:t>
            </a:r>
            <a:r>
              <a:rPr lang="en-US" dirty="0"/>
              <a:t>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0" dirty="0" smtClean="0"/>
              <a:t>Example row:</a:t>
            </a:r>
            <a:endParaRPr lang="en-US" sz="5000" dirty="0"/>
          </a:p>
          <a:p>
            <a:pPr marL="0" indent="0">
              <a:buNone/>
            </a:pPr>
            <a:r>
              <a:rPr lang="en-US" dirty="0"/>
              <a:t>17      1001315 </a:t>
            </a:r>
            <a:r>
              <a:rPr lang="en-US" dirty="0" err="1"/>
              <a:t>TTTxTTT</a:t>
            </a:r>
            <a:r>
              <a:rPr lang="en-US" dirty="0"/>
              <a:t> C       T       HCC1143.tumor   HCC1143.normal  0       DBSNP   COVERED 0.954491        0.954491      11       1       103     0       -3.640633       2.499583        0       3.065049        0.064516        0.02    -0.4105</a:t>
            </a:r>
          </a:p>
          <a:p>
            <a:pPr marL="0" indent="0">
              <a:buNone/>
            </a:pPr>
            <a:r>
              <a:rPr lang="en-US" dirty="0"/>
              <a:t>76      41      29      2       893     47      70      70      0       6       CC      5.640677        0.055556        47    51       3       1476    91      0.560361        0.544179        (15,14,0,2)     2.5     0.5     83.5    8.5     0       </a:t>
            </a:r>
            <a:r>
              <a:rPr lang="en-US" dirty="0" err="1"/>
              <a:t>fstar_t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umor_lod,nearby_gap_events,possible_contamination,alt_allele_in_normal,clustered_read_position  REJECT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97" y="1600200"/>
            <a:ext cx="75002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Link detected variants to functional sites in the genome</a:t>
            </a:r>
          </a:p>
          <a:p>
            <a:r>
              <a:rPr lang="en-US" sz="2800" dirty="0" smtClean="0"/>
              <a:t>Protein coding exons</a:t>
            </a:r>
          </a:p>
          <a:p>
            <a:r>
              <a:rPr lang="en-US" sz="2800" dirty="0" smtClean="0"/>
              <a:t>UTR</a:t>
            </a:r>
          </a:p>
          <a:p>
            <a:r>
              <a:rPr lang="en-US" sz="2800" dirty="0" smtClean="0"/>
              <a:t>Regulatory regions</a:t>
            </a:r>
          </a:p>
          <a:p>
            <a:r>
              <a:rPr lang="en-US" sz="2800" dirty="0" smtClean="0"/>
              <a:t>Database of known variation</a:t>
            </a:r>
          </a:p>
          <a:p>
            <a:pPr lvl="1"/>
            <a:r>
              <a:rPr lang="en-US" sz="2400" dirty="0" err="1" smtClean="0"/>
              <a:t>dbSNP</a:t>
            </a:r>
            <a:r>
              <a:rPr lang="en-US" sz="2400" dirty="0" smtClean="0"/>
              <a:t> / 1000 Genomes / </a:t>
            </a:r>
            <a:r>
              <a:rPr lang="en-US" sz="2400" dirty="0" err="1" smtClean="0"/>
              <a:t>ExAC</a:t>
            </a:r>
            <a:r>
              <a:rPr lang="en-US" sz="2400" dirty="0" smtClean="0"/>
              <a:t> for normal variants</a:t>
            </a:r>
          </a:p>
          <a:p>
            <a:pPr lvl="1"/>
            <a:r>
              <a:rPr lang="en-US" sz="2400" dirty="0" smtClean="0"/>
              <a:t>Cosmic for cancer mutations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SciLifeLab</a:t>
            </a:r>
            <a:r>
              <a:rPr lang="en-US" dirty="0"/>
              <a:t> </a:t>
            </a:r>
            <a:r>
              <a:rPr lang="en-US" dirty="0" smtClean="0"/>
              <a:t>Cancer Analysis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98600"/>
            <a:ext cx="73279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https://github.com/SciLifeLab/</a:t>
            </a:r>
            <a:r>
              <a:rPr lang="en-US" dirty="0" smtClean="0">
                <a:hlinkClick r:id="rId2"/>
              </a:rPr>
              <a:t>CAW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eneral_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83" y="2159001"/>
            <a:ext cx="2790517" cy="46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8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</a:t>
            </a:r>
            <a:br>
              <a:rPr lang="en-US" dirty="0" smtClean="0"/>
            </a:b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5" y="1897587"/>
            <a:ext cx="79101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Analyze somatic mutations in WGS data from breast cancer cell lines and matched normal controls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2400" dirty="0" smtClean="0"/>
              <a:t>Preprocess bam files</a:t>
            </a:r>
          </a:p>
          <a:p>
            <a:pPr lvl="1"/>
            <a:r>
              <a:rPr lang="en-US" sz="2400" dirty="0" smtClean="0"/>
              <a:t>Detect SNVs with </a:t>
            </a:r>
            <a:r>
              <a:rPr lang="en-US" sz="2400" dirty="0" err="1" smtClean="0"/>
              <a:t>MuTect</a:t>
            </a:r>
            <a:endParaRPr lang="en-US" sz="2400" dirty="0" smtClean="0"/>
          </a:p>
          <a:p>
            <a:pPr lvl="1"/>
            <a:r>
              <a:rPr lang="en-US" sz="2400" dirty="0" smtClean="0"/>
              <a:t>Annotate variants with </a:t>
            </a:r>
            <a:r>
              <a:rPr lang="en-US" sz="2400" dirty="0" err="1" smtClean="0"/>
              <a:t>Annovar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RefGene</a:t>
            </a:r>
            <a:r>
              <a:rPr lang="en-US" sz="2400" dirty="0" smtClean="0"/>
              <a:t>, </a:t>
            </a:r>
            <a:r>
              <a:rPr lang="en-US" sz="2400" dirty="0" err="1" smtClean="0"/>
              <a:t>ExAC</a:t>
            </a:r>
            <a:r>
              <a:rPr lang="en-US" sz="2400" dirty="0" smtClean="0"/>
              <a:t> and Cosmic databases)</a:t>
            </a:r>
          </a:p>
          <a:p>
            <a:pPr lvl="1"/>
            <a:r>
              <a:rPr lang="en-US" sz="2400" dirty="0" smtClean="0"/>
              <a:t>Only for a small part of </a:t>
            </a:r>
            <a:r>
              <a:rPr lang="en-US" sz="2400" dirty="0" err="1" smtClean="0"/>
              <a:t>chromsome</a:t>
            </a:r>
            <a:r>
              <a:rPr lang="en-US" sz="2400" dirty="0" smtClean="0"/>
              <a:t> 17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13000" cy="1143000"/>
          </a:xfrm>
        </p:spPr>
        <p:txBody>
          <a:bodyPr/>
          <a:lstStyle/>
          <a:p>
            <a:r>
              <a:rPr lang="en-US" dirty="0" smtClean="0"/>
              <a:t>Part 0ne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58" r="-73158"/>
          <a:stretch>
            <a:fillRect/>
          </a:stretch>
        </p:blipFill>
        <p:spPr>
          <a:xfrm>
            <a:off x="1014642" y="365918"/>
            <a:ext cx="11139258" cy="6126163"/>
          </a:xfrm>
        </p:spPr>
      </p:pic>
      <p:grpSp>
        <p:nvGrpSpPr>
          <p:cNvPr id="14" name="Group 13"/>
          <p:cNvGrpSpPr/>
          <p:nvPr/>
        </p:nvGrpSpPr>
        <p:grpSpPr>
          <a:xfrm>
            <a:off x="3378200" y="4127500"/>
            <a:ext cx="1993900" cy="2029143"/>
            <a:chOff x="3733800" y="4267200"/>
            <a:chExt cx="1993900" cy="2029143"/>
          </a:xfrm>
        </p:grpSpPr>
        <p:sp>
          <p:nvSpPr>
            <p:cNvPr id="5" name="TextBox 4"/>
            <p:cNvSpPr txBox="1"/>
            <p:nvPr/>
          </p:nvSpPr>
          <p:spPr>
            <a:xfrm>
              <a:off x="3733800" y="4267200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503229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598856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30089" y="44069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230089" y="51816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30089" y="61468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4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r>
              <a:rPr lang="en-US" dirty="0" smtClean="0"/>
              <a:t> mutations</a:t>
            </a:r>
            <a:endParaRPr lang="en-US" dirty="0"/>
          </a:p>
        </p:txBody>
      </p:sp>
      <p:pic>
        <p:nvPicPr>
          <p:cNvPr id="8" name="Picture 7" descr="hosp-misc-ipactr6-11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93909"/>
            <a:ext cx="5715000" cy="431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2837" y="5955787"/>
            <a:ext cx="41616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www.stjude.org</a:t>
            </a:r>
            <a:r>
              <a:rPr lang="en-US" sz="1200" dirty="0"/>
              <a:t>/Images/hosp-misc-ipactr6-1101.gif</a:t>
            </a:r>
          </a:p>
        </p:txBody>
      </p:sp>
    </p:spTree>
    <p:extLst>
      <p:ext uri="{BB962C8B-B14F-4D97-AF65-F5344CB8AC3E}">
        <p14:creationId xmlns:p14="http://schemas.microsoft.com/office/powerpoint/2010/main" val="3851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Same samples - data already generated for entire genome</a:t>
            </a:r>
          </a:p>
          <a:p>
            <a:r>
              <a:rPr lang="en-US" sz="2400" dirty="0" smtClean="0"/>
              <a:t>Check basic statistics (#detected mutations)</a:t>
            </a:r>
          </a:p>
          <a:p>
            <a:r>
              <a:rPr lang="en-US" sz="2400" dirty="0" smtClean="0"/>
              <a:t>Analyze how various degrees of normal contamination of the tumor sample affects allele frequencies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8" y="240457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hlinkClick r:id="rId2"/>
              </a:rPr>
              <a:t>http://scilifelab.github.io/courses/ngsgu/cancergenomics/1610/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8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780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is an evolutionary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60" y="2058515"/>
            <a:ext cx="7391768" cy="3813634"/>
          </a:xfrm>
        </p:spPr>
        <p:txBody>
          <a:bodyPr/>
          <a:lstStyle/>
          <a:p>
            <a:r>
              <a:rPr lang="en-US" dirty="0" smtClean="0"/>
              <a:t>Genetic variation introduced in </a:t>
            </a:r>
            <a:r>
              <a:rPr lang="en-US" dirty="0"/>
              <a:t>individual cells </a:t>
            </a:r>
          </a:p>
          <a:p>
            <a:r>
              <a:rPr lang="en-US" dirty="0" smtClean="0"/>
              <a:t>more</a:t>
            </a:r>
            <a:r>
              <a:rPr lang="en-US" dirty="0"/>
              <a:t>-or-less random </a:t>
            </a:r>
            <a:r>
              <a:rPr lang="en-US" dirty="0" smtClean="0"/>
              <a:t>mutations</a:t>
            </a:r>
          </a:p>
          <a:p>
            <a:r>
              <a:rPr lang="en-US" dirty="0" smtClean="0"/>
              <a:t>Clonal expansion - natural </a:t>
            </a:r>
            <a:r>
              <a:rPr lang="en-US" dirty="0"/>
              <a:t>selection acting on the resultant phenotypic </a:t>
            </a:r>
            <a:r>
              <a:rPr lang="en-US" dirty="0" smtClean="0"/>
              <a:t>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803399"/>
            <a:ext cx="5880100" cy="3538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5556250"/>
            <a:ext cx="7531100" cy="1035050"/>
          </a:xfrm>
          <a:prstGeom prst="rect">
            <a:avLst/>
          </a:prstGeom>
        </p:spPr>
        <p:txBody>
          <a:bodyPr/>
          <a:lstStyle/>
          <a:p>
            <a:r>
              <a:rPr lang="en-US" sz="1400" i="0" baseline="0" dirty="0" smtClean="0"/>
              <a:t>The </a:t>
            </a:r>
            <a:r>
              <a:rPr lang="en-US" sz="1400" i="0" baseline="0" dirty="0"/>
              <a:t>Hallmarks of </a:t>
            </a:r>
            <a:r>
              <a:rPr lang="en-US" sz="1400" i="0" baseline="0" dirty="0" err="1"/>
              <a:t>CancerThis</a:t>
            </a:r>
            <a:r>
              <a:rPr lang="en-US" sz="1400" i="0" baseline="0" dirty="0"/>
              <a:t> illustration encompasses the six hallmark capabilities originally proposed </a:t>
            </a:r>
            <a:r>
              <a:rPr lang="en-US" sz="1400" i="0" baseline="0" dirty="0" smtClean="0"/>
              <a:t>by </a:t>
            </a:r>
            <a:r>
              <a:rPr lang="en-US" sz="1400" i="0" baseline="0" dirty="0" err="1" smtClean="0"/>
              <a:t>Hanahan</a:t>
            </a:r>
            <a:r>
              <a:rPr lang="en-US" sz="1400" i="0" baseline="0" dirty="0" smtClean="0"/>
              <a:t> et al 2000. </a:t>
            </a:r>
            <a:r>
              <a:rPr lang="en-US" sz="1400" i="0" baseline="0" dirty="0"/>
              <a:t>The past decade has witnessed remarkable progress toward understanding the mechanistic underpinnings of each hallmark</a:t>
            </a:r>
            <a:r>
              <a:rPr lang="en-US" sz="1400" i="0" baseline="0" dirty="0" smtClean="0"/>
              <a:t>.</a:t>
            </a:r>
          </a:p>
          <a:p>
            <a:r>
              <a:rPr lang="en-US" sz="1400" dirty="0" err="1"/>
              <a:t>Hanahan</a:t>
            </a:r>
            <a:r>
              <a:rPr lang="en-US" sz="1400" dirty="0"/>
              <a:t> and Weinberg, Hallmarks of Cancer: The Next Generation, Cell 2011</a:t>
            </a:r>
          </a:p>
          <a:p>
            <a:endParaRPr lang="en-US" sz="1000" i="0" baseline="0"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6038166"/>
            <a:ext cx="629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Hallmarks of Cancer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cancer</a:t>
            </a:r>
            <a:endParaRPr lang="en-US" dirty="0"/>
          </a:p>
        </p:txBody>
      </p:sp>
      <p:pic>
        <p:nvPicPr>
          <p:cNvPr id="6" name="Picture 5" descr="stanfordcancergenetics-diagram-cellmu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6" y="1525883"/>
            <a:ext cx="4183776" cy="469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67057"/>
            <a:ext cx="83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stanfordhealthcare.org</a:t>
            </a:r>
            <a:r>
              <a:rPr lang="en-US" sz="1200" dirty="0"/>
              <a:t>/medical-clinics/cancer-genetics-program/understanding-genetics/how-genes-cause-</a:t>
            </a:r>
            <a:r>
              <a:rPr lang="en-US" sz="1200" dirty="0" err="1"/>
              <a:t>cancer.html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0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and passenger mutations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0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Driver’ mutations </a:t>
            </a:r>
            <a:r>
              <a:rPr lang="en-US" dirty="0"/>
              <a:t>confer </a:t>
            </a:r>
            <a:r>
              <a:rPr lang="en-US" dirty="0" smtClean="0"/>
              <a:t>a growth advantage of the cell. They are positively </a:t>
            </a:r>
            <a:r>
              <a:rPr lang="en-US" dirty="0"/>
              <a:t>selected during the evolution of the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Passenger mutations </a:t>
            </a:r>
            <a:r>
              <a:rPr lang="en-US" dirty="0" smtClean="0"/>
              <a:t>are neutral, they just happened to be present in an ancestor of the cancer cell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Genetic </a:t>
            </a:r>
            <a:r>
              <a:rPr lang="en-GB" sz="1500" b="1" dirty="0">
                <a:latin typeface="Arial" charset="0"/>
              </a:rPr>
              <a:t>alterations and the progression of colorectal cancer.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0" y="2394972"/>
            <a:ext cx="7804800" cy="20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2" name="TextBox 1"/>
          <p:cNvSpPr txBox="1"/>
          <p:nvPr/>
        </p:nvSpPr>
        <p:spPr>
          <a:xfrm rot="19584960">
            <a:off x="2444955" y="1534922"/>
            <a:ext cx="23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Gatekeeping mutation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584960">
            <a:off x="4331659" y="1534923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driver mutation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84960">
            <a:off x="6392277" y="1474727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driver mutation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1699</TotalTime>
  <Words>1765</Words>
  <Application>Microsoft Macintosh PowerPoint</Application>
  <PresentationFormat>On-screen Show (4:3)</PresentationFormat>
  <Paragraphs>251</Paragraphs>
  <Slides>41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Detection of somatic mutations in cancer tumors </vt:lpstr>
      <vt:lpstr>Outline</vt:lpstr>
      <vt:lpstr>Introduction</vt:lpstr>
      <vt:lpstr>Somatic vs germline mutations</vt:lpstr>
      <vt:lpstr>Cancer is an evolutionary process  </vt:lpstr>
      <vt:lpstr>Hallmarks of Cancer</vt:lpstr>
      <vt:lpstr>Development of cancer</vt:lpstr>
      <vt:lpstr>Driver and passenger mutations  </vt:lpstr>
      <vt:lpstr>PowerPoint Presentation</vt:lpstr>
      <vt:lpstr>Types of mutations  </vt:lpstr>
      <vt:lpstr>Epigenetic changes</vt:lpstr>
      <vt:lpstr>Mutational Landscape of Cancer</vt:lpstr>
      <vt:lpstr>Some statistics…</vt:lpstr>
      <vt:lpstr>PowerPoint Presentation</vt:lpstr>
      <vt:lpstr>PowerPoint Presentation</vt:lpstr>
      <vt:lpstr>Detection of cancer mutations</vt:lpstr>
      <vt:lpstr>We are interested in somatic events </vt:lpstr>
      <vt:lpstr>Tumor samples are often impure due to a mixture of tumor and normal cells</vt:lpstr>
      <vt:lpstr>Aneuploidy</vt:lpstr>
      <vt:lpstr>Tumors consists of subclones with different somatic mutations</vt:lpstr>
      <vt:lpstr>So, detection algorithms must handle all of this! </vt:lpstr>
      <vt:lpstr>Many tools available</vt:lpstr>
      <vt:lpstr>Keep updated!</vt:lpstr>
      <vt:lpstr>Somatic variant calling  Workflow</vt:lpstr>
      <vt:lpstr>First… recap of germline variant calling workflow</vt:lpstr>
      <vt:lpstr>FastQ format</vt:lpstr>
      <vt:lpstr>Output of experiment</vt:lpstr>
      <vt:lpstr>Goal:</vt:lpstr>
      <vt:lpstr>Genome Analysis Tool Kit (GATK)</vt:lpstr>
      <vt:lpstr>Somatic variant calling  workflow</vt:lpstr>
      <vt:lpstr>PowerPoint Presentation</vt:lpstr>
      <vt:lpstr>MuTect1</vt:lpstr>
      <vt:lpstr>MuTect1</vt:lpstr>
      <vt:lpstr>mutect.vcf</vt:lpstr>
      <vt:lpstr>mutect.out file</vt:lpstr>
      <vt:lpstr>Annotation</vt:lpstr>
      <vt:lpstr>SciLifeLab Cancer Analysis Workflow</vt:lpstr>
      <vt:lpstr>Todays practical Part one</vt:lpstr>
      <vt:lpstr>Part 0ne</vt:lpstr>
      <vt:lpstr>Todays Practical  part two</vt:lpstr>
      <vt:lpstr>http://scilifelab.github.io/courses/ngsgu/cancergenomics/1610/ 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</dc:title>
  <dc:creator>Malin Larsson</dc:creator>
  <cp:lastModifiedBy>Malin Larsson</cp:lastModifiedBy>
  <cp:revision>73</cp:revision>
  <dcterms:created xsi:type="dcterms:W3CDTF">2015-09-07T09:56:31Z</dcterms:created>
  <dcterms:modified xsi:type="dcterms:W3CDTF">2017-10-09T13:53:30Z</dcterms:modified>
</cp:coreProperties>
</file>