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Santos" userId="cef31a553ef486d7" providerId="LiveId" clId="{EE3E17B8-6ADE-4D62-AC1B-262B1AE50EA5}"/>
    <pc:docChg chg="modSld">
      <pc:chgData name="Leandro Santos" userId="cef31a553ef486d7" providerId="LiveId" clId="{EE3E17B8-6ADE-4D62-AC1B-262B1AE50EA5}" dt="2022-11-14T10:17:58.242" v="1" actId="20577"/>
      <pc:docMkLst>
        <pc:docMk/>
      </pc:docMkLst>
      <pc:sldChg chg="modSp mod">
        <pc:chgData name="Leandro Santos" userId="cef31a553ef486d7" providerId="LiveId" clId="{EE3E17B8-6ADE-4D62-AC1B-262B1AE50EA5}" dt="2022-11-14T10:17:58.242" v="1" actId="20577"/>
        <pc:sldMkLst>
          <pc:docMk/>
          <pc:sldMk cId="247457702" sldId="262"/>
        </pc:sldMkLst>
        <pc:spChg chg="mod">
          <ac:chgData name="Leandro Santos" userId="cef31a553ef486d7" providerId="LiveId" clId="{EE3E17B8-6ADE-4D62-AC1B-262B1AE50EA5}" dt="2022-11-14T10:17:58.242" v="1" actId="20577"/>
          <ac:spMkLst>
            <pc:docMk/>
            <pc:sldMk cId="247457702" sldId="262"/>
            <ac:spMk id="3" creationId="{C594AD3D-CE50-645C-8BA9-009F76C72F47}"/>
          </ac:spMkLst>
        </pc:spChg>
      </pc:sldChg>
      <pc:sldChg chg="modSp mod">
        <pc:chgData name="Leandro Santos" userId="cef31a553ef486d7" providerId="LiveId" clId="{EE3E17B8-6ADE-4D62-AC1B-262B1AE50EA5}" dt="2022-11-13T20:21:49.557" v="0" actId="20577"/>
        <pc:sldMkLst>
          <pc:docMk/>
          <pc:sldMk cId="1156754013" sldId="269"/>
        </pc:sldMkLst>
        <pc:spChg chg="mod">
          <ac:chgData name="Leandro Santos" userId="cef31a553ef486d7" providerId="LiveId" clId="{EE3E17B8-6ADE-4D62-AC1B-262B1AE50EA5}" dt="2022-11-13T20:21:49.557" v="0" actId="20577"/>
          <ac:spMkLst>
            <pc:docMk/>
            <pc:sldMk cId="1156754013" sldId="269"/>
            <ac:spMk id="3" creationId="{1DCC604B-B4CD-3300-7B0C-FFD97FF0B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179F-A5EC-5919-F510-74D465AD7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C59E0-F755-A919-082E-06137B801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1EEF4E-EBDA-3BD1-0C0D-3EBDE664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9D9DC0-4926-DBDF-F135-7408D4F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4B1664-ACB4-ED4B-F323-80BF95C2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22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8CEC-80A6-18AB-515B-EB2B042D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1550DAE-A484-2291-9D4D-C24E39D4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A082FF-3584-90D2-E0CF-4FA8D840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A54E09-904C-6001-1445-8BF109F4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97ED85-5631-BF79-3F86-0AB98413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235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AF82C-04C3-64BC-A5ED-6EA58581E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175000-CDDF-A6B5-78A9-64D57ED9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C8FEA0-E73F-DC84-A18D-2E894278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9DD67F-C0F1-9BE0-E6D9-8047D8BF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764C4A-619E-54FC-A0BA-3CA2349B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6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34C6-54D0-C5D9-26D2-1443714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62B925-B700-523B-6614-64BE2E6F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D45D16-486A-52D7-CE06-4C437C84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0126A0-40CB-8941-2619-3AC1322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817FB1-BA56-141E-7E9F-7585A43A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21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8AEAB-303C-D44F-F5DC-74C6E5B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58E118-3E22-9F29-1084-BAFB95E5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D46BD8-2E32-9776-76D3-49B41EDA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54CF7E-9FA5-9AA4-10C7-9EC2CDB9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2C06DD-0DB1-2A9D-5A46-9CD56F5A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80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94E9F-C4C4-16B2-ADBB-B63EE5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980B09-AA8E-B55A-5066-43227DAAC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47A993-0700-FF49-6108-0095EB757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D30AAA-51CC-5798-7CEC-531EF5E9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EBE7CF-99AD-3795-72ED-8505D55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61A370-F6F2-D53B-CE3E-1F19354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2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F5142-747C-45E2-1FD2-0767C721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3D934D-B162-B8AB-39E5-404A5413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94D7FF-D516-044B-DADE-8E636633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A15479-2CF5-8308-2B7A-948628A1E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4CF4DB-0CB7-FD98-96E2-68E2C6428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5C38572-C13B-44CB-C06C-5C76621C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045011F-4F00-9712-FA9F-A6918DFA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0DDE25D-FE7E-0F9E-43A2-A24B3200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39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2D0C-6AD0-B38E-EF0A-EF1CE039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E9C4EF-71F4-1289-7A7C-200D518C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1A8AC95-46A0-9046-E6E8-9DF30814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B16E3E-96E0-372A-2F32-4FD993AB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5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253C295-E525-599B-7B0E-10FCD5B7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ECF617E-73B5-59F6-907C-5B2F03E3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942B31-929B-FE47-7D12-D1583726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63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CE6E-4F1B-C33F-EBD7-B90493FF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FA15C6-C6DF-AF50-7F4C-583FFFC1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BDDDC0D-AD04-5876-71EC-C06A63D3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515E27-96F5-B22F-F7F9-709D13C0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A4BA44-3BB5-A9EE-117E-E2139FFB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7C12D53-BD85-FB03-FCB2-0B2B982B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9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37FDA-DCC6-E549-8E4A-431689C6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00D7E5C-697D-9289-829E-C12235B18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F06CC5-0284-89F2-BD86-E73C95C1C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EAB63D3-6514-82A2-99C6-B2B4746D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7B9308-8E82-425A-1E94-02327626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5A49F3-BBBC-A0ED-3AC9-54182A22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6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7224239-178A-12D6-DAF2-16864F4E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C06428-2812-8EB5-80F0-87AF939F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D92AF3-E2BC-C12A-BFDA-A1C9A3237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6C1D-0463-4114-950F-64F8ED876C0E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0AB68F-FB91-729E-FCCB-E1A8B775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CA995C-F252-5E87-3764-5DA176052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3E52-B27B-4BC7-89FB-F508B6F1B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71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pt-br/topics/edge-computing/what-is-edge-compu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OkqKmOVaLk&amp;ab_channel=IagoFerreiraTI-AprendaCloudeDevOpsdoZER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64991-2053-64C0-515D-E90B980C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AUTOMATIZACÇÃO DE TAREFAS DE UM SYSADMIN</a:t>
            </a:r>
          </a:p>
        </p:txBody>
      </p:sp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F9FE5A9E-533F-8FE8-2DC4-41B9BF53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310189"/>
            <a:ext cx="6153150" cy="12460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533F88-6AB6-7E6E-BFF3-E425DFA9C6B3}"/>
              </a:ext>
            </a:extLst>
          </p:cNvPr>
          <p:cNvSpPr txBox="1"/>
          <p:nvPr/>
        </p:nvSpPr>
        <p:spPr>
          <a:xfrm>
            <a:off x="10734260" y="424311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Grupo - BIT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43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B8C4C-B8AF-ADC9-E519-78291CCF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i="0" dirty="0" err="1">
                <a:effectLst/>
              </a:rPr>
              <a:t>Migração</a:t>
            </a:r>
            <a:r>
              <a:rPr lang="en-US" sz="1700" b="1" i="0" dirty="0">
                <a:effectLst/>
              </a:rPr>
              <a:t> de TI -</a:t>
            </a:r>
            <a:r>
              <a:rPr lang="en-US" sz="1700" i="0" dirty="0">
                <a:effectLst/>
              </a:rPr>
              <a:t> Uma </a:t>
            </a:r>
            <a:r>
              <a:rPr lang="en-US" sz="1700" i="0" dirty="0" err="1">
                <a:effectLst/>
              </a:rPr>
              <a:t>migração</a:t>
            </a:r>
            <a:r>
              <a:rPr lang="en-US" sz="1700" i="0" dirty="0">
                <a:effectLst/>
              </a:rPr>
              <a:t> de TI é a </a:t>
            </a:r>
            <a:r>
              <a:rPr lang="en-US" sz="1700" i="0" dirty="0" err="1">
                <a:effectLst/>
              </a:rPr>
              <a:t>mudança</a:t>
            </a:r>
            <a:r>
              <a:rPr lang="en-US" sz="1700" i="0" dirty="0">
                <a:effectLst/>
              </a:rPr>
              <a:t> de dados </a:t>
            </a:r>
            <a:r>
              <a:rPr lang="en-US" sz="1700" i="0" dirty="0" err="1">
                <a:effectLst/>
              </a:rPr>
              <a:t>ou</a:t>
            </a:r>
            <a:r>
              <a:rPr lang="en-US" sz="1700" i="0" dirty="0">
                <a:effectLst/>
              </a:rPr>
              <a:t> software de um </a:t>
            </a:r>
            <a:r>
              <a:rPr lang="en-US" sz="1700" i="0" dirty="0" err="1">
                <a:effectLst/>
              </a:rPr>
              <a:t>sistema</a:t>
            </a:r>
            <a:r>
              <a:rPr lang="en-US" sz="1700" i="0" dirty="0">
                <a:effectLst/>
              </a:rPr>
              <a:t> para outro. </a:t>
            </a:r>
            <a:r>
              <a:rPr lang="en-US" sz="1700" i="0" dirty="0" err="1">
                <a:effectLst/>
              </a:rPr>
              <a:t>Dependendo</a:t>
            </a:r>
            <a:r>
              <a:rPr lang="en-US" sz="1700" i="0" dirty="0">
                <a:effectLst/>
              </a:rPr>
              <a:t> do </a:t>
            </a:r>
            <a:r>
              <a:rPr lang="en-US" sz="1700" i="0" dirty="0" err="1">
                <a:effectLst/>
              </a:rPr>
              <a:t>projeto</a:t>
            </a:r>
            <a:r>
              <a:rPr lang="en-US" sz="1700" i="0" dirty="0">
                <a:effectLst/>
              </a:rPr>
              <a:t>, </a:t>
            </a:r>
            <a:r>
              <a:rPr lang="en-US" sz="1700" i="0" dirty="0" err="1">
                <a:effectLst/>
              </a:rPr>
              <a:t>uma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migração</a:t>
            </a:r>
            <a:r>
              <a:rPr lang="en-US" sz="1700" i="0" dirty="0">
                <a:effectLst/>
              </a:rPr>
              <a:t> de TI </a:t>
            </a:r>
            <a:r>
              <a:rPr lang="en-US" sz="1700" i="0" dirty="0" err="1">
                <a:effectLst/>
              </a:rPr>
              <a:t>pode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envolver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mais</a:t>
            </a:r>
            <a:r>
              <a:rPr lang="en-US" sz="1700" i="0" dirty="0">
                <a:effectLst/>
              </a:rPr>
              <a:t> de um </a:t>
            </a:r>
            <a:r>
              <a:rPr lang="en-US" sz="1700" i="0" dirty="0" err="1">
                <a:effectLst/>
              </a:rPr>
              <a:t>tipo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movimentação</a:t>
            </a:r>
            <a:r>
              <a:rPr lang="en-US" sz="1700" i="0" dirty="0">
                <a:effectLst/>
              </a:rPr>
              <a:t>: </a:t>
            </a:r>
            <a:r>
              <a:rPr lang="en-US" sz="1700" i="0" dirty="0" err="1">
                <a:effectLst/>
              </a:rPr>
              <a:t>migração</a:t>
            </a:r>
            <a:r>
              <a:rPr lang="en-US" sz="1700" i="0" dirty="0">
                <a:effectLst/>
              </a:rPr>
              <a:t> de dados, de </a:t>
            </a:r>
            <a:r>
              <a:rPr lang="en-US" sz="1700" i="0" dirty="0" err="1">
                <a:effectLst/>
              </a:rPr>
              <a:t>aplicação</a:t>
            </a:r>
            <a:r>
              <a:rPr lang="en-US" sz="1700" i="0" dirty="0">
                <a:effectLst/>
              </a:rPr>
              <a:t>, de </a:t>
            </a:r>
            <a:r>
              <a:rPr lang="en-US" sz="1700" i="0" dirty="0" err="1">
                <a:effectLst/>
              </a:rPr>
              <a:t>sistema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operacional</a:t>
            </a:r>
            <a:r>
              <a:rPr lang="en-US" sz="1700" i="0" dirty="0">
                <a:effectLst/>
              </a:rPr>
              <a:t> e de </a:t>
            </a:r>
            <a:r>
              <a:rPr lang="en-US" sz="1700" i="0" dirty="0" err="1">
                <a:effectLst/>
              </a:rPr>
              <a:t>nuvem</a:t>
            </a:r>
            <a:r>
              <a:rPr lang="en-US" sz="1700" i="0" dirty="0">
                <a:effectLst/>
              </a:rPr>
              <a:t>. </a:t>
            </a:r>
            <a:r>
              <a:rPr lang="en-US" sz="1700" i="0" dirty="0" err="1">
                <a:effectLst/>
              </a:rPr>
              <a:t>Em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geral</a:t>
            </a:r>
            <a:r>
              <a:rPr lang="en-US" sz="1700" i="0" dirty="0">
                <a:effectLst/>
              </a:rPr>
              <a:t>, </a:t>
            </a:r>
            <a:r>
              <a:rPr lang="en-US" sz="1700" i="0" dirty="0" err="1">
                <a:effectLst/>
              </a:rPr>
              <a:t>os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projetos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migração</a:t>
            </a:r>
            <a:r>
              <a:rPr lang="en-US" sz="1700" i="0" dirty="0">
                <a:effectLst/>
              </a:rPr>
              <a:t> de TI </a:t>
            </a:r>
            <a:r>
              <a:rPr lang="en-US" sz="1700" i="0" dirty="0" err="1">
                <a:effectLst/>
              </a:rPr>
              <a:t>envolvem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muitos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requisitos</a:t>
            </a:r>
            <a:r>
              <a:rPr lang="en-US" sz="1700" i="0" dirty="0">
                <a:effectLst/>
              </a:rPr>
              <a:t> e </a:t>
            </a:r>
            <a:r>
              <a:rPr lang="en-US" sz="1700" i="0" dirty="0" err="1">
                <a:effectLst/>
              </a:rPr>
              <a:t>componentes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variáveis</a:t>
            </a:r>
            <a:r>
              <a:rPr lang="en-US" sz="1700" i="0" dirty="0">
                <a:effectLst/>
              </a:rPr>
              <a:t> que </a:t>
            </a:r>
            <a:r>
              <a:rPr lang="en-US" sz="1700" i="0" dirty="0" err="1">
                <a:effectLst/>
              </a:rPr>
              <a:t>são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altamente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específicos</a:t>
            </a:r>
            <a:r>
              <a:rPr lang="en-US" sz="1700" i="0" dirty="0">
                <a:effectLst/>
              </a:rPr>
              <a:t> para as </a:t>
            </a:r>
            <a:r>
              <a:rPr lang="en-US" sz="1700" i="0" dirty="0" err="1">
                <a:effectLst/>
              </a:rPr>
              <a:t>necessidade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uma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organização</a:t>
            </a:r>
            <a:r>
              <a:rPr lang="en-US" sz="1700" i="0" dirty="0">
                <a:effectLst/>
              </a:rPr>
              <a:t>. </a:t>
            </a:r>
            <a:r>
              <a:rPr lang="en-US" sz="1700" i="0" dirty="0" err="1">
                <a:effectLst/>
              </a:rPr>
              <a:t>Em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uma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migração</a:t>
            </a:r>
            <a:r>
              <a:rPr lang="en-US" sz="1700" i="0" dirty="0">
                <a:effectLst/>
              </a:rPr>
              <a:t> de TI, a </a:t>
            </a:r>
            <a:r>
              <a:rPr lang="en-US" sz="1700" i="0" dirty="0" err="1">
                <a:effectLst/>
              </a:rPr>
              <a:t>automação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pode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contribuir</a:t>
            </a:r>
            <a:r>
              <a:rPr lang="en-US" sz="1700" i="0" dirty="0">
                <a:effectLst/>
              </a:rPr>
              <a:t> para </a:t>
            </a:r>
            <a:r>
              <a:rPr lang="en-US" sz="1700" i="0" dirty="0" err="1">
                <a:effectLst/>
              </a:rPr>
              <a:t>projetos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mais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ágeis</a:t>
            </a:r>
            <a:r>
              <a:rPr lang="en-US" sz="1700" i="0" dirty="0">
                <a:effectLst/>
              </a:rPr>
              <a:t> e simples, </a:t>
            </a:r>
            <a:r>
              <a:rPr lang="en-US" sz="1700" i="0" dirty="0" err="1">
                <a:effectLst/>
              </a:rPr>
              <a:t>reduzindo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os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erros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resultantes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processos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manuais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repetitivos</a:t>
            </a:r>
            <a:r>
              <a:rPr lang="en-US" sz="1700" i="0" dirty="0">
                <a:effectLst/>
              </a:rPr>
              <a:t>.</a:t>
            </a:r>
          </a:p>
          <a:p>
            <a:endParaRPr lang="en-US" sz="17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0E0692-2CFC-981A-D499-ECEABDEC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1" r="17880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443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B8C4C-B8AF-ADC9-E519-78291CCF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Implantação de aplicações </a:t>
            </a: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Independentemente de você usar uma abordagem mais tradicional para a implantação de aplicações ou abordagens de integração e implantação contínuas (CI/CD), os pipelines de desenvolvimento dependem de sistemas robustos e automatizados para suprir as expectativas modernas. 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lang="pt-PT" sz="1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da implantação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pode ajudar a passar do compromisso e criação à testagem da implantação de maneira comprovada, confiável e codificada. Isso reduz as chances de erro humano e, ao mesmo tempo, aumenta a eficiência e a produtividade. </a:t>
            </a:r>
          </a:p>
          <a:p>
            <a:pPr marL="0" indent="0">
              <a:buNone/>
            </a:pP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automação da TI permite a implantação de aplicações com segurança, permitindo configurar os serviços necessários desde o início e obter aplicações e seus </a:t>
            </a:r>
            <a:r>
              <a:rPr lang="pt-PT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artefatos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pleno funcionamento, tudo isso com uma abordagem comum e transparente, que todos os membros da equipe de TI conseguem compreender.</a:t>
            </a:r>
          </a:p>
          <a:p>
            <a:endParaRPr lang="en-US" sz="1400" dirty="0"/>
          </a:p>
        </p:txBody>
      </p:sp>
      <p:pic>
        <p:nvPicPr>
          <p:cNvPr id="4" name="Imagem 3" descr="Uma imagem com texto, computador&#10;&#10;Descrição gerada automaticamente">
            <a:extLst>
              <a:ext uri="{FF2B5EF4-FFF2-40B4-BE49-F238E27FC236}">
                <a16:creationId xmlns:a16="http://schemas.microsoft.com/office/drawing/2014/main" id="{ED08C2A5-7A5F-FC45-AB76-53879991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2" r="14947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731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35E660B-D440-C703-8F0A-C41272935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8" r="1022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B8C4C-B8AF-ADC9-E519-78291CCF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Segurança e conformidade </a:t>
            </a:r>
            <a:r>
              <a:rPr lang="en-US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Defina políticas de segurança, conformidade e </a:t>
            </a:r>
            <a:r>
              <a:rPr lang="pt-PT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gerenciamento de risco</a:t>
            </a:r>
            <a:r>
              <a:rPr lang="pt-PT" sz="1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aplique-as e solucione problemas usando essas políticas como etapas automatizadas em toda a sua infraestrutura. Coloque a segurança à frente dos processos de TI e seja mais proativo com a ajuda da automação. Fluxos de trabalho e processos de segurança padronizados significam conformidade e auditoria facilitadas. Você sabe exatamente como tudo é imposto e pode verificar se é feito com consistência. Novos requisitos de conformidade são facilmente implementados com consistência na sua TI.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6908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6FEE21-976B-9F07-7CE7-BBB00A73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PT" b="1" dirty="0"/>
              <a:t>Conclusão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CC604B-B4CD-3300-7B0C-FFD97FF0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Lembre-se de que:</a:t>
            </a:r>
            <a:endParaRPr lang="pt-PT" sz="1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PT" sz="11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bom </a:t>
            </a:r>
            <a:r>
              <a:rPr lang="pt-PT" sz="11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Sysadmin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sabe que quando uma tecnologia é totalmente compreendida, ela pode e deve ser automatizada. Acima de tudo, porque uma nova tecnologia surge todos os anos. E quando já tiver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automatizou uma tarefa ou processo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anterior,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tempo para aprender algo novo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pode eventualmente ser automatizado também.</a:t>
            </a:r>
          </a:p>
          <a:p>
            <a:pPr fontAlgn="base"/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Além disso,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automatizar faz sentido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porque os computadores são melhores e mais confiáveis ​​em processos repetitivos do que os humanos. Que faz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automatizar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mar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alvo muito popular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Área de TI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E, consequentemente, ferramentas estão sempre disponíveis para fazer </a:t>
            </a:r>
            <a:r>
              <a:rPr lang="pt-P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</a:t>
            </a:r>
            <a:r>
              <a:rPr lang="pt-P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texto, interior, vários&#10;&#10;Descrição gerada automaticamente">
            <a:extLst>
              <a:ext uri="{FF2B5EF4-FFF2-40B4-BE49-F238E27FC236}">
                <a16:creationId xmlns:a16="http://schemas.microsoft.com/office/drawing/2014/main" id="{CCF1D8B0-5F4C-099C-C899-D1ED60BDB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8" r="1498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7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09822B-6CC2-C8CF-D1A3-7A5E48DF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PT" b="1"/>
              <a:t>Tarefas automáticas – 	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5BAD5E-47F9-D2F7-71C8-E73CB1CD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Tarefas automáticas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Automatização de tarefas</a:t>
            </a:r>
            <a:r>
              <a:rPr lang="pt-PT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uma etapa 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que consiste em identificar tarefas repetitivas, que poderiam ser realizadas sem a intervenção humana, e substituí-las por softwares, aplicativos e interfaces, trazendo mais assertividade, eficiência e controle aos processos.</a:t>
            </a:r>
          </a:p>
          <a:p>
            <a:pPr marL="0" indent="0" rtl="0">
              <a:buNone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  	Apesar disso, quando se fala em automatização de tarefas, muitas pessoas imaginam um monte de robôs espalhados por sua empresa, se ocupando de atividades altamente técnicas e complicadas ou de máquinas caras que fazem tudo de forma padronizada. </a:t>
            </a:r>
            <a:r>
              <a:rPr lang="pt-PT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Engana-se quem acredita que a automatização substitui a atividade humana. Isso porque seu objetivo é, na verdade, </a:t>
            </a:r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facilitar o dia a dia e otimizar recursos</a:t>
            </a:r>
            <a:r>
              <a:rPr lang="pt-PT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forma geral. </a:t>
            </a:r>
          </a:p>
          <a:p>
            <a:pPr marL="0" indent="0" rtl="0">
              <a:buNone/>
            </a:pPr>
            <a:endParaRPr lang="pt-PT" sz="1400" dirty="0">
              <a:latin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5E935B9-60D3-A8A0-A626-6FE7E96E4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3" r="1143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5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510F8-A4B1-284C-9C83-9F0BB11B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b="1" dirty="0"/>
              <a:t>Tarefas automáticas – 	O que abrange</a:t>
            </a:r>
            <a:endParaRPr lang="pt-PT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Lego, brinquedo&#10;&#10;Descrição gerada automaticamente">
            <a:extLst>
              <a:ext uri="{FF2B5EF4-FFF2-40B4-BE49-F238E27FC236}">
                <a16:creationId xmlns:a16="http://schemas.microsoft.com/office/drawing/2014/main" id="{EB0C7EBA-4BCA-81C0-23DA-5C23E527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" y="988291"/>
            <a:ext cx="5993632" cy="5089236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94AD3D-CE50-645C-8BA9-009F76C7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>
                <a:latin typeface="RedHatText"/>
                <a:cs typeface="Arial" panose="020B0604020202020204" pitchFamily="34" charset="0"/>
              </a:rPr>
              <a:t>   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teoria, qualquer tarefa de TI pode ser automatizada de alguma forma. Portanto, a automação pode ser integrada e aplicada a praticamente tudo, desde a </a:t>
            </a:r>
            <a:r>
              <a:rPr lang="pt-PT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de rede</a:t>
            </a:r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 infraestrutura até o provisionamento de nuvem, </a:t>
            </a:r>
            <a:r>
              <a:rPr lang="pt-PT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ambientes de operação padrão (SOEs)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PT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implantação de aplicações</a:t>
            </a:r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gerenciamento de configuração.</a:t>
            </a:r>
          </a:p>
          <a:p>
            <a:pPr marL="0" indent="0">
              <a:buNone/>
            </a:pP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aplicações e os recursos de automação podem ser usados em tecnologias ainda mais específicas, como </a:t>
            </a:r>
            <a:r>
              <a:rPr lang="pt-PT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pt-PT" sz="1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metodologias 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o </a:t>
            </a:r>
            <a:r>
              <a:rPr lang="pt-PT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áreas ainda mais abrangentes, como</a:t>
            </a:r>
            <a:r>
              <a:rPr lang="pt-PT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PT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nuvem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PT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pt-PT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computing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PT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PT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/alerta.</a:t>
            </a:r>
          </a:p>
          <a:p>
            <a:pPr marL="0" indent="0">
              <a:buNone/>
            </a:pPr>
            <a:endParaRPr lang="pt-PT" sz="1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1400" i="1" dirty="0">
                <a:latin typeface="Arial" panose="020B0604020202020204" pitchFamily="34" charset="0"/>
              </a:rPr>
              <a:t>Então no que consiste na tomada de decisão – automatizar ou não automatizar?</a:t>
            </a:r>
          </a:p>
          <a:p>
            <a:pPr marL="0" indent="0">
              <a:buNone/>
            </a:pPr>
            <a:endParaRPr lang="pt-PT" sz="1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74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DEDB54-FB05-D354-0E2F-6599B0CE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PT" b="1" dirty="0"/>
              <a:t>Tomada de decisão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4DDD7F-AF99-717A-799A-FF340D5D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508"/>
            <a:ext cx="5322367" cy="3851310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pt-PT" sz="1400" dirty="0">
                <a:latin typeface="Arial" panose="020B0604020202020204" pitchFamily="34" charset="0"/>
              </a:rPr>
              <a:t>A escolha de quais tarefas automatizar leva em conta, de forma geral, 2 questões:</a:t>
            </a:r>
          </a:p>
          <a:p>
            <a:pPr>
              <a:buFont typeface="+mj-lt"/>
              <a:buAutoNum type="arabicPeriod"/>
            </a:pPr>
            <a:r>
              <a:rPr lang="pt-PT" sz="1400" b="1" dirty="0">
                <a:latin typeface="Arial" panose="020B0604020202020204" pitchFamily="34" charset="0"/>
              </a:rPr>
              <a:t>Estas tarefas são repetitivas?</a:t>
            </a:r>
          </a:p>
          <a:p>
            <a:pPr>
              <a:buFont typeface="+mj-lt"/>
              <a:buAutoNum type="arabicPeriod"/>
            </a:pPr>
            <a:r>
              <a:rPr lang="pt-PT" sz="1400" b="1" dirty="0">
                <a:latin typeface="Arial" panose="020B0604020202020204" pitchFamily="34" charset="0"/>
              </a:rPr>
              <a:t>Obedecem a regras claras?</a:t>
            </a:r>
          </a:p>
          <a:p>
            <a:pPr marL="0" indent="0">
              <a:buNone/>
            </a:pPr>
            <a:endParaRPr lang="pt-PT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1400" dirty="0">
                <a:latin typeface="Arial" panose="020B0604020202020204" pitchFamily="34" charset="0"/>
              </a:rPr>
              <a:t>   1 - A automação de tarefas repetitivas é recomendada porque tais atividades geralmente são facilmente executadas de forma automática por um software. Além disso, ocupam o tempo precioso de funcionários que poderiam estar fazendo trabalhos mais nobres. </a:t>
            </a:r>
          </a:p>
          <a:p>
            <a:pPr marL="0" indent="0">
              <a:buNone/>
            </a:pPr>
            <a:endParaRPr lang="pt-PT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1400" dirty="0">
                <a:latin typeface="Arial" panose="020B0604020202020204" pitchFamily="34" charset="0"/>
              </a:rPr>
              <a:t>   2- É </a:t>
            </a:r>
            <a:r>
              <a:rPr lang="pt-PT" sz="1400" b="0" i="0" dirty="0">
                <a:effectLst/>
                <a:latin typeface="Arial" panose="020B0604020202020204" pitchFamily="34" charset="0"/>
              </a:rPr>
              <a:t>importante que as tarefas tenham regras claras. Por exemplo: apesar de ser uma tarefa repetitiva para uma “</a:t>
            </a:r>
            <a:r>
              <a:rPr lang="pt-PT" sz="1400" b="0" i="0" dirty="0" err="1">
                <a:effectLst/>
                <a:latin typeface="Arial" panose="020B0604020202020204" pitchFamily="34" charset="0"/>
              </a:rPr>
              <a:t>hostess</a:t>
            </a:r>
            <a:r>
              <a:rPr lang="pt-PT" sz="1400" b="0" i="0" dirty="0">
                <a:effectLst/>
                <a:latin typeface="Arial" panose="020B0604020202020204" pitchFamily="34" charset="0"/>
              </a:rPr>
              <a:t>” de restaurante indicar as mesas adequadas para cada grupo que entra, as regras não são muito claras.</a:t>
            </a:r>
            <a:endParaRPr lang="pt-PT" sz="1400" dirty="0">
              <a:latin typeface="Arial" panose="020B0604020202020204" pitchFamily="34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9BB0354-2530-F59E-516D-1B591853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785" y="1768694"/>
            <a:ext cx="6956113" cy="38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0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3C2CDB-3722-3D20-EA8A-06A3163A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PT" b="1"/>
              <a:t>Como o processo geralmente é feito?</a:t>
            </a:r>
            <a:endParaRPr lang="pt-PT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EF6480-58E0-8795-5A04-B0F18772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107981"/>
            <a:ext cx="4777381" cy="24722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918D4F-8900-D2A6-A96A-3916942E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Como tudo na área de informática, não existe uma forma exata e única de a fazer, mas uma das praticas mais recorrentes que vamos abordar aqui seria o uso da API e uma ferramentas de software -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PT" sz="15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 Um ponto crítico da automação de tarefas é a chamada integração de sistemas, que muitas vezes ocorre de maneira manual, com um funcionário transcrevendo dados de um sistema para outros, suscetível a erros e atrasos. Mas existem os chamados </a:t>
            </a:r>
            <a:r>
              <a:rPr lang="pt-PT" sz="1500" b="0" i="0" u="none" strike="noStrike" dirty="0">
                <a:effectLst/>
                <a:latin typeface="Arial" panose="020B0604020202020204" pitchFamily="34" charset="0"/>
              </a:rPr>
              <a:t>API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 (</a:t>
            </a:r>
            <a:r>
              <a:rPr lang="pt-PT" sz="1500" b="0" i="0" dirty="0" err="1">
                <a:effectLst/>
                <a:latin typeface="Arial" panose="020B0604020202020204" pitchFamily="34" charset="0"/>
              </a:rPr>
              <a:t>Application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1500" b="0" i="0" dirty="0" err="1">
                <a:effectLst/>
                <a:latin typeface="Arial" panose="020B0604020202020204" pitchFamily="34" charset="0"/>
              </a:rPr>
              <a:t>Programming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 Interface): um conjunto de instruções, rotinas e padrões de programação usado para que se possa </a:t>
            </a:r>
            <a:r>
              <a:rPr lang="pt-PT" sz="1500" b="0" i="0" dirty="0" err="1">
                <a:effectLst/>
                <a:latin typeface="Arial" panose="020B0604020202020204" pitchFamily="34" charset="0"/>
              </a:rPr>
              <a:t>acessar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 um aplicativo baseado na internet, integrando-o a outro. Com isso, por exemplo, se você usa um sistema de gestão de pagamentos e um outro app de envio de e-mails, você pode integrá-los e fazer com que toda vez que um pagamento for confirmado seja enviado um e-mail de agradecimento ao cliente, ganhando muito mais tempo e produtividade.</a:t>
            </a:r>
          </a:p>
          <a:p>
            <a:pPr rtl="0"/>
            <a:endParaRPr lang="pt-PT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05BBD-F378-859F-95F9-5EFD5671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b="1" dirty="0"/>
              <a:t>Como o processo geralmente é feito?</a:t>
            </a:r>
            <a:endParaRPr lang="pt-PT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78DD0C-B6DE-45B0-1810-4AF871ED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7" y="2116873"/>
            <a:ext cx="5754480" cy="382672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BF1F4-71F2-DE91-C76E-368EF296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Ansible 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uma ferramenta de código aberto </a:t>
            </a:r>
            <a:r>
              <a:rPr lang="pt-PT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usado para provisionamento de software, implantação de aplicativo, orquestração, configuração e administração. Seu objetivo é 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ajudá-lo a automatizar seus processos de configuração e simplificar a administração de vários sistemas.</a:t>
            </a:r>
          </a:p>
          <a:p>
            <a:pPr marL="0" indent="0">
              <a:buNone/>
            </a:pP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Ansible fornece automação por computador por meio de arquivos de configuração simples e consistentes. É compatível com todos Gerenciadores de pacotes Linux, Mac e Windows. E a abordagem deles é um pouco diferente da automação personalizada que pode ter sido aprendida no passado com outras ferramentas de software. Por exemplo, quando você escreve um script de </a:t>
            </a:r>
            <a:r>
              <a:rPr lang="pt-PT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realizar uma tarefa, geralmente você tem que pensar nas etapas, comando por comando. </a:t>
            </a:r>
            <a:r>
              <a:rPr lang="pt-PT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AnsibleNo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entanto, trata do estado da máquina, abstraindo do </a:t>
            </a:r>
            <a:r>
              <a:rPr lang="pt-PT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SysAdmin</a:t>
            </a:r>
            <a:r>
              <a:rPr lang="pt-PT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equipe de TI, a maioria das etapas necessárias para estado ou ação específica.</a:t>
            </a:r>
          </a:p>
          <a:p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vídeo explicativo </a:t>
            </a:r>
            <a:endParaRPr lang="pt-PT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F3A8D-EB66-3565-51F5-A87671D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pPr algn="ctr"/>
            <a:r>
              <a:rPr lang="pt-PT" b="1" dirty="0"/>
              <a:t>Há vantagens?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86F90-8977-360B-A664-7785A79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PT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 ajudar a livrar sua equipe de processos manuais e repetitivos. Isso permite que sua equipe de TI seja mais produtiva, cometa menos erros, colabore melhor e tenha tempo para investir em tarefas mais significativas e complexas.</a:t>
            </a:r>
          </a:p>
          <a:p>
            <a:r>
              <a:rPr lang="pt-PT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Provisionamento - </a:t>
            </a:r>
            <a:r>
              <a:rPr lang="pt-PT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antes eram </a:t>
            </a:r>
            <a:r>
              <a:rPr lang="pt-PT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racks</a:t>
            </a:r>
            <a:r>
              <a:rPr lang="pt-PT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caixas e cabos em um </a:t>
            </a:r>
            <a:r>
              <a:rPr lang="pt-PT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datacenter</a:t>
            </a:r>
            <a:r>
              <a:rPr lang="pt-PT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hoje são (quase) todos ativos virtualizados, desde </a:t>
            </a:r>
            <a:r>
              <a:rPr lang="pt-PT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datacenters</a:t>
            </a:r>
            <a:r>
              <a:rPr lang="pt-PT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definidos por software, redes e </a:t>
            </a:r>
            <a:r>
              <a:rPr lang="pt-PT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pt-PT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até máquinas virtuais e containers. A maioria das tecnologias atuais é definida por software, e essa transição aumentou os recursos de escalabilidade e capacidade.</a:t>
            </a:r>
          </a:p>
          <a:p>
            <a:pPr marL="0" indent="0"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Faça implementações no seu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datacenter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com a automação que funciona com sua infraestrutura existente e ferramentas de gerenciamento para aproveitar ao máximo o que você já tem e chegar ao estado futuro que precisa.</a:t>
            </a:r>
          </a:p>
          <a:p>
            <a:endParaRPr lang="pt-PT" sz="2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b="1" i="0" dirty="0">
              <a:effectLst/>
              <a:latin typeface="var(--pfe-theme--font-family--heading,&quot;Red Hat Display&quot;,&quot;RedHatDisplay&quot;,&quot;Overpass&quot;,Overpass,Arial,sans-serif)"/>
            </a:endParaRPr>
          </a:p>
          <a:p>
            <a:endParaRPr lang="pt-PT" sz="1400" b="1" i="0" dirty="0">
              <a:effectLst/>
              <a:latin typeface="var(--pfe-theme--font-family--heading,&quot;Red Hat Display&quot;,&quot;RedHatDisplay&quot;,&quot;Overpass&quot;,Overpass,Arial,sans-serif)"/>
            </a:endParaRPr>
          </a:p>
          <a:p>
            <a:endParaRPr lang="pt-PT" sz="1400" dirty="0"/>
          </a:p>
        </p:txBody>
      </p:sp>
      <p:pic>
        <p:nvPicPr>
          <p:cNvPr id="7" name="Imagem 6" descr="Uma imagem com texto, computador, armazém&#10;&#10;Descrição gerada automaticamente">
            <a:extLst>
              <a:ext uri="{FF2B5EF4-FFF2-40B4-BE49-F238E27FC236}">
                <a16:creationId xmlns:a16="http://schemas.microsoft.com/office/drawing/2014/main" id="{D35E547B-1514-7C3C-BEE1-CB9FF6C5F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164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236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BE07A1-8A16-5DF0-7BCD-6E5822EA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B8C4C-B8AF-ADC9-E519-78291CCF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PT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Gerenciamento de configuração - </a:t>
            </a:r>
            <a:r>
              <a:rPr lang="pt-PT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Nem todas as aplicações são criadas da mesma forma. Elas exigem diferentes configurações, sistemas de arquivos, portas, usuários e por aí vai. Depois de automatizar 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provisionamento, você precisa ser capaz de explicar a esses recursos o que eles precisam fazer. Para isso, é necessária uma solução robusta de gerenciamento de configurações que permita que os desenvolvedores definam a infraestrutura (bare-metal, virtualizada, em nuvem, containers etc.) de forma que seja fácil de entender para a equipe de TI. Quanto mais simples for a automação de scripts ad hoc e práticas para gerenciamento de sistemas, mais fácil será a realização do trabalho.</a:t>
            </a:r>
          </a:p>
        </p:txBody>
      </p:sp>
    </p:spTree>
    <p:extLst>
      <p:ext uri="{BB962C8B-B14F-4D97-AF65-F5344CB8AC3E}">
        <p14:creationId xmlns:p14="http://schemas.microsoft.com/office/powerpoint/2010/main" val="100008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E17FCF0-2E3A-F57F-DD93-930072DE6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7" r="2795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B8C4C-B8AF-ADC9-E519-78291CCF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i="0" dirty="0" err="1">
                <a:effectLst/>
              </a:rPr>
              <a:t>Orquestração</a:t>
            </a:r>
            <a:r>
              <a:rPr lang="en-US" sz="1900" b="1" i="0" dirty="0">
                <a:effectLst/>
              </a:rPr>
              <a:t> -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Quanto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mais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complexo</a:t>
            </a:r>
            <a:r>
              <a:rPr lang="en-US" sz="1900" b="0" i="0" dirty="0">
                <a:effectLst/>
              </a:rPr>
              <a:t> for um </a:t>
            </a:r>
            <a:r>
              <a:rPr lang="en-US" sz="1900" b="0" i="0" dirty="0" err="1">
                <a:effectLst/>
              </a:rPr>
              <a:t>sistema</a:t>
            </a:r>
            <a:r>
              <a:rPr lang="en-US" sz="1900" b="0" i="0" dirty="0">
                <a:effectLst/>
              </a:rPr>
              <a:t> de TI, </a:t>
            </a:r>
            <a:r>
              <a:rPr lang="en-US" sz="1900" b="0" i="0" dirty="0" err="1">
                <a:effectLst/>
              </a:rPr>
              <a:t>mais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complicado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será</a:t>
            </a:r>
            <a:r>
              <a:rPr lang="en-US" sz="1900" b="0" i="0" dirty="0">
                <a:effectLst/>
              </a:rPr>
              <a:t> o </a:t>
            </a:r>
            <a:r>
              <a:rPr lang="en-US" sz="1900" b="0" i="0" dirty="0" err="1">
                <a:effectLst/>
              </a:rPr>
              <a:t>gerenciamento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todos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seus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componentes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variáveis</a:t>
            </a:r>
            <a:r>
              <a:rPr lang="en-US" sz="1900" b="0" i="0" dirty="0">
                <a:effectLst/>
              </a:rPr>
              <a:t>. A </a:t>
            </a:r>
            <a:r>
              <a:rPr lang="en-US" sz="1900" b="0" i="0" dirty="0" err="1">
                <a:effectLst/>
              </a:rPr>
              <a:t>necessidade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combinar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várias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tarefas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automatizadas</a:t>
            </a:r>
            <a:r>
              <a:rPr lang="en-US" sz="1900" b="0" i="0" dirty="0">
                <a:effectLst/>
              </a:rPr>
              <a:t> e </a:t>
            </a:r>
            <a:r>
              <a:rPr lang="en-US" sz="1900" b="0" i="0" dirty="0" err="1">
                <a:effectLst/>
              </a:rPr>
              <a:t>suas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configurações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em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grupos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sistemas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máquinas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aumenta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cada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vez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mais</a:t>
            </a:r>
            <a:r>
              <a:rPr lang="en-US" sz="1900" b="0" i="0" dirty="0">
                <a:effectLst/>
              </a:rPr>
              <a:t>. E, </a:t>
            </a:r>
            <a:r>
              <a:rPr lang="en-US" sz="1900" b="0" i="0" dirty="0" err="1">
                <a:effectLst/>
              </a:rPr>
              <a:t>em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resumo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isso</a:t>
            </a:r>
            <a:r>
              <a:rPr lang="en-US" sz="1900" b="0" i="0" dirty="0">
                <a:effectLst/>
              </a:rPr>
              <a:t> é </a:t>
            </a:r>
            <a:r>
              <a:rPr lang="en-US" sz="1900" b="0" i="0" dirty="0" err="1">
                <a:effectLst/>
              </a:rPr>
              <a:t>orquestração</a:t>
            </a:r>
            <a:r>
              <a:rPr lang="en-US" sz="1900" b="0" i="0" dirty="0">
                <a:effectLst/>
              </a:rPr>
              <a:t>. </a:t>
            </a:r>
            <a:r>
              <a:rPr lang="en-US" sz="1900" b="0" i="0" dirty="0" err="1">
                <a:effectLst/>
              </a:rPr>
              <a:t>Além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disso</a:t>
            </a:r>
            <a:r>
              <a:rPr lang="en-US" sz="1900" b="0" i="0" dirty="0">
                <a:effectLst/>
              </a:rPr>
              <a:t>, é </a:t>
            </a:r>
            <a:r>
              <a:rPr lang="en-US" sz="1900" b="0" i="0" dirty="0" err="1">
                <a:effectLst/>
              </a:rPr>
              <a:t>possível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controlar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essas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orquestrações</a:t>
            </a:r>
            <a:r>
              <a:rPr lang="en-US" sz="1900" b="0" i="0" dirty="0">
                <a:effectLst/>
              </a:rPr>
              <a:t> com </a:t>
            </a:r>
            <a:r>
              <a:rPr lang="en-US" sz="1900" b="0" i="0" dirty="0" err="1">
                <a:effectLst/>
              </a:rPr>
              <a:t>soluções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automação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robustas</a:t>
            </a:r>
            <a:r>
              <a:rPr lang="en-US" sz="1900" b="0" i="0" dirty="0">
                <a:effectLst/>
              </a:rPr>
              <a:t>. </a:t>
            </a:r>
            <a:r>
              <a:rPr lang="en-US" sz="1900" b="0" i="0" dirty="0" err="1">
                <a:effectLst/>
              </a:rPr>
              <a:t>Assim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você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pode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monitorar</a:t>
            </a:r>
            <a:r>
              <a:rPr lang="en-US" sz="1900" b="0" i="0" dirty="0">
                <a:effectLst/>
              </a:rPr>
              <a:t> e </a:t>
            </a:r>
            <a:r>
              <a:rPr lang="en-US" sz="1900" b="0" i="0" dirty="0" err="1">
                <a:effectLst/>
              </a:rPr>
              <a:t>conectar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todas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elas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além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executar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sistemas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mais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avançados</a:t>
            </a:r>
            <a:r>
              <a:rPr lang="en-US" sz="1900" b="0" i="0" dirty="0">
                <a:effectLst/>
              </a:rPr>
              <a:t> e </a:t>
            </a:r>
            <a:r>
              <a:rPr lang="en-US" sz="1900" b="0" i="0" dirty="0" err="1">
                <a:effectLst/>
              </a:rPr>
              <a:t>autônomos</a:t>
            </a:r>
            <a:r>
              <a:rPr lang="en-US" sz="1900" b="0" i="0" dirty="0">
                <a:effectLst/>
              </a:rPr>
              <a:t> com </a:t>
            </a:r>
            <a:r>
              <a:rPr lang="en-US" sz="1900" b="0" i="0" dirty="0" err="1">
                <a:effectLst/>
              </a:rPr>
              <a:t>facilidade</a:t>
            </a:r>
            <a:r>
              <a:rPr lang="en-US" sz="1900" b="0" i="0" dirty="0">
                <a:effectLst/>
              </a:rPr>
              <a:t>.</a:t>
            </a:r>
            <a:endParaRPr lang="en-US" sz="19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77D1DC-5127-8BAC-16B6-C5C18D5FAFF9}"/>
              </a:ext>
            </a:extLst>
          </p:cNvPr>
          <p:cNvSpPr txBox="1"/>
          <p:nvPr/>
        </p:nvSpPr>
        <p:spPr>
          <a:xfrm>
            <a:off x="138023" y="65392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i="1" dirty="0"/>
              <a:t>Software - kubernetes</a:t>
            </a:r>
          </a:p>
        </p:txBody>
      </p:sp>
    </p:spTree>
    <p:extLst>
      <p:ext uri="{BB962C8B-B14F-4D97-AF65-F5344CB8AC3E}">
        <p14:creationId xmlns:p14="http://schemas.microsoft.com/office/powerpoint/2010/main" val="3083362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1507</Words>
  <Application>Microsoft Office PowerPoint</Application>
  <PresentationFormat>Ecrã Panorâmico</PresentationFormat>
  <Paragraphs>42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RedHatText</vt:lpstr>
      <vt:lpstr>var(--pfe-theme--font-family--heading,"Red Hat Display","RedHatDisplay","Overpass",Overpass,Arial,sans-serif)</vt:lpstr>
      <vt:lpstr>Tema do Office</vt:lpstr>
      <vt:lpstr>Apresentação do PowerPoint</vt:lpstr>
      <vt:lpstr>Tarefas automáticas –  O que é?</vt:lpstr>
      <vt:lpstr>Tarefas automáticas –  O que abrange</vt:lpstr>
      <vt:lpstr>Tomada de decisão</vt:lpstr>
      <vt:lpstr>Como o processo geralmente é feito?</vt:lpstr>
      <vt:lpstr>Como o processo geralmente é feito?</vt:lpstr>
      <vt:lpstr>Há vantagens?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Santos</dc:creator>
  <cp:lastModifiedBy>Leandro Santos</cp:lastModifiedBy>
  <cp:revision>1</cp:revision>
  <dcterms:created xsi:type="dcterms:W3CDTF">2022-11-13T15:24:13Z</dcterms:created>
  <dcterms:modified xsi:type="dcterms:W3CDTF">2022-11-14T10:18:09Z</dcterms:modified>
</cp:coreProperties>
</file>