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58" r:id="rId5"/>
    <p:sldId id="260" r:id="rId6"/>
    <p:sldId id="263" r:id="rId7"/>
    <p:sldId id="264" r:id="rId8"/>
    <p:sldId id="269" r:id="rId9"/>
    <p:sldId id="266" r:id="rId10"/>
    <p:sldId id="270" r:id="rId11"/>
    <p:sldId id="267" r:id="rId12"/>
    <p:sldId id="271" r:id="rId13"/>
    <p:sldId id="272" r:id="rId14"/>
    <p:sldId id="275" r:id="rId15"/>
    <p:sldId id="276" r:id="rId16"/>
    <p:sldId id="273" r:id="rId17"/>
    <p:sldId id="274" r:id="rId18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3F8"/>
    <a:srgbClr val="A6D0D7"/>
    <a:srgbClr val="010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A2EE3-2031-08A6-21CC-A04DFC4CD1B7}" v="2139" dt="2024-04-25T02:18:54.561"/>
    <p1510:client id="{E72468DC-40D8-C7D8-F1CB-65DD203ED26B}" v="744" dt="2024-04-25T16:32:37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linkedin.com/in/leandrotpere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androTPerea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1DF07F-C0BF-DCCD-EF2C-6C1C8D592002}"/>
              </a:ext>
            </a:extLst>
          </p:cNvPr>
          <p:cNvSpPr/>
          <p:nvPr/>
        </p:nvSpPr>
        <p:spPr>
          <a:xfrm>
            <a:off x="-16" y="1"/>
            <a:ext cx="6864440" cy="9905998"/>
          </a:xfrm>
          <a:prstGeom prst="rect">
            <a:avLst/>
          </a:prstGeom>
          <a:solidFill>
            <a:srgbClr val="010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gital image of a head and circuit board&#10;&#10;Descrição gerada automaticamente">
            <a:extLst>
              <a:ext uri="{FF2B5EF4-FFF2-40B4-BE49-F238E27FC236}">
                <a16:creationId xmlns:a16="http://schemas.microsoft.com/office/drawing/2014/main" id="{EA2A9F60-49BD-A967-5254-E7704C0ED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" y="2693"/>
            <a:ext cx="6863106" cy="6719916"/>
          </a:xfrm>
          <a:prstGeom prst="rect">
            <a:avLst/>
          </a:prstGeom>
        </p:spPr>
      </p:pic>
      <p:pic>
        <p:nvPicPr>
          <p:cNvPr id="6" name="Picture 5" descr="A logo with a circuit board&#10;&#10;Descrição gerada automaticamente">
            <a:extLst>
              <a:ext uri="{FF2B5EF4-FFF2-40B4-BE49-F238E27FC236}">
                <a16:creationId xmlns:a16="http://schemas.microsoft.com/office/drawing/2014/main" id="{DBFEBD1E-FF45-1630-0E37-7AA8CD5A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88" y="3403143"/>
            <a:ext cx="3143517" cy="3096584"/>
          </a:xfrm>
          <a:prstGeom prst="rect">
            <a:avLst/>
          </a:prstGeom>
        </p:spPr>
      </p:pic>
      <p:sp>
        <p:nvSpPr>
          <p:cNvPr id="7" name="TextBox 6" descr="Ética na Inteligência Artificial: Reflexões e Orientação para um Mundo Digital Sustentável”">
            <a:extLst>
              <a:ext uri="{FF2B5EF4-FFF2-40B4-BE49-F238E27FC236}">
                <a16:creationId xmlns:a16="http://schemas.microsoft.com/office/drawing/2014/main" id="{CD886118-B719-79C2-EB7F-714ADCFAAACB}"/>
              </a:ext>
            </a:extLst>
          </p:cNvPr>
          <p:cNvSpPr txBox="1"/>
          <p:nvPr/>
        </p:nvSpPr>
        <p:spPr>
          <a:xfrm>
            <a:off x="430562" y="5887633"/>
            <a:ext cx="6004370" cy="255454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ÉTICA NA IA: </a:t>
            </a:r>
            <a:endParaRPr lang="en-US" sz="3200" b="1" dirty="0">
              <a:solidFill>
                <a:schemeClr val="bg1"/>
              </a:solidFill>
              <a:latin typeface="Aptos"/>
              <a:ea typeface="SimSun"/>
              <a:cs typeface="+mn-lt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REFLEXÕES  </a:t>
            </a:r>
            <a:endParaRPr lang="en-US" sz="3200" b="1" dirty="0">
              <a:solidFill>
                <a:schemeClr val="bg1"/>
              </a:solidFill>
              <a:latin typeface="Aptos"/>
              <a:ea typeface="SimSun"/>
              <a:cs typeface="+mn-lt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PARA </a:t>
            </a:r>
            <a:endParaRPr lang="en-US" sz="3200" b="1" dirty="0">
              <a:solidFill>
                <a:schemeClr val="bg1"/>
              </a:solidFill>
              <a:latin typeface="Aptos"/>
              <a:ea typeface="SimSun"/>
              <a:cs typeface="+mn-lt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UM MUNDO DIGITAL </a:t>
            </a:r>
            <a:endParaRPr lang="en-US" sz="3200" b="1" dirty="0">
              <a:solidFill>
                <a:schemeClr val="bg1"/>
              </a:solidFill>
              <a:latin typeface="Aptos"/>
              <a:ea typeface="SimSun"/>
              <a:cs typeface="+mn-lt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SUSTENTÁVEL</a:t>
            </a:r>
            <a:endParaRPr lang="en-US" sz="3200" b="1" dirty="0">
              <a:solidFill>
                <a:schemeClr val="bg1"/>
              </a:solidFill>
              <a:latin typeface="Aptos"/>
              <a:ea typeface="SimSun"/>
            </a:endParaRPr>
          </a:p>
        </p:txBody>
      </p:sp>
      <p:sp>
        <p:nvSpPr>
          <p:cNvPr id="9" name="TextBox 8" descr="Ética na Inteligência Artificial: Reflexões e Orientação para um Mundo Digital Sustentável”">
            <a:extLst>
              <a:ext uri="{FF2B5EF4-FFF2-40B4-BE49-F238E27FC236}">
                <a16:creationId xmlns:a16="http://schemas.microsoft.com/office/drawing/2014/main" id="{44254F1F-521A-DC6C-14AC-95F85B7D022A}"/>
              </a:ext>
            </a:extLst>
          </p:cNvPr>
          <p:cNvSpPr txBox="1"/>
          <p:nvPr/>
        </p:nvSpPr>
        <p:spPr>
          <a:xfrm>
            <a:off x="430670" y="9217380"/>
            <a:ext cx="600437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ookman Old Style"/>
                <a:ea typeface="SimSun"/>
              </a:rPr>
              <a:t>Leandro T. Perea</a:t>
            </a:r>
          </a:p>
        </p:txBody>
      </p:sp>
    </p:spTree>
    <p:extLst>
      <p:ext uri="{BB962C8B-B14F-4D97-AF65-F5344CB8AC3E}">
        <p14:creationId xmlns:p14="http://schemas.microsoft.com/office/powerpoint/2010/main" val="395368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68B8A8-F442-21C7-8D6D-265C2CC7D6E4}"/>
              </a:ext>
            </a:extLst>
          </p:cNvPr>
          <p:cNvSpPr txBox="1"/>
          <p:nvPr/>
        </p:nvSpPr>
        <p:spPr>
          <a:xfrm>
            <a:off x="-313" y="3599457"/>
            <a:ext cx="686496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Bookman Old Style"/>
                <a:ea typeface="+mn-lt"/>
                <a:cs typeface="+mn-lt"/>
              </a:rPr>
              <a:t>RUMO A UM FUTURO SUSTENTÁVEL NA </a:t>
            </a:r>
            <a:endParaRPr lang="en-US" sz="4800">
              <a:latin typeface="Bookman Old Style"/>
              <a:ea typeface="+mn-lt"/>
              <a:cs typeface="+mn-lt"/>
            </a:endParaRPr>
          </a:p>
          <a:p>
            <a:pPr algn="ctr"/>
            <a:r>
              <a:rPr lang="en-US" sz="4800" dirty="0">
                <a:latin typeface="Bookman Old Style"/>
                <a:ea typeface="+mn-lt"/>
                <a:cs typeface="+mn-lt"/>
              </a:rPr>
              <a:t>ERA DA IA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593A8-BCA5-F798-AD11-4EE5D03A429E}"/>
              </a:ext>
            </a:extLst>
          </p:cNvPr>
          <p:cNvSpPr txBox="1"/>
          <p:nvPr/>
        </p:nvSpPr>
        <p:spPr>
          <a:xfrm>
            <a:off x="-257" y="3330"/>
            <a:ext cx="6864963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9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ctr"/>
            <a:r>
              <a:rPr lang="en-US" sz="9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04</a:t>
            </a:r>
            <a:endParaRPr lang="en-US" sz="9600" dirty="0">
              <a:latin typeface="Bookman Old Styl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82E695-B63C-A1DA-6142-E010E4E7858B}"/>
              </a:ext>
            </a:extLst>
          </p:cNvPr>
          <p:cNvSpPr/>
          <p:nvPr/>
        </p:nvSpPr>
        <p:spPr>
          <a:xfrm>
            <a:off x="233122" y="6176682"/>
            <a:ext cx="6393115" cy="1165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E776A-D28D-AAA9-731A-5422218008DD}"/>
              </a:ext>
            </a:extLst>
          </p:cNvPr>
          <p:cNvSpPr txBox="1"/>
          <p:nvPr/>
        </p:nvSpPr>
        <p:spPr>
          <a:xfrm>
            <a:off x="243027" y="1727627"/>
            <a:ext cx="638859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</a:rPr>
              <a:t>No </a:t>
            </a:r>
            <a:r>
              <a:rPr lang="en-US" sz="2400" err="1">
                <a:latin typeface="Calibri"/>
                <a:ea typeface="Calibri"/>
                <a:cs typeface="Calibri"/>
              </a:rPr>
              <a:t>último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capítulo</a:t>
            </a:r>
            <a:r>
              <a:rPr lang="en-US" sz="2400" dirty="0">
                <a:latin typeface="Calibri"/>
                <a:ea typeface="Calibri"/>
                <a:cs typeface="Calibri"/>
              </a:rPr>
              <a:t>, </a:t>
            </a:r>
            <a:r>
              <a:rPr lang="en-US" sz="2400" err="1">
                <a:latin typeface="Calibri"/>
                <a:ea typeface="Calibri"/>
                <a:cs typeface="Calibri"/>
              </a:rPr>
              <a:t>vislumbramos</a:t>
            </a:r>
            <a:r>
              <a:rPr lang="en-US" sz="2400" dirty="0">
                <a:latin typeface="Calibri"/>
                <a:ea typeface="Calibri"/>
                <a:cs typeface="Calibri"/>
              </a:rPr>
              <a:t> um </a:t>
            </a:r>
            <a:r>
              <a:rPr lang="en-US" sz="2400" err="1">
                <a:latin typeface="Calibri"/>
                <a:ea typeface="Calibri"/>
                <a:cs typeface="Calibri"/>
              </a:rPr>
              <a:t>futuro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onde</a:t>
            </a:r>
            <a:r>
              <a:rPr lang="en-US" sz="2400" dirty="0">
                <a:latin typeface="Calibri"/>
                <a:ea typeface="Calibri"/>
                <a:cs typeface="Calibri"/>
              </a:rPr>
              <a:t> a </a:t>
            </a:r>
            <a:r>
              <a:rPr lang="en-US" sz="2400" err="1">
                <a:latin typeface="Calibri"/>
                <a:ea typeface="Calibri"/>
                <a:cs typeface="Calibri"/>
              </a:rPr>
              <a:t>ética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latin typeface="Calibri"/>
                <a:ea typeface="Calibri"/>
                <a:cs typeface="Calibri"/>
              </a:rPr>
              <a:t> IA </a:t>
            </a:r>
            <a:r>
              <a:rPr lang="en-US" sz="2400" err="1">
                <a:latin typeface="Calibri"/>
                <a:ea typeface="Calibri"/>
                <a:cs typeface="Calibri"/>
              </a:rPr>
              <a:t>não</a:t>
            </a:r>
            <a:r>
              <a:rPr lang="en-US" sz="2400" dirty="0">
                <a:latin typeface="Calibri"/>
                <a:ea typeface="Calibri"/>
                <a:cs typeface="Calibri"/>
              </a:rPr>
              <a:t> é </a:t>
            </a:r>
            <a:r>
              <a:rPr lang="en-US" sz="2400" err="1">
                <a:latin typeface="Calibri"/>
                <a:ea typeface="Calibri"/>
                <a:cs typeface="Calibri"/>
              </a:rPr>
              <a:t>apenas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preocupação</a:t>
            </a:r>
            <a:r>
              <a:rPr lang="en-US" sz="2400" dirty="0">
                <a:latin typeface="Calibri"/>
                <a:ea typeface="Calibri"/>
                <a:cs typeface="Calibri"/>
              </a:rPr>
              <a:t>, mas sim um pilar fundamental do </a:t>
            </a:r>
            <a:r>
              <a:rPr lang="en-US" sz="2400" err="1"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tecnológico</a:t>
            </a:r>
            <a:r>
              <a:rPr lang="en-US" sz="2400" dirty="0">
                <a:latin typeface="Calibri"/>
                <a:ea typeface="Calibri"/>
                <a:cs typeface="Calibri"/>
              </a:rPr>
              <a:t>. A </a:t>
            </a:r>
            <a:r>
              <a:rPr lang="en-US" sz="2400" err="1">
                <a:latin typeface="Calibri"/>
                <a:ea typeface="Calibri"/>
                <a:cs typeface="Calibri"/>
              </a:rPr>
              <a:t>visão</a:t>
            </a:r>
            <a:r>
              <a:rPr lang="en-US" sz="2400" dirty="0">
                <a:latin typeface="Calibri"/>
                <a:ea typeface="Calibri"/>
                <a:cs typeface="Calibri"/>
              </a:rPr>
              <a:t> de Taddeo e </a:t>
            </a:r>
            <a:r>
              <a:rPr lang="en-US" sz="2400" err="1">
                <a:latin typeface="Calibri"/>
                <a:ea typeface="Calibri"/>
                <a:cs typeface="Calibri"/>
              </a:rPr>
              <a:t>Floridi</a:t>
            </a:r>
            <a:r>
              <a:rPr lang="en-US" sz="2400" dirty="0">
                <a:latin typeface="Calibri"/>
                <a:ea typeface="Calibri"/>
                <a:cs typeface="Calibri"/>
              </a:rPr>
              <a:t> (2018) </a:t>
            </a:r>
            <a:r>
              <a:rPr lang="en-US" sz="2400" err="1">
                <a:latin typeface="Calibri"/>
                <a:ea typeface="Calibri"/>
                <a:cs typeface="Calibri"/>
              </a:rPr>
              <a:t>sobre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latin typeface="Calibri"/>
                <a:ea typeface="Calibri"/>
                <a:cs typeface="Calibri"/>
              </a:rPr>
              <a:t> a IA </a:t>
            </a:r>
            <a:r>
              <a:rPr lang="en-US" sz="2400" err="1"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latin typeface="Calibri"/>
                <a:ea typeface="Calibri"/>
                <a:cs typeface="Calibri"/>
              </a:rPr>
              <a:t> ser </a:t>
            </a:r>
            <a:r>
              <a:rPr lang="en-US" sz="2400" err="1"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força</a:t>
            </a:r>
            <a:r>
              <a:rPr lang="en-US" sz="2400" dirty="0">
                <a:latin typeface="Calibri"/>
                <a:ea typeface="Calibri"/>
                <a:cs typeface="Calibri"/>
              </a:rPr>
              <a:t> para o </a:t>
            </a:r>
            <a:r>
              <a:rPr lang="en-US" sz="2400" err="1">
                <a:latin typeface="Calibri"/>
                <a:ea typeface="Calibri"/>
                <a:cs typeface="Calibri"/>
              </a:rPr>
              <a:t>bem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nos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lembra</a:t>
            </a:r>
            <a:r>
              <a:rPr lang="en-US" sz="2400" dirty="0">
                <a:latin typeface="Calibri"/>
                <a:ea typeface="Calibri"/>
                <a:cs typeface="Calibri"/>
              </a:rPr>
              <a:t> da </a:t>
            </a:r>
            <a:r>
              <a:rPr lang="en-US" sz="2400" err="1">
                <a:latin typeface="Calibri"/>
                <a:ea typeface="Calibri"/>
                <a:cs typeface="Calibri"/>
              </a:rPr>
              <a:t>importância</a:t>
            </a:r>
            <a:r>
              <a:rPr lang="en-US" sz="24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latin typeface="Calibri"/>
                <a:ea typeface="Calibri"/>
                <a:cs typeface="Calibri"/>
              </a:rPr>
              <a:t>garantir</a:t>
            </a:r>
            <a:r>
              <a:rPr lang="en-US" sz="2400" dirty="0">
                <a:latin typeface="Calibri"/>
                <a:ea typeface="Calibri"/>
                <a:cs typeface="Calibri"/>
              </a:rPr>
              <a:t> que a IA </a:t>
            </a:r>
            <a:r>
              <a:rPr lang="en-US" sz="2400" err="1">
                <a:latin typeface="Calibri"/>
                <a:ea typeface="Calibri"/>
                <a:cs typeface="Calibri"/>
              </a:rPr>
              <a:t>seja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desenvolvida</a:t>
            </a:r>
            <a:r>
              <a:rPr lang="en-US" sz="2400" dirty="0">
                <a:latin typeface="Calibri"/>
                <a:ea typeface="Calibri"/>
                <a:cs typeface="Calibri"/>
              </a:rPr>
              <a:t> e </a:t>
            </a:r>
            <a:r>
              <a:rPr lang="en-US" sz="2400" err="1">
                <a:latin typeface="Calibri"/>
                <a:ea typeface="Calibri"/>
                <a:cs typeface="Calibri"/>
              </a:rPr>
              <a:t>utilizada</a:t>
            </a:r>
            <a:r>
              <a:rPr lang="en-US" sz="24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latin typeface="Calibri"/>
                <a:ea typeface="Calibri"/>
                <a:cs typeface="Calibri"/>
              </a:rPr>
              <a:t>maneira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compatível</a:t>
            </a:r>
            <a:r>
              <a:rPr lang="en-US" sz="2400" dirty="0">
                <a:latin typeface="Calibri"/>
                <a:ea typeface="Calibri"/>
                <a:cs typeface="Calibri"/>
              </a:rPr>
              <a:t> com </a:t>
            </a:r>
            <a:r>
              <a:rPr lang="en-US" sz="2400" err="1"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valores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humanos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fundamentais</a:t>
            </a:r>
            <a:r>
              <a:rPr lang="en-US" sz="2400" dirty="0">
                <a:latin typeface="Calibri"/>
                <a:ea typeface="Calibri"/>
                <a:cs typeface="Calibri"/>
              </a:rPr>
              <a:t>. As </a:t>
            </a:r>
            <a:r>
              <a:rPr lang="en-US" sz="2400" err="1">
                <a:latin typeface="Calibri"/>
                <a:ea typeface="Calibri"/>
                <a:cs typeface="Calibri"/>
              </a:rPr>
              <a:t>palavras</a:t>
            </a:r>
            <a:r>
              <a:rPr lang="en-US" sz="2400" dirty="0">
                <a:latin typeface="Calibri"/>
                <a:ea typeface="Calibri"/>
                <a:cs typeface="Calibri"/>
              </a:rPr>
              <a:t> de Hawking </a:t>
            </a:r>
            <a:r>
              <a:rPr lang="en-US" sz="2400" err="1">
                <a:latin typeface="Calibri"/>
                <a:ea typeface="Calibri"/>
                <a:cs typeface="Calibri"/>
              </a:rPr>
              <a:t>ecoam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latin typeface="Calibri"/>
                <a:ea typeface="Calibri"/>
                <a:cs typeface="Calibri"/>
              </a:rPr>
              <a:t> um </a:t>
            </a:r>
            <a:r>
              <a:rPr lang="en-US" sz="2400" err="1">
                <a:latin typeface="Calibri"/>
                <a:ea typeface="Calibri"/>
                <a:cs typeface="Calibri"/>
              </a:rPr>
              <a:t>lembrete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constante</a:t>
            </a:r>
            <a:r>
              <a:rPr lang="en-US" sz="2400" dirty="0">
                <a:latin typeface="Calibri"/>
                <a:ea typeface="Calibri"/>
                <a:cs typeface="Calibri"/>
              </a:rPr>
              <a:t> da </a:t>
            </a:r>
            <a:r>
              <a:rPr lang="en-US" sz="2400" err="1">
                <a:latin typeface="Calibri"/>
                <a:ea typeface="Calibri"/>
                <a:cs typeface="Calibri"/>
              </a:rPr>
              <a:t>responsabilidade</a:t>
            </a:r>
            <a:r>
              <a:rPr lang="en-US" sz="2400" dirty="0">
                <a:latin typeface="Calibri"/>
                <a:ea typeface="Calibri"/>
                <a:cs typeface="Calibri"/>
              </a:rPr>
              <a:t> que </a:t>
            </a:r>
            <a:r>
              <a:rPr lang="en-US" sz="2400" err="1">
                <a:latin typeface="Calibri"/>
                <a:ea typeface="Calibri"/>
                <a:cs typeface="Calibri"/>
              </a:rPr>
              <a:t>temos</a:t>
            </a:r>
            <a:r>
              <a:rPr lang="en-US" sz="2400" dirty="0">
                <a:latin typeface="Calibri"/>
                <a:ea typeface="Calibri"/>
                <a:cs typeface="Calibri"/>
              </a:rPr>
              <a:t> para com o </a:t>
            </a:r>
            <a:r>
              <a:rPr lang="en-US" sz="2400" err="1">
                <a:latin typeface="Calibri"/>
                <a:ea typeface="Calibri"/>
                <a:cs typeface="Calibri"/>
              </a:rPr>
              <a:t>futuro</a:t>
            </a:r>
            <a:r>
              <a:rPr lang="en-US" sz="2400" dirty="0">
                <a:latin typeface="Calibri"/>
                <a:ea typeface="Calibri"/>
                <a:cs typeface="Calibri"/>
              </a:rPr>
              <a:t> da </a:t>
            </a:r>
            <a:r>
              <a:rPr lang="en-US" sz="2400" err="1">
                <a:latin typeface="Calibri"/>
                <a:ea typeface="Calibri"/>
                <a:cs typeface="Calibri"/>
              </a:rPr>
              <a:t>humanidade</a:t>
            </a:r>
            <a:r>
              <a:rPr lang="en-US" sz="2400" dirty="0">
                <a:latin typeface="Calibri"/>
                <a:ea typeface="Calibri"/>
                <a:cs typeface="Calibri"/>
              </a:rPr>
              <a:t> no </a:t>
            </a:r>
            <a:r>
              <a:rPr lang="en-US" sz="2400" err="1">
                <a:latin typeface="Calibri"/>
                <a:ea typeface="Calibri"/>
                <a:cs typeface="Calibri"/>
              </a:rPr>
              <a:t>contexto</a:t>
            </a:r>
            <a:r>
              <a:rPr lang="en-US" sz="2400" dirty="0">
                <a:latin typeface="Calibri"/>
                <a:ea typeface="Calibri"/>
                <a:cs typeface="Calibri"/>
              </a:rPr>
              <a:t> da IA.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16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68B8A8-F442-21C7-8D6D-265C2CC7D6E4}"/>
              </a:ext>
            </a:extLst>
          </p:cNvPr>
          <p:cNvSpPr txBox="1"/>
          <p:nvPr/>
        </p:nvSpPr>
        <p:spPr>
          <a:xfrm>
            <a:off x="-313" y="4948005"/>
            <a:ext cx="686496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CONCLUSÃO</a:t>
            </a:r>
            <a:endParaRPr lang="en-US" sz="4800">
              <a:latin typeface="Bookman Old Styl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82E695-B63C-A1DA-6142-E010E4E7858B}"/>
              </a:ext>
            </a:extLst>
          </p:cNvPr>
          <p:cNvSpPr/>
          <p:nvPr/>
        </p:nvSpPr>
        <p:spPr>
          <a:xfrm>
            <a:off x="233122" y="6326519"/>
            <a:ext cx="6393115" cy="1165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BB28F9-EF01-0CDF-280A-B61EC8D1FF75}"/>
              </a:ext>
            </a:extLst>
          </p:cNvPr>
          <p:cNvSpPr txBox="1"/>
          <p:nvPr/>
        </p:nvSpPr>
        <p:spPr>
          <a:xfrm>
            <a:off x="326255" y="1311409"/>
            <a:ext cx="620549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</a:rPr>
              <a:t>À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despedimos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deste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trabalho</a:t>
            </a:r>
            <a:r>
              <a:rPr lang="en-US" sz="2400" dirty="0"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somos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lembrados</a:t>
            </a:r>
            <a:r>
              <a:rPr lang="en-US" sz="2400" dirty="0">
                <a:latin typeface="Calibri"/>
                <a:ea typeface="Calibri"/>
                <a:cs typeface="Calibri"/>
              </a:rPr>
              <a:t> de que 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ética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latin typeface="Calibri"/>
                <a:ea typeface="Calibri"/>
                <a:cs typeface="Calibri"/>
              </a:rPr>
              <a:t> IA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não</a:t>
            </a:r>
            <a:r>
              <a:rPr lang="en-US" sz="2400" dirty="0"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questão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meramente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acadêmica</a:t>
            </a:r>
            <a:r>
              <a:rPr lang="en-US" sz="2400" dirty="0">
                <a:latin typeface="Calibri"/>
                <a:ea typeface="Calibri"/>
                <a:cs typeface="Calibri"/>
              </a:rPr>
              <a:t>, mas sim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responsabilidade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compartilhada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todos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atores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envolvidos</a:t>
            </a:r>
            <a:r>
              <a:rPr lang="en-US" sz="2400" dirty="0"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ecossistema</a:t>
            </a:r>
            <a:r>
              <a:rPr lang="en-US" sz="2400" dirty="0">
                <a:latin typeface="Calibri"/>
                <a:ea typeface="Calibri"/>
                <a:cs typeface="Calibri"/>
              </a:rPr>
              <a:t> da IA. Ao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adotarmos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abordagem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ética</a:t>
            </a:r>
            <a:r>
              <a:rPr lang="en-US" sz="2400" dirty="0"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reflexiva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relação</a:t>
            </a:r>
            <a:r>
              <a:rPr lang="en-US" sz="2400" dirty="0">
                <a:latin typeface="Calibri"/>
                <a:ea typeface="Calibri"/>
                <a:cs typeface="Calibri"/>
              </a:rPr>
              <a:t> à IA,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podemos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moldar</a:t>
            </a:r>
            <a:r>
              <a:rPr lang="en-US" sz="2400" dirty="0"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futuro</a:t>
            </a:r>
            <a:r>
              <a:rPr lang="en-US" sz="2400" dirty="0">
                <a:latin typeface="Calibri"/>
                <a:ea typeface="Calibri"/>
                <a:cs typeface="Calibri"/>
              </a:rPr>
              <a:t> digital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mais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humano</a:t>
            </a:r>
            <a:r>
              <a:rPr lang="en-US" sz="2400" dirty="0"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justo</a:t>
            </a:r>
            <a:r>
              <a:rPr lang="en-US" sz="2400" dirty="0"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sustentável</a:t>
            </a:r>
            <a:r>
              <a:rPr lang="en-US" sz="2400" dirty="0">
                <a:latin typeface="Calibri"/>
                <a:ea typeface="Calibri"/>
                <a:cs typeface="Calibri"/>
              </a:rPr>
              <a:t> para as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gerações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vindouras</a:t>
            </a:r>
            <a:r>
              <a:rPr lang="en-US" sz="2400" dirty="0">
                <a:latin typeface="Calibri"/>
                <a:ea typeface="Calibri"/>
                <a:cs typeface="Calibri"/>
              </a:rPr>
              <a:t>. Que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esta</a:t>
            </a:r>
            <a:r>
              <a:rPr lang="en-US" sz="2400" dirty="0">
                <a:latin typeface="Calibri"/>
                <a:ea typeface="Calibri"/>
                <a:cs typeface="Calibri"/>
              </a:rPr>
              <a:t> jornada pela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ética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latin typeface="Calibri"/>
                <a:ea typeface="Calibri"/>
                <a:cs typeface="Calibri"/>
              </a:rPr>
              <a:t> IA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seja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apenas</a:t>
            </a:r>
            <a:r>
              <a:rPr lang="en-US" sz="2400" dirty="0"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começo</a:t>
            </a:r>
            <a:r>
              <a:rPr lang="en-US" sz="24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busca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contínua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mundo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melhor</a:t>
            </a:r>
            <a:r>
              <a:rPr lang="en-US" sz="2400" dirty="0"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onde</a:t>
            </a:r>
            <a:r>
              <a:rPr lang="en-US" sz="2400" dirty="0"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não</a:t>
            </a:r>
            <a:r>
              <a:rPr lang="en-US" sz="2400" dirty="0"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sirva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apenas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latin typeface="Calibri"/>
                <a:ea typeface="Calibri"/>
                <a:cs typeface="Calibri"/>
              </a:rPr>
              <a:t> ferramenta  para o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progresso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humano</a:t>
            </a:r>
            <a:r>
              <a:rPr lang="en-US" sz="2400" dirty="0">
                <a:latin typeface="Calibri"/>
                <a:ea typeface="Calibri"/>
                <a:cs typeface="Calibri"/>
              </a:rPr>
              <a:t> e sim algo que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ajude</a:t>
            </a:r>
            <a:r>
              <a:rPr lang="en-US" sz="2400" dirty="0"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melhorar</a:t>
            </a:r>
            <a:r>
              <a:rPr lang="en-US" sz="2400" dirty="0"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qualidade</a:t>
            </a:r>
            <a:r>
              <a:rPr lang="en-US" sz="24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vida</a:t>
            </a:r>
            <a:r>
              <a:rPr lang="en-US" sz="2400" dirty="0">
                <a:latin typeface="Calibri"/>
                <a:ea typeface="Calibri"/>
                <a:cs typeface="Calibri"/>
              </a:rPr>
              <a:t> da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humanidade</a:t>
            </a:r>
            <a:r>
              <a:rPr lang="en-US" sz="2400" dirty="0"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vez</a:t>
            </a:r>
            <a:r>
              <a:rPr lang="en-US" sz="2400" dirty="0"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fim</a:t>
            </a:r>
            <a:r>
              <a:rPr lang="en-US" sz="2400" dirty="0">
                <a:latin typeface="Calibri"/>
                <a:ea typeface="Calibri"/>
                <a:cs typeface="Calibri"/>
              </a:rPr>
              <a:t> a  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mesma</a:t>
            </a:r>
            <a:r>
              <a:rPr lang="en-US" sz="2400" dirty="0">
                <a:latin typeface="Calibri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60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68B8A8-F442-21C7-8D6D-265C2CC7D6E4}"/>
              </a:ext>
            </a:extLst>
          </p:cNvPr>
          <p:cNvSpPr txBox="1"/>
          <p:nvPr/>
        </p:nvSpPr>
        <p:spPr>
          <a:xfrm>
            <a:off x="-313" y="4948005"/>
            <a:ext cx="686496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AGRADECIMENTOS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82E695-B63C-A1DA-6142-E010E4E7858B}"/>
              </a:ext>
            </a:extLst>
          </p:cNvPr>
          <p:cNvSpPr/>
          <p:nvPr/>
        </p:nvSpPr>
        <p:spPr>
          <a:xfrm>
            <a:off x="233122" y="6326519"/>
            <a:ext cx="6393115" cy="1165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BB28F9-EF01-0CDF-280A-B61EC8D1FF75}"/>
              </a:ext>
            </a:extLst>
          </p:cNvPr>
          <p:cNvSpPr txBox="1"/>
          <p:nvPr/>
        </p:nvSpPr>
        <p:spPr>
          <a:xfrm>
            <a:off x="326255" y="1527715"/>
            <a:ext cx="620549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O </a:t>
            </a:r>
            <a:r>
              <a:rPr lang="en-US" sz="2400" dirty="0" err="1">
                <a:latin typeface="Calibri"/>
                <a:cs typeface="Calibri"/>
              </a:rPr>
              <a:t>conteúdo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presente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nesse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ebook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foi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gerado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por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uma</a:t>
            </a:r>
            <a:r>
              <a:rPr lang="en-US" sz="2400" dirty="0">
                <a:latin typeface="Calibri"/>
                <a:cs typeface="Calibri"/>
              </a:rPr>
              <a:t> IA e </a:t>
            </a:r>
            <a:r>
              <a:rPr lang="en-US" sz="2400" dirty="0" err="1">
                <a:latin typeface="Calibri"/>
                <a:cs typeface="Calibri"/>
              </a:rPr>
              <a:t>diagramado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por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mim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cs typeface="Calibri"/>
              </a:rPr>
              <a:t>isso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mostra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como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podemos</a:t>
            </a:r>
            <a:r>
              <a:rPr lang="en-US" sz="2400" dirty="0">
                <a:latin typeface="Calibri"/>
                <a:cs typeface="Calibri"/>
              </a:rPr>
              <a:t> usar a IA </a:t>
            </a:r>
            <a:r>
              <a:rPr lang="en-US" sz="2400" dirty="0" err="1">
                <a:latin typeface="Calibri"/>
                <a:cs typeface="Calibri"/>
              </a:rPr>
              <a:t>como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uma</a:t>
            </a:r>
            <a:r>
              <a:rPr lang="en-US" sz="2400" dirty="0">
                <a:latin typeface="Calibri"/>
                <a:cs typeface="Calibri"/>
              </a:rPr>
              <a:t> ferramenta de </a:t>
            </a:r>
            <a:r>
              <a:rPr lang="en-US" sz="2400" dirty="0" err="1">
                <a:latin typeface="Calibri"/>
                <a:cs typeface="Calibri"/>
              </a:rPr>
              <a:t>auxílio</a:t>
            </a:r>
            <a:r>
              <a:rPr lang="en-US" sz="2400" dirty="0">
                <a:latin typeface="Calibri"/>
                <a:cs typeface="Calibri"/>
              </a:rPr>
              <a:t> para </a:t>
            </a:r>
            <a:r>
              <a:rPr lang="en-US" sz="2400" dirty="0" err="1">
                <a:latin typeface="Calibri"/>
                <a:cs typeface="Calibri"/>
              </a:rPr>
              <a:t>tornar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nosso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cotidiano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mais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dinâmico</a:t>
            </a:r>
            <a:r>
              <a:rPr lang="en-US" sz="2400" dirty="0">
                <a:latin typeface="Calibri"/>
                <a:cs typeface="Calibri"/>
              </a:rPr>
              <a:t> para que </a:t>
            </a:r>
            <a:r>
              <a:rPr lang="en-US" sz="2400" dirty="0" err="1">
                <a:latin typeface="Calibri"/>
                <a:cs typeface="Calibri"/>
              </a:rPr>
              <a:t>podermos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aproveitar</a:t>
            </a:r>
            <a:r>
              <a:rPr lang="en-US" sz="2400" dirty="0">
                <a:latin typeface="Calibri"/>
                <a:cs typeface="Calibri"/>
              </a:rPr>
              <a:t> o </a:t>
            </a:r>
            <a:r>
              <a:rPr lang="en-US" sz="2400" dirty="0" err="1">
                <a:latin typeface="Calibri"/>
                <a:cs typeface="Calibri"/>
              </a:rPr>
              <a:t>mundo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lá</a:t>
            </a:r>
            <a:r>
              <a:rPr lang="en-US" sz="2400" dirty="0">
                <a:latin typeface="Calibri"/>
                <a:cs typeface="Calibri"/>
              </a:rPr>
              <a:t> fora.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634CE-EE9E-46C3-68DD-6FD5EDF81544}"/>
              </a:ext>
            </a:extLst>
          </p:cNvPr>
          <p:cNvSpPr txBox="1"/>
          <p:nvPr/>
        </p:nvSpPr>
        <p:spPr>
          <a:xfrm>
            <a:off x="326698" y="413885"/>
            <a:ext cx="62054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Calibri"/>
                <a:ea typeface="Calibri"/>
                <a:cs typeface="Calibri"/>
              </a:rPr>
              <a:t>OBBRIGADO POR LER ATÉ AQUI</a:t>
            </a:r>
            <a:endParaRPr 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0336E-9D4B-F7C9-5956-96106BEFF366}"/>
              </a:ext>
            </a:extLst>
          </p:cNvPr>
          <p:cNvSpPr txBox="1"/>
          <p:nvPr/>
        </p:nvSpPr>
        <p:spPr>
          <a:xfrm>
            <a:off x="326837" y="9056468"/>
            <a:ext cx="62054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  <a:hlinkClick r:id="rId2"/>
              </a:rPr>
              <a:t>linkedin.com/in/leandrotperea</a:t>
            </a:r>
            <a:endParaRPr lang="en-US" sz="2400" dirty="0"/>
          </a:p>
        </p:txBody>
      </p:sp>
      <p:pic>
        <p:nvPicPr>
          <p:cNvPr id="5" name="Picture 4" descr="A blue square with white letters&#10;&#10;Descrição gerada automaticamente">
            <a:extLst>
              <a:ext uri="{FF2B5EF4-FFF2-40B4-BE49-F238E27FC236}">
                <a16:creationId xmlns:a16="http://schemas.microsoft.com/office/drawing/2014/main" id="{43A675CB-0E08-C77B-4B68-F50D1B36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863" y="8113139"/>
            <a:ext cx="952276" cy="95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25685-DE7E-68B5-F3AB-F77C7F5FA202}"/>
              </a:ext>
            </a:extLst>
          </p:cNvPr>
          <p:cNvSpPr txBox="1"/>
          <p:nvPr/>
        </p:nvSpPr>
        <p:spPr>
          <a:xfrm>
            <a:off x="325370" y="4127162"/>
            <a:ext cx="620549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Esse </a:t>
            </a:r>
            <a:r>
              <a:rPr lang="en-US" sz="2400" dirty="0" err="1">
                <a:latin typeface="Calibri"/>
                <a:cs typeface="Calibri"/>
              </a:rPr>
              <a:t>conteúdo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foi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gerado</a:t>
            </a:r>
            <a:r>
              <a:rPr lang="en-US" sz="2400" dirty="0">
                <a:latin typeface="Calibri"/>
                <a:cs typeface="Calibri"/>
              </a:rPr>
              <a:t> com fins </a:t>
            </a:r>
            <a:r>
              <a:rPr lang="en-US" sz="2400" dirty="0" err="1">
                <a:latin typeface="Calibri"/>
                <a:cs typeface="Calibri"/>
              </a:rPr>
              <a:t>didáticos</a:t>
            </a:r>
            <a:r>
              <a:rPr lang="en-US" sz="2400" dirty="0">
                <a:latin typeface="Calibri"/>
                <a:cs typeface="Calibri"/>
              </a:rPr>
              <a:t> de </a:t>
            </a:r>
            <a:r>
              <a:rPr lang="en-US" sz="2400" dirty="0" err="1">
                <a:latin typeface="Calibri"/>
                <a:cs typeface="Calibri"/>
              </a:rPr>
              <a:t>construção,não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foi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realizado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uma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validação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cuidadoza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humana</a:t>
            </a:r>
            <a:r>
              <a:rPr lang="en-US" sz="2400" dirty="0">
                <a:latin typeface="Calibri"/>
                <a:cs typeface="Calibri"/>
              </a:rPr>
              <a:t> no </a:t>
            </a:r>
            <a:r>
              <a:rPr lang="en-US" sz="2400" dirty="0" err="1">
                <a:latin typeface="Calibri"/>
                <a:cs typeface="Calibri"/>
              </a:rPr>
              <a:t>conteúdo</a:t>
            </a:r>
            <a:r>
              <a:rPr lang="en-US" sz="2400" dirty="0">
                <a:latin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cs typeface="Calibri"/>
              </a:rPr>
              <a:t>pode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conter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erros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gerados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por</a:t>
            </a:r>
            <a:r>
              <a:rPr lang="en-US" sz="2400" dirty="0">
                <a:latin typeface="Calibri"/>
                <a:cs typeface="Calibri"/>
              </a:rPr>
              <a:t> 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29C33-961F-C762-6EE1-311085D5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056" y="6329733"/>
            <a:ext cx="1094305" cy="1145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624FF7-C640-26E5-CDAC-58BB235304B0}"/>
              </a:ext>
            </a:extLst>
          </p:cNvPr>
          <p:cNvSpPr txBox="1"/>
          <p:nvPr/>
        </p:nvSpPr>
        <p:spPr>
          <a:xfrm>
            <a:off x="326284" y="7493287"/>
            <a:ext cx="62054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  <a:hlinkClick r:id="rId5"/>
              </a:rPr>
              <a:t>github.com/LeandroTPerea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68B8A8-F442-21C7-8D6D-265C2CC7D6E4}"/>
              </a:ext>
            </a:extLst>
          </p:cNvPr>
          <p:cNvSpPr txBox="1"/>
          <p:nvPr/>
        </p:nvSpPr>
        <p:spPr>
          <a:xfrm>
            <a:off x="-313" y="4948005"/>
            <a:ext cx="686496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REFERÊNCIAS</a:t>
            </a:r>
            <a:endParaRPr lang="en-US" sz="4800" dirty="0">
              <a:latin typeface="Bookman Old Styl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82E695-B63C-A1DA-6142-E010E4E7858B}"/>
              </a:ext>
            </a:extLst>
          </p:cNvPr>
          <p:cNvSpPr/>
          <p:nvPr/>
        </p:nvSpPr>
        <p:spPr>
          <a:xfrm>
            <a:off x="233122" y="6326519"/>
            <a:ext cx="6393115" cy="1165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6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90EFF-E033-4370-9404-A755306ED305}"/>
              </a:ext>
            </a:extLst>
          </p:cNvPr>
          <p:cNvSpPr txBox="1"/>
          <p:nvPr/>
        </p:nvSpPr>
        <p:spPr>
          <a:xfrm>
            <a:off x="309609" y="1727627"/>
            <a:ext cx="6255427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</a:rPr>
              <a:t>Bostrom N. (2014). Superintelligence: Paths Dangers, Strategies. Oxford University Press.</a:t>
            </a:r>
          </a:p>
          <a:p>
            <a:pPr>
              <a:buFont typeface=""/>
              <a:buChar char="•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</a:rPr>
              <a:t>Hawking S. (2014). Brief Answers to the Big Questions. Bantam Press.</a:t>
            </a:r>
            <a:endParaRPr lang="en-US"/>
          </a:p>
          <a:p>
            <a:pPr>
              <a:buFont typeface=""/>
              <a:buChar char="•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</a:rPr>
              <a:t>Jobin A., Ienca M., &amp;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Vayena</a:t>
            </a:r>
            <a:r>
              <a:rPr lang="en-US" sz="2400" dirty="0">
                <a:latin typeface="Calibri"/>
                <a:ea typeface="Calibri"/>
                <a:cs typeface="Calibri"/>
              </a:rPr>
              <a:t> E. (2019). The global landscape of AI ethics guidelines. Nature Machine Intelligence.</a:t>
            </a:r>
            <a:endParaRPr lang="en-US" dirty="0"/>
          </a:p>
          <a:p>
            <a:pPr>
              <a:buFont typeface=""/>
              <a:buChar char="•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</a:rPr>
              <a:t>Mittelstadt B. D.,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Allo</a:t>
            </a:r>
            <a:r>
              <a:rPr lang="en-US" sz="2400" dirty="0">
                <a:latin typeface="Calibri"/>
                <a:ea typeface="Calibri"/>
                <a:cs typeface="Calibri"/>
              </a:rPr>
              <a:t>, P., Taddeo M., Wachter S., &amp;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Floridi</a:t>
            </a:r>
            <a:r>
              <a:rPr lang="en-US" sz="2400" dirty="0">
                <a:latin typeface="Calibri"/>
                <a:ea typeface="Calibri"/>
                <a:cs typeface="Calibri"/>
              </a:rPr>
              <a:t> L. (2016). The ethics of algorithms: Mapping the debate. Big Data &amp; Society, 3(2).</a:t>
            </a:r>
            <a:endParaRPr lang="en-US" dirty="0"/>
          </a:p>
          <a:p>
            <a:pPr>
              <a:buFont typeface=""/>
              <a:buChar char="•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</a:rPr>
              <a:t>Taddeo M., &amp;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Floridi</a:t>
            </a:r>
            <a:r>
              <a:rPr lang="en-US" sz="2400" dirty="0">
                <a:latin typeface="Calibri"/>
                <a:ea typeface="Calibri"/>
                <a:cs typeface="Calibri"/>
              </a:rPr>
              <a:t> L. (2018). How AI can be a force for good. Science.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2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68B8A8-F442-21C7-8D6D-265C2CC7D6E4}"/>
              </a:ext>
            </a:extLst>
          </p:cNvPr>
          <p:cNvSpPr txBox="1"/>
          <p:nvPr/>
        </p:nvSpPr>
        <p:spPr>
          <a:xfrm>
            <a:off x="-313" y="4948005"/>
            <a:ext cx="686496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INTRODUÇÃO</a:t>
            </a:r>
            <a:endParaRPr lang="en-US" sz="4800" dirty="0">
              <a:latin typeface="Bookman Old Styl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82E695-B63C-A1DA-6142-E010E4E7858B}"/>
              </a:ext>
            </a:extLst>
          </p:cNvPr>
          <p:cNvSpPr/>
          <p:nvPr/>
        </p:nvSpPr>
        <p:spPr>
          <a:xfrm>
            <a:off x="233122" y="6326519"/>
            <a:ext cx="6393115" cy="1165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D1BA653-28C0-C26C-4A70-5E7D047E9BFB}"/>
              </a:ext>
            </a:extLst>
          </p:cNvPr>
          <p:cNvSpPr txBox="1"/>
          <p:nvPr/>
        </p:nvSpPr>
        <p:spPr>
          <a:xfrm>
            <a:off x="-201" y="1456764"/>
            <a:ext cx="6864962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libri"/>
                <a:ea typeface="+mn-lt"/>
                <a:cs typeface="+mn-lt"/>
              </a:rPr>
              <a:t>No </a:t>
            </a:r>
            <a:r>
              <a:rPr lang="en-US" sz="3200" err="1">
                <a:latin typeface="Calibri"/>
                <a:ea typeface="+mn-lt"/>
                <a:cs typeface="+mn-lt"/>
              </a:rPr>
              <a:t>século</a:t>
            </a:r>
            <a:r>
              <a:rPr lang="en-US" sz="3200" dirty="0">
                <a:latin typeface="Calibri"/>
                <a:ea typeface="+mn-lt"/>
                <a:cs typeface="+mn-lt"/>
              </a:rPr>
              <a:t> XXI, a </a:t>
            </a:r>
            <a:r>
              <a:rPr lang="en-US" sz="3200" err="1">
                <a:latin typeface="Calibri"/>
                <a:ea typeface="+mn-lt"/>
                <a:cs typeface="+mn-lt"/>
              </a:rPr>
              <a:t>Inteligência</a:t>
            </a:r>
            <a:r>
              <a:rPr lang="en-US" sz="3200" dirty="0">
                <a:latin typeface="Calibri"/>
                <a:ea typeface="+mn-lt"/>
                <a:cs typeface="+mn-lt"/>
              </a:rPr>
              <a:t> Artificial (IA) emerge </a:t>
            </a:r>
            <a:r>
              <a:rPr lang="en-US" sz="3200" err="1">
                <a:latin typeface="Calibri"/>
                <a:ea typeface="+mn-lt"/>
                <a:cs typeface="+mn-lt"/>
              </a:rPr>
              <a:t>como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uma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força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transformadora</a:t>
            </a:r>
            <a:r>
              <a:rPr lang="en-US" sz="3200" dirty="0">
                <a:latin typeface="Calibri"/>
                <a:ea typeface="+mn-lt"/>
                <a:cs typeface="+mn-lt"/>
              </a:rPr>
              <a:t>, </a:t>
            </a:r>
            <a:r>
              <a:rPr lang="en-US" sz="3200" err="1">
                <a:latin typeface="Calibri"/>
                <a:ea typeface="+mn-lt"/>
                <a:cs typeface="+mn-lt"/>
              </a:rPr>
              <a:t>impulsionando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avanços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tecnológicos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em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diversas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áreas</a:t>
            </a:r>
            <a:r>
              <a:rPr lang="en-US" sz="3200" dirty="0">
                <a:latin typeface="Calibri"/>
                <a:ea typeface="+mn-lt"/>
                <a:cs typeface="+mn-lt"/>
              </a:rPr>
              <a:t>. </a:t>
            </a:r>
            <a:r>
              <a:rPr lang="en-US" sz="3200" err="1">
                <a:latin typeface="Calibri"/>
                <a:ea typeface="+mn-lt"/>
                <a:cs typeface="+mn-lt"/>
              </a:rPr>
              <a:t>Contudo</a:t>
            </a:r>
            <a:r>
              <a:rPr lang="en-US" sz="3200" dirty="0">
                <a:latin typeface="Calibri"/>
                <a:ea typeface="+mn-lt"/>
                <a:cs typeface="+mn-lt"/>
              </a:rPr>
              <a:t>, junto com </a:t>
            </a:r>
            <a:r>
              <a:rPr lang="en-US" sz="3200" err="1">
                <a:latin typeface="Calibri"/>
                <a:ea typeface="+mn-lt"/>
                <a:cs typeface="+mn-lt"/>
              </a:rPr>
              <a:t>os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benefícios</a:t>
            </a:r>
            <a:r>
              <a:rPr lang="en-US" sz="3200" dirty="0">
                <a:latin typeface="Calibri"/>
                <a:ea typeface="+mn-lt"/>
                <a:cs typeface="+mn-lt"/>
              </a:rPr>
              <a:t>, </a:t>
            </a:r>
            <a:r>
              <a:rPr lang="en-US" sz="3200" err="1">
                <a:latin typeface="Calibri"/>
                <a:ea typeface="+mn-lt"/>
                <a:cs typeface="+mn-lt"/>
              </a:rPr>
              <a:t>surgem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preocupações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éticas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sobre</a:t>
            </a:r>
            <a:r>
              <a:rPr lang="en-US" sz="3200" dirty="0">
                <a:latin typeface="Calibri"/>
                <a:ea typeface="+mn-lt"/>
                <a:cs typeface="+mn-lt"/>
              </a:rPr>
              <a:t> o </a:t>
            </a:r>
            <a:r>
              <a:rPr lang="en-US" sz="3200" err="1">
                <a:latin typeface="Calibri"/>
                <a:ea typeface="+mn-lt"/>
                <a:cs typeface="+mn-lt"/>
              </a:rPr>
              <a:t>uso</a:t>
            </a:r>
            <a:r>
              <a:rPr lang="en-US" sz="3200" dirty="0">
                <a:latin typeface="Calibri"/>
                <a:ea typeface="+mn-lt"/>
                <a:cs typeface="+mn-lt"/>
              </a:rPr>
              <a:t> e </a:t>
            </a:r>
            <a:r>
              <a:rPr lang="en-US" sz="3200" err="1">
                <a:latin typeface="Calibri"/>
                <a:ea typeface="+mn-lt"/>
                <a:cs typeface="+mn-lt"/>
              </a:rPr>
              <a:t>desenvolvimento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responsável</a:t>
            </a:r>
            <a:r>
              <a:rPr lang="en-US" sz="3200" dirty="0">
                <a:latin typeface="Calibri"/>
                <a:ea typeface="+mn-lt"/>
                <a:cs typeface="+mn-lt"/>
              </a:rPr>
              <a:t> da IA. Este </a:t>
            </a:r>
            <a:r>
              <a:rPr lang="en-US" sz="3200" err="1">
                <a:latin typeface="Calibri"/>
                <a:ea typeface="+mn-lt"/>
                <a:cs typeface="+mn-lt"/>
              </a:rPr>
              <a:t>trabalho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busca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adentrar</a:t>
            </a:r>
            <a:r>
              <a:rPr lang="en-US" sz="3200" dirty="0">
                <a:latin typeface="Calibri"/>
                <a:ea typeface="+mn-lt"/>
                <a:cs typeface="+mn-lt"/>
              </a:rPr>
              <a:t> o </a:t>
            </a:r>
            <a:r>
              <a:rPr lang="en-US" sz="3200" err="1">
                <a:latin typeface="Calibri"/>
                <a:ea typeface="+mn-lt"/>
                <a:cs typeface="+mn-lt"/>
              </a:rPr>
              <a:t>intricado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mundo</a:t>
            </a:r>
            <a:r>
              <a:rPr lang="en-US" sz="3200" dirty="0">
                <a:latin typeface="Calibri"/>
                <a:ea typeface="+mn-lt"/>
                <a:cs typeface="+mn-lt"/>
              </a:rPr>
              <a:t> da </a:t>
            </a:r>
            <a:r>
              <a:rPr lang="en-US" sz="3200" err="1">
                <a:latin typeface="Calibri"/>
                <a:ea typeface="+mn-lt"/>
                <a:cs typeface="+mn-lt"/>
              </a:rPr>
              <a:t>ética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na</a:t>
            </a:r>
            <a:r>
              <a:rPr lang="en-US" sz="3200" dirty="0">
                <a:latin typeface="Calibri"/>
                <a:ea typeface="+mn-lt"/>
                <a:cs typeface="+mn-lt"/>
              </a:rPr>
              <a:t> IA, </a:t>
            </a:r>
            <a:r>
              <a:rPr lang="en-US" sz="3200" err="1">
                <a:latin typeface="Calibri"/>
                <a:ea typeface="+mn-lt"/>
                <a:cs typeface="+mn-lt"/>
              </a:rPr>
              <a:t>explorando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suas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implicações</a:t>
            </a:r>
            <a:r>
              <a:rPr lang="en-US" sz="3200" dirty="0">
                <a:latin typeface="Calibri"/>
                <a:ea typeface="+mn-lt"/>
                <a:cs typeface="+mn-lt"/>
              </a:rPr>
              <a:t>, </a:t>
            </a:r>
            <a:r>
              <a:rPr lang="en-US" sz="3200" err="1">
                <a:latin typeface="Calibri"/>
                <a:ea typeface="+mn-lt"/>
                <a:cs typeface="+mn-lt"/>
              </a:rPr>
              <a:t>desafios</a:t>
            </a:r>
            <a:r>
              <a:rPr lang="en-US" sz="3200" dirty="0">
                <a:latin typeface="Calibri"/>
                <a:ea typeface="+mn-lt"/>
                <a:cs typeface="+mn-lt"/>
              </a:rPr>
              <a:t> e </a:t>
            </a:r>
            <a:r>
              <a:rPr lang="en-US" sz="3200" err="1">
                <a:latin typeface="Calibri"/>
                <a:ea typeface="+mn-lt"/>
                <a:cs typeface="+mn-lt"/>
              </a:rPr>
              <a:t>oportunidades</a:t>
            </a:r>
            <a:r>
              <a:rPr lang="en-US" sz="3200" dirty="0">
                <a:latin typeface="Calibri"/>
                <a:ea typeface="+mn-lt"/>
                <a:cs typeface="+mn-lt"/>
              </a:rPr>
              <a:t>, sob a luz de </a:t>
            </a:r>
            <a:r>
              <a:rPr lang="en-US" sz="3200" err="1">
                <a:latin typeface="Calibri"/>
                <a:ea typeface="+mn-lt"/>
                <a:cs typeface="+mn-lt"/>
              </a:rPr>
              <a:t>pensadores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renomados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como</a:t>
            </a:r>
            <a:r>
              <a:rPr lang="en-US" sz="3200" dirty="0">
                <a:latin typeface="Calibri"/>
                <a:ea typeface="+mn-lt"/>
                <a:cs typeface="+mn-lt"/>
              </a:rPr>
              <a:t> Stephen Hawking, </a:t>
            </a:r>
            <a:r>
              <a:rPr lang="en-US" sz="3200" err="1">
                <a:latin typeface="Calibri"/>
                <a:ea typeface="+mn-lt"/>
                <a:cs typeface="+mn-lt"/>
              </a:rPr>
              <a:t>cujas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reflexões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sobre</a:t>
            </a:r>
            <a:r>
              <a:rPr lang="en-US" sz="3200" dirty="0">
                <a:latin typeface="Calibri"/>
                <a:ea typeface="+mn-lt"/>
                <a:cs typeface="+mn-lt"/>
              </a:rPr>
              <a:t> o </a:t>
            </a:r>
            <a:r>
              <a:rPr lang="en-US" sz="3200" err="1">
                <a:latin typeface="Calibri"/>
                <a:ea typeface="+mn-lt"/>
                <a:cs typeface="+mn-lt"/>
              </a:rPr>
              <a:t>tema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são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amplamente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reconhecidas</a:t>
            </a:r>
            <a:r>
              <a:rPr lang="en-US" sz="3200" dirty="0">
                <a:latin typeface="Calibri"/>
                <a:ea typeface="+mn-lt"/>
                <a:cs typeface="+mn-lt"/>
              </a:rPr>
              <a:t>.</a:t>
            </a:r>
            <a:endParaRPr lang="en-US" sz="32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02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68B8A8-F442-21C7-8D6D-265C2CC7D6E4}"/>
              </a:ext>
            </a:extLst>
          </p:cNvPr>
          <p:cNvSpPr txBox="1"/>
          <p:nvPr/>
        </p:nvSpPr>
        <p:spPr>
          <a:xfrm>
            <a:off x="-313" y="3599458"/>
            <a:ext cx="686496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Bookman Old Style"/>
                <a:ea typeface="+mn-lt"/>
                <a:cs typeface="+mn-lt"/>
              </a:rPr>
              <a:t>FUNDAMENTOS </a:t>
            </a:r>
            <a:endParaRPr lang="en-US"/>
          </a:p>
          <a:p>
            <a:pPr algn="ctr"/>
            <a:r>
              <a:rPr lang="en-US" sz="4800" dirty="0">
                <a:latin typeface="Bookman Old Style"/>
                <a:ea typeface="+mn-lt"/>
                <a:cs typeface="+mn-lt"/>
              </a:rPr>
              <a:t>DA ÉTICA </a:t>
            </a:r>
            <a:endParaRPr lang="en-US"/>
          </a:p>
          <a:p>
            <a:pPr algn="ctr"/>
            <a:r>
              <a:rPr lang="en-US" sz="4800" dirty="0">
                <a:latin typeface="Bookman Old Style"/>
                <a:ea typeface="+mn-lt"/>
                <a:cs typeface="+mn-lt"/>
              </a:rPr>
              <a:t>NA IA</a:t>
            </a:r>
            <a:endParaRPr lang="en-US" sz="4800">
              <a:latin typeface="Bookman Old Style"/>
            </a:endParaRPr>
          </a:p>
          <a:p>
            <a:endParaRPr lang="en-US" dirty="0">
              <a:latin typeface="Bookman Old Styl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593A8-BCA5-F798-AD11-4EE5D03A429E}"/>
              </a:ext>
            </a:extLst>
          </p:cNvPr>
          <p:cNvSpPr txBox="1"/>
          <p:nvPr/>
        </p:nvSpPr>
        <p:spPr>
          <a:xfrm>
            <a:off x="-257" y="3330"/>
            <a:ext cx="6864963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9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ctr"/>
            <a:r>
              <a:rPr lang="en-US" sz="9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01</a:t>
            </a:r>
            <a:endParaRPr lang="en-US" sz="9600" dirty="0">
              <a:latin typeface="Bookman Old Styl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82E695-B63C-A1DA-6142-E010E4E7858B}"/>
              </a:ext>
            </a:extLst>
          </p:cNvPr>
          <p:cNvSpPr/>
          <p:nvPr/>
        </p:nvSpPr>
        <p:spPr>
          <a:xfrm>
            <a:off x="233122" y="6176680"/>
            <a:ext cx="6393115" cy="1165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9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125DF0-3DF0-2381-9A23-DE104EB5A131}"/>
              </a:ext>
            </a:extLst>
          </p:cNvPr>
          <p:cNvSpPr txBox="1"/>
          <p:nvPr/>
        </p:nvSpPr>
        <p:spPr>
          <a:xfrm>
            <a:off x="332183" y="1632408"/>
            <a:ext cx="6199141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ea typeface="+mn-lt"/>
                <a:cs typeface="+mn-lt"/>
              </a:rPr>
              <a:t>Neste </a:t>
            </a:r>
            <a:r>
              <a:rPr lang="en-US" sz="2400" err="1">
                <a:latin typeface="Calibri"/>
                <a:ea typeface="+mn-lt"/>
                <a:cs typeface="+mn-lt"/>
              </a:rPr>
              <a:t>capítulo</a:t>
            </a:r>
            <a:r>
              <a:rPr lang="en-US" sz="2400" dirty="0">
                <a:latin typeface="Calibri"/>
                <a:ea typeface="+mn-lt"/>
                <a:cs typeface="+mn-lt"/>
              </a:rPr>
              <a:t>, </a:t>
            </a:r>
            <a:r>
              <a:rPr lang="en-US" sz="2400" err="1">
                <a:latin typeface="Calibri"/>
                <a:ea typeface="+mn-lt"/>
                <a:cs typeface="+mn-lt"/>
              </a:rPr>
              <a:t>adentramos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os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fundamentos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filosóficos</a:t>
            </a:r>
            <a:r>
              <a:rPr lang="en-US" sz="2400" dirty="0">
                <a:latin typeface="Calibri"/>
                <a:ea typeface="+mn-lt"/>
                <a:cs typeface="+mn-lt"/>
              </a:rPr>
              <a:t> e </a:t>
            </a:r>
            <a:r>
              <a:rPr lang="en-US" sz="2400" err="1">
                <a:latin typeface="Calibri"/>
                <a:ea typeface="+mn-lt"/>
                <a:cs typeface="+mn-lt"/>
              </a:rPr>
              <a:t>éticos</a:t>
            </a:r>
            <a:r>
              <a:rPr lang="en-US" sz="2400" dirty="0">
                <a:latin typeface="Calibri"/>
                <a:ea typeface="+mn-lt"/>
                <a:cs typeface="+mn-lt"/>
              </a:rPr>
              <a:t> que </a:t>
            </a:r>
            <a:r>
              <a:rPr lang="en-US" sz="2400" err="1">
                <a:latin typeface="Calibri"/>
                <a:ea typeface="+mn-lt"/>
                <a:cs typeface="+mn-lt"/>
              </a:rPr>
              <a:t>guiam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nossa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compreensão</a:t>
            </a:r>
            <a:r>
              <a:rPr lang="en-US" sz="2400" dirty="0">
                <a:latin typeface="Calibri"/>
                <a:ea typeface="+mn-lt"/>
                <a:cs typeface="+mn-lt"/>
              </a:rPr>
              <a:t> da </a:t>
            </a:r>
            <a:r>
              <a:rPr lang="en-US" sz="2400" err="1">
                <a:latin typeface="Calibri"/>
                <a:ea typeface="+mn-lt"/>
                <a:cs typeface="+mn-lt"/>
              </a:rPr>
              <a:t>ética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na</a:t>
            </a:r>
            <a:r>
              <a:rPr lang="en-US" sz="2400" dirty="0">
                <a:latin typeface="Calibri"/>
                <a:ea typeface="+mn-lt"/>
                <a:cs typeface="+mn-lt"/>
              </a:rPr>
              <a:t> IA. Bostrom (2014) argumenta que a </a:t>
            </a:r>
            <a:r>
              <a:rPr lang="en-US" sz="2400" err="1">
                <a:latin typeface="Calibri"/>
                <a:ea typeface="+mn-lt"/>
                <a:cs typeface="+mn-lt"/>
              </a:rPr>
              <a:t>reflexão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sobre</a:t>
            </a:r>
            <a:r>
              <a:rPr lang="en-US" sz="2400" dirty="0">
                <a:latin typeface="Calibri"/>
                <a:ea typeface="+mn-lt"/>
                <a:cs typeface="+mn-lt"/>
              </a:rPr>
              <a:t> a IA </a:t>
            </a:r>
            <a:r>
              <a:rPr lang="en-US" sz="2400" err="1">
                <a:latin typeface="Calibri"/>
                <a:ea typeface="+mn-lt"/>
                <a:cs typeface="+mn-lt"/>
              </a:rPr>
              <a:t>deve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incluir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considerações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sobre</a:t>
            </a:r>
            <a:r>
              <a:rPr lang="en-US" sz="2400" dirty="0">
                <a:latin typeface="Calibri"/>
                <a:ea typeface="+mn-lt"/>
                <a:cs typeface="+mn-lt"/>
              </a:rPr>
              <a:t> o </a:t>
            </a:r>
            <a:r>
              <a:rPr lang="en-US" sz="2400" err="1">
                <a:latin typeface="Calibri"/>
                <a:ea typeface="+mn-lt"/>
                <a:cs typeface="+mn-lt"/>
              </a:rPr>
              <a:t>potencial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impacto</a:t>
            </a:r>
            <a:r>
              <a:rPr lang="en-US" sz="2400" dirty="0">
                <a:latin typeface="Calibri"/>
                <a:ea typeface="+mn-lt"/>
                <a:cs typeface="+mn-lt"/>
              </a:rPr>
              <a:t> da </a:t>
            </a:r>
            <a:r>
              <a:rPr lang="en-US" sz="2400" err="1">
                <a:latin typeface="Calibri"/>
                <a:ea typeface="+mn-lt"/>
                <a:cs typeface="+mn-lt"/>
              </a:rPr>
              <a:t>superinteligência</a:t>
            </a:r>
            <a:r>
              <a:rPr lang="en-US" sz="2400" dirty="0">
                <a:latin typeface="Calibri"/>
                <a:ea typeface="+mn-lt"/>
                <a:cs typeface="+mn-lt"/>
              </a:rPr>
              <a:t>. Em </a:t>
            </a:r>
            <a:r>
              <a:rPr lang="en-US" sz="2400" err="1">
                <a:latin typeface="Calibri"/>
                <a:ea typeface="+mn-lt"/>
                <a:cs typeface="+mn-lt"/>
              </a:rPr>
              <a:t>sua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obra</a:t>
            </a:r>
            <a:r>
              <a:rPr lang="en-US" sz="2400" dirty="0">
                <a:latin typeface="Calibri"/>
                <a:ea typeface="+mn-lt"/>
                <a:cs typeface="+mn-lt"/>
              </a:rPr>
              <a:t> "Superintelligence: Paths, Dangers, Strategies", </a:t>
            </a:r>
            <a:r>
              <a:rPr lang="en-US" sz="2400" err="1">
                <a:latin typeface="Calibri"/>
                <a:ea typeface="+mn-lt"/>
                <a:cs typeface="+mn-lt"/>
              </a:rPr>
              <a:t>ele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levanta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questões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cruciais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sobre</a:t>
            </a:r>
            <a:r>
              <a:rPr lang="en-US" sz="2400" dirty="0">
                <a:latin typeface="Calibri"/>
                <a:ea typeface="+mn-lt"/>
                <a:cs typeface="+mn-lt"/>
              </a:rPr>
              <a:t> o </a:t>
            </a:r>
            <a:r>
              <a:rPr lang="en-US" sz="2400" err="1">
                <a:latin typeface="Calibri"/>
                <a:ea typeface="+mn-lt"/>
                <a:cs typeface="+mn-lt"/>
              </a:rPr>
              <a:t>futuro</a:t>
            </a:r>
            <a:r>
              <a:rPr lang="en-US" sz="2400" dirty="0">
                <a:latin typeface="Calibri"/>
                <a:ea typeface="+mn-lt"/>
                <a:cs typeface="+mn-lt"/>
              </a:rPr>
              <a:t> da </a:t>
            </a:r>
            <a:r>
              <a:rPr lang="en-US" sz="2400" err="1">
                <a:latin typeface="Calibri"/>
                <a:ea typeface="+mn-lt"/>
                <a:cs typeface="+mn-lt"/>
              </a:rPr>
              <a:t>humanidade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diante</a:t>
            </a:r>
            <a:r>
              <a:rPr lang="en-US" sz="2400" dirty="0">
                <a:latin typeface="Calibri"/>
                <a:ea typeface="+mn-lt"/>
                <a:cs typeface="+mn-lt"/>
              </a:rPr>
              <a:t> do </a:t>
            </a:r>
            <a:r>
              <a:rPr lang="en-US" sz="2400" err="1">
                <a:latin typeface="Calibri"/>
                <a:ea typeface="+mn-lt"/>
                <a:cs typeface="+mn-lt"/>
              </a:rPr>
              <a:t>avanço</a:t>
            </a:r>
            <a:r>
              <a:rPr lang="en-US" sz="2400" dirty="0">
                <a:latin typeface="Calibri"/>
                <a:ea typeface="+mn-lt"/>
                <a:cs typeface="+mn-lt"/>
              </a:rPr>
              <a:t> da IA. </a:t>
            </a:r>
            <a:r>
              <a:rPr lang="en-US" sz="2400" err="1">
                <a:latin typeface="Calibri"/>
                <a:ea typeface="+mn-lt"/>
                <a:cs typeface="+mn-lt"/>
              </a:rPr>
              <a:t>Além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disso</a:t>
            </a:r>
            <a:r>
              <a:rPr lang="en-US" sz="2400" dirty="0">
                <a:latin typeface="Calibri"/>
                <a:ea typeface="+mn-lt"/>
                <a:cs typeface="+mn-lt"/>
              </a:rPr>
              <a:t>, as </a:t>
            </a:r>
            <a:r>
              <a:rPr lang="en-US" sz="2400" err="1">
                <a:latin typeface="Calibri"/>
                <a:ea typeface="+mn-lt"/>
                <a:cs typeface="+mn-lt"/>
              </a:rPr>
              <a:t>reflexões</a:t>
            </a:r>
            <a:r>
              <a:rPr lang="en-US" sz="2400" dirty="0">
                <a:latin typeface="Calibri"/>
                <a:ea typeface="+mn-lt"/>
                <a:cs typeface="+mn-lt"/>
              </a:rPr>
              <a:t> de Stephen Hawking </a:t>
            </a:r>
            <a:r>
              <a:rPr lang="en-US" sz="2400" err="1">
                <a:latin typeface="Calibri"/>
                <a:ea typeface="+mn-lt"/>
                <a:cs typeface="+mn-lt"/>
              </a:rPr>
              <a:t>sobre</a:t>
            </a:r>
            <a:r>
              <a:rPr lang="en-US" sz="2400" dirty="0">
                <a:latin typeface="Calibri"/>
                <a:ea typeface="+mn-lt"/>
                <a:cs typeface="+mn-lt"/>
              </a:rPr>
              <a:t> o </a:t>
            </a:r>
            <a:r>
              <a:rPr lang="en-US" sz="2400" err="1">
                <a:latin typeface="Calibri"/>
                <a:ea typeface="+mn-lt"/>
                <a:cs typeface="+mn-lt"/>
              </a:rPr>
              <a:t>tema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também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são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pertinentes</a:t>
            </a:r>
            <a:r>
              <a:rPr lang="en-US" sz="2400" dirty="0">
                <a:latin typeface="Calibri"/>
                <a:ea typeface="+mn-lt"/>
                <a:cs typeface="+mn-lt"/>
              </a:rPr>
              <a:t>. Em um dos  </a:t>
            </a:r>
            <a:r>
              <a:rPr lang="en-US" sz="2400" err="1">
                <a:latin typeface="Calibri"/>
                <a:ea typeface="+mn-lt"/>
                <a:cs typeface="+mn-lt"/>
              </a:rPr>
              <a:t>seus</a:t>
            </a:r>
            <a:r>
              <a:rPr lang="en-US" sz="2400" dirty="0">
                <a:latin typeface="Calibri"/>
                <a:ea typeface="+mn-lt"/>
                <a:cs typeface="+mn-lt"/>
              </a:rPr>
              <a:t> </a:t>
            </a:r>
            <a:r>
              <a:rPr lang="en-US" sz="2400" err="1">
                <a:latin typeface="Calibri"/>
                <a:ea typeface="+mn-lt"/>
                <a:cs typeface="+mn-lt"/>
              </a:rPr>
              <a:t>últimos</a:t>
            </a:r>
            <a:r>
              <a:rPr lang="en-US" sz="2400" dirty="0">
                <a:latin typeface="Calibri"/>
                <a:ea typeface="+mn-lt"/>
                <a:cs typeface="+mn-lt"/>
              </a:rPr>
              <a:t> </a:t>
            </a:r>
            <a:r>
              <a:rPr lang="en-US" sz="2400" err="1">
                <a:latin typeface="Calibri"/>
                <a:ea typeface="+mn-lt"/>
                <a:cs typeface="+mn-lt"/>
              </a:rPr>
              <a:t>artigos</a:t>
            </a:r>
            <a:r>
              <a:rPr lang="en-US" sz="2400" dirty="0">
                <a:latin typeface="Calibri"/>
                <a:ea typeface="+mn-lt"/>
                <a:cs typeface="+mn-lt"/>
              </a:rPr>
              <a:t> antes de </a:t>
            </a:r>
            <a:r>
              <a:rPr lang="en-US" sz="2400" err="1">
                <a:latin typeface="Calibri"/>
                <a:ea typeface="+mn-lt"/>
                <a:cs typeface="+mn-lt"/>
              </a:rPr>
              <a:t>falecer</a:t>
            </a:r>
            <a:r>
              <a:rPr lang="en-US" sz="2400" dirty="0">
                <a:latin typeface="Calibri"/>
                <a:ea typeface="+mn-lt"/>
                <a:cs typeface="+mn-lt"/>
              </a:rPr>
              <a:t>, Hawking (2014) </a:t>
            </a:r>
            <a:r>
              <a:rPr lang="en-US" sz="2400" err="1">
                <a:latin typeface="Calibri"/>
                <a:ea typeface="+mn-lt"/>
                <a:cs typeface="+mn-lt"/>
              </a:rPr>
              <a:t>alertou</a:t>
            </a:r>
            <a:r>
              <a:rPr lang="en-US" sz="2400" dirty="0">
                <a:latin typeface="Calibri"/>
                <a:ea typeface="+mn-lt"/>
                <a:cs typeface="+mn-lt"/>
              </a:rPr>
              <a:t> que </a:t>
            </a:r>
            <a:r>
              <a:rPr lang="en-US" sz="2400" err="1">
                <a:latin typeface="Calibri"/>
                <a:ea typeface="+mn-lt"/>
                <a:cs typeface="+mn-lt"/>
              </a:rPr>
              <a:t>o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desenvolvimento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descontrolado</a:t>
            </a:r>
            <a:r>
              <a:rPr lang="en-US" sz="2400" dirty="0">
                <a:latin typeface="Calibri"/>
                <a:ea typeface="+mn-lt"/>
                <a:cs typeface="+mn-lt"/>
              </a:rPr>
              <a:t> da IA </a:t>
            </a:r>
            <a:r>
              <a:rPr lang="en-US" sz="2400" err="1">
                <a:latin typeface="Calibri"/>
                <a:ea typeface="+mn-lt"/>
                <a:cs typeface="+mn-lt"/>
              </a:rPr>
              <a:t>poderia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representar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uma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ameaça</a:t>
            </a:r>
            <a:r>
              <a:rPr lang="en-US" sz="2400" dirty="0">
                <a:latin typeface="Calibri"/>
                <a:ea typeface="+mn-lt"/>
                <a:cs typeface="+mn-lt"/>
              </a:rPr>
              <a:t>  </a:t>
            </a:r>
            <a:r>
              <a:rPr lang="en-US" sz="2400" err="1">
                <a:latin typeface="Calibri"/>
                <a:ea typeface="+mn-lt"/>
                <a:cs typeface="+mn-lt"/>
              </a:rPr>
              <a:t>existencial</a:t>
            </a:r>
            <a:r>
              <a:rPr lang="en-US" sz="2400" dirty="0">
                <a:latin typeface="Calibri"/>
                <a:ea typeface="+mn-lt"/>
                <a:cs typeface="+mn-lt"/>
              </a:rPr>
              <a:t> para a  </a:t>
            </a:r>
            <a:r>
              <a:rPr lang="en-US" sz="2400" err="1">
                <a:latin typeface="Calibri"/>
                <a:ea typeface="+mn-lt"/>
                <a:cs typeface="+mn-lt"/>
              </a:rPr>
              <a:t>humanidade</a:t>
            </a:r>
            <a:r>
              <a:rPr lang="en-US" sz="2400" dirty="0">
                <a:latin typeface="Calibri"/>
                <a:ea typeface="+mn-lt"/>
                <a:cs typeface="+mn-lt"/>
              </a:rPr>
              <a:t>, </a:t>
            </a:r>
            <a:r>
              <a:rPr lang="en-US" sz="2400" err="1">
                <a:latin typeface="Calibri"/>
                <a:ea typeface="+mn-lt"/>
                <a:cs typeface="+mn-lt"/>
              </a:rPr>
              <a:t>destacando</a:t>
            </a:r>
            <a:r>
              <a:rPr lang="en-US" sz="2400" dirty="0">
                <a:latin typeface="Calibri"/>
                <a:ea typeface="+mn-lt"/>
                <a:cs typeface="+mn-lt"/>
              </a:rPr>
              <a:t> a  </a:t>
            </a:r>
            <a:r>
              <a:rPr lang="en-US" sz="2400" err="1">
                <a:latin typeface="Calibri"/>
                <a:ea typeface="+mn-lt"/>
                <a:cs typeface="+mn-lt"/>
              </a:rPr>
              <a:t>importância</a:t>
            </a:r>
            <a:r>
              <a:rPr lang="en-US" sz="2400" dirty="0">
                <a:latin typeface="Calibri"/>
                <a:ea typeface="+mn-lt"/>
                <a:cs typeface="+mn-lt"/>
              </a:rPr>
              <a:t> de </a:t>
            </a:r>
            <a:r>
              <a:rPr lang="en-US" sz="2400" err="1">
                <a:latin typeface="Calibri"/>
                <a:ea typeface="+mn-lt"/>
                <a:cs typeface="+mn-lt"/>
              </a:rPr>
              <a:t>uma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abordagem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ética</a:t>
            </a:r>
            <a:r>
              <a:rPr lang="en-US" sz="2400" dirty="0">
                <a:latin typeface="Calibri"/>
                <a:ea typeface="+mn-lt"/>
                <a:cs typeface="+mn-lt"/>
              </a:rPr>
              <a:t> e </a:t>
            </a:r>
            <a:r>
              <a:rPr lang="en-US" sz="2400" err="1">
                <a:latin typeface="Calibri"/>
                <a:ea typeface="+mn-lt"/>
                <a:cs typeface="+mn-lt"/>
              </a:rPr>
              <a:t>responsável</a:t>
            </a:r>
            <a:r>
              <a:rPr lang="en-US" sz="2400" dirty="0">
                <a:latin typeface="Calibri"/>
                <a:ea typeface="+mn-lt"/>
                <a:cs typeface="+mn-lt"/>
              </a:rPr>
              <a:t>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endParaRPr lang="en-US" sz="24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4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68B8A8-F442-21C7-8D6D-265C2CC7D6E4}"/>
              </a:ext>
            </a:extLst>
          </p:cNvPr>
          <p:cNvSpPr txBox="1"/>
          <p:nvPr/>
        </p:nvSpPr>
        <p:spPr>
          <a:xfrm>
            <a:off x="-313" y="3599457"/>
            <a:ext cx="6864963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Bookman Old Style"/>
                <a:ea typeface="+mn-lt"/>
                <a:cs typeface="+mn-lt"/>
              </a:rPr>
              <a:t>DESAFIOS ÉTICOS </a:t>
            </a:r>
            <a:r>
              <a:rPr lang="en-US" sz="4800">
                <a:latin typeface="Bookman Old Style"/>
                <a:ea typeface="+mn-lt"/>
                <a:cs typeface="+mn-lt"/>
              </a:rPr>
              <a:t>NA </a:t>
            </a:r>
            <a:endParaRPr lang="en-US"/>
          </a:p>
          <a:p>
            <a:pPr algn="ctr"/>
            <a:r>
              <a:rPr lang="en-US" sz="4800" dirty="0">
                <a:latin typeface="Bookman Old Style"/>
                <a:ea typeface="+mn-lt"/>
                <a:cs typeface="+mn-lt"/>
              </a:rPr>
              <a:t>IMPLEMENTAÇÃO </a:t>
            </a:r>
            <a:endParaRPr lang="en-US" dirty="0"/>
          </a:p>
          <a:p>
            <a:pPr algn="ctr"/>
            <a:r>
              <a:rPr lang="en-US" sz="4800" dirty="0">
                <a:latin typeface="Bookman Old Style"/>
                <a:ea typeface="+mn-lt"/>
                <a:cs typeface="+mn-lt"/>
              </a:rPr>
              <a:t>DA IA</a:t>
            </a:r>
            <a:endParaRPr lang="en-US" sz="4800">
              <a:latin typeface="Bookman Old Style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593A8-BCA5-F798-AD11-4EE5D03A429E}"/>
              </a:ext>
            </a:extLst>
          </p:cNvPr>
          <p:cNvSpPr txBox="1"/>
          <p:nvPr/>
        </p:nvSpPr>
        <p:spPr>
          <a:xfrm>
            <a:off x="-257" y="3330"/>
            <a:ext cx="6864963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9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ctr"/>
            <a:r>
              <a:rPr lang="en-US" sz="9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02</a:t>
            </a:r>
            <a:endParaRPr lang="en-US" sz="9600" dirty="0">
              <a:latin typeface="Bookman Old Styl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82E695-B63C-A1DA-6142-E010E4E7858B}"/>
              </a:ext>
            </a:extLst>
          </p:cNvPr>
          <p:cNvSpPr/>
          <p:nvPr/>
        </p:nvSpPr>
        <p:spPr>
          <a:xfrm>
            <a:off x="233122" y="6925874"/>
            <a:ext cx="6393115" cy="1165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C1675-5B9E-1911-A8D1-A2FB275CEFA0}"/>
              </a:ext>
            </a:extLst>
          </p:cNvPr>
          <p:cNvSpPr txBox="1"/>
          <p:nvPr/>
        </p:nvSpPr>
        <p:spPr>
          <a:xfrm>
            <a:off x="326254" y="1960710"/>
            <a:ext cx="6222138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</a:rPr>
              <a:t>Aqui,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examinamos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desafios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éticos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inerentes</a:t>
            </a:r>
            <a:r>
              <a:rPr lang="en-US" sz="2400" dirty="0">
                <a:latin typeface="Calibri"/>
                <a:ea typeface="Calibri"/>
                <a:cs typeface="Calibri"/>
              </a:rPr>
              <a:t> à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implementação</a:t>
            </a:r>
            <a:r>
              <a:rPr lang="en-US" sz="2400" dirty="0">
                <a:latin typeface="Calibri"/>
                <a:ea typeface="Calibri"/>
                <a:cs typeface="Calibri"/>
              </a:rPr>
              <a:t> da IA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diversos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contextos</a:t>
            </a:r>
            <a:r>
              <a:rPr lang="en-US" sz="2400" dirty="0">
                <a:latin typeface="Calibri"/>
                <a:ea typeface="Calibri"/>
                <a:cs typeface="Calibri"/>
              </a:rPr>
              <a:t>. Mittelstadt,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Allo</a:t>
            </a:r>
            <a:r>
              <a:rPr lang="en-US" sz="2400" dirty="0">
                <a:latin typeface="Calibri"/>
                <a:ea typeface="Calibri"/>
                <a:cs typeface="Calibri"/>
              </a:rPr>
              <a:t>, Taddeo, Wachter. (2016)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destacam</a:t>
            </a:r>
            <a:r>
              <a:rPr lang="en-US" sz="2400" dirty="0"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questão</a:t>
            </a:r>
            <a:r>
              <a:rPr lang="en-US" sz="2400" dirty="0"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viés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algorítmico</a:t>
            </a:r>
            <a:r>
              <a:rPr lang="en-US" sz="2400" dirty="0"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implicações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justiça</a:t>
            </a:r>
            <a:r>
              <a:rPr lang="en-US" sz="2400" dirty="0"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equidade</a:t>
            </a:r>
            <a:r>
              <a:rPr lang="en-US" sz="2400" dirty="0">
                <a:latin typeface="Calibri"/>
                <a:ea typeface="Calibri"/>
                <a:cs typeface="Calibri"/>
              </a:rPr>
              <a:t>. Jobin, Ienca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Vayena</a:t>
            </a:r>
            <a:r>
              <a:rPr lang="en-US" sz="2400" dirty="0">
                <a:latin typeface="Calibri"/>
                <a:ea typeface="Calibri"/>
                <a:cs typeface="Calibri"/>
              </a:rPr>
              <a:t> (2019)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abordam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preocupações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relacionadas</a:t>
            </a:r>
            <a:r>
              <a:rPr lang="en-US" sz="2400" dirty="0">
                <a:latin typeface="Calibri"/>
                <a:ea typeface="Calibri"/>
                <a:cs typeface="Calibri"/>
              </a:rPr>
              <a:t> à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privacidade</a:t>
            </a:r>
            <a:r>
              <a:rPr lang="en-US" sz="2400" dirty="0">
                <a:latin typeface="Calibri"/>
                <a:ea typeface="Calibri"/>
                <a:cs typeface="Calibri"/>
              </a:rPr>
              <a:t> e à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discriminação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algorítmica</a:t>
            </a:r>
            <a:r>
              <a:rPr lang="en-US" sz="2400" dirty="0"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enquanto</a:t>
            </a:r>
            <a:r>
              <a:rPr lang="en-US" sz="2400" dirty="0">
                <a:latin typeface="Calibri"/>
                <a:ea typeface="Calibri"/>
                <a:cs typeface="Calibri"/>
              </a:rPr>
              <a:t> Taddeo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Floridi</a:t>
            </a:r>
            <a:r>
              <a:rPr lang="en-US" sz="2400" dirty="0">
                <a:latin typeface="Calibri"/>
                <a:ea typeface="Calibri"/>
                <a:cs typeface="Calibri"/>
              </a:rPr>
              <a:t> (2018)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discutem</a:t>
            </a:r>
            <a:r>
              <a:rPr lang="en-US" sz="2400" dirty="0"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papel</a:t>
            </a:r>
            <a:r>
              <a:rPr lang="en-US" sz="2400" dirty="0">
                <a:latin typeface="Calibri"/>
                <a:ea typeface="Calibri"/>
                <a:cs typeface="Calibri"/>
              </a:rPr>
              <a:t> da IA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promoção</a:t>
            </a:r>
            <a:r>
              <a:rPr lang="en-US" sz="2400" dirty="0"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bem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comum</a:t>
            </a:r>
            <a:r>
              <a:rPr lang="en-US" sz="2400" dirty="0">
                <a:latin typeface="Calibri"/>
                <a:ea typeface="Calibri"/>
                <a:cs typeface="Calibri"/>
              </a:rPr>
              <a:t>. As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reflexões</a:t>
            </a:r>
            <a:r>
              <a:rPr lang="en-US" sz="2400" dirty="0">
                <a:latin typeface="Calibri"/>
                <a:ea typeface="Calibri"/>
                <a:cs typeface="Calibri"/>
              </a:rPr>
              <a:t> de Hawking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sobre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perigos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potenciais</a:t>
            </a:r>
            <a:r>
              <a:rPr lang="en-US" sz="2400" dirty="0">
                <a:latin typeface="Calibri"/>
                <a:ea typeface="Calibri"/>
                <a:cs typeface="Calibri"/>
              </a:rPr>
              <a:t> da IA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também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são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relevantes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neste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contexto</a:t>
            </a:r>
            <a:r>
              <a:rPr lang="en-US" sz="2400" dirty="0">
                <a:latin typeface="Calibri"/>
                <a:ea typeface="Calibri"/>
                <a:cs typeface="Calibri"/>
              </a:rPr>
              <a:t>. Em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entrevista</a:t>
            </a:r>
            <a:r>
              <a:rPr lang="en-US" sz="2400" dirty="0"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ele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afirmou</a:t>
            </a:r>
            <a:r>
              <a:rPr lang="en-US" sz="2400" dirty="0">
                <a:latin typeface="Calibri"/>
                <a:ea typeface="Calibri"/>
                <a:cs typeface="Calibri"/>
              </a:rPr>
              <a:t> que "o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latin typeface="Calibri"/>
                <a:ea typeface="Calibri"/>
                <a:cs typeface="Calibri"/>
              </a:rPr>
              <a:t> da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inteligência</a:t>
            </a:r>
            <a:r>
              <a:rPr lang="en-US" sz="2400" dirty="0">
                <a:latin typeface="Calibri"/>
                <a:ea typeface="Calibri"/>
                <a:cs typeface="Calibri"/>
              </a:rPr>
              <a:t> artificial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completa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significar</a:t>
            </a:r>
            <a:r>
              <a:rPr lang="en-US" sz="2400" dirty="0"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fim</a:t>
            </a:r>
            <a:r>
              <a:rPr lang="en-US" sz="2400" dirty="0">
                <a:latin typeface="Calibri"/>
                <a:ea typeface="Calibri"/>
                <a:cs typeface="Calibri"/>
              </a:rPr>
              <a:t> da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raça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humana</a:t>
            </a:r>
            <a:r>
              <a:rPr lang="en-US" sz="2400" dirty="0">
                <a:latin typeface="Calibri"/>
                <a:ea typeface="Calibri"/>
                <a:cs typeface="Calibri"/>
              </a:rPr>
              <a:t>" (Hawking, 2014),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ressaltando</a:t>
            </a:r>
            <a:r>
              <a:rPr lang="en-US" sz="2400" dirty="0"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urgência</a:t>
            </a:r>
            <a:r>
              <a:rPr lang="en-US" sz="24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considerações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éticas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condução</a:t>
            </a:r>
            <a:r>
              <a:rPr lang="en-US" sz="2400" dirty="0">
                <a:latin typeface="Calibri"/>
                <a:ea typeface="Calibri"/>
                <a:cs typeface="Calibri"/>
              </a:rPr>
              <a:t> da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pesquisa</a:t>
            </a:r>
            <a:r>
              <a:rPr lang="en-US" sz="2400" dirty="0"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implementação</a:t>
            </a:r>
            <a:r>
              <a:rPr lang="en-US" sz="2400" dirty="0">
                <a:latin typeface="Calibri"/>
                <a:ea typeface="Calibri"/>
                <a:cs typeface="Calibri"/>
              </a:rPr>
              <a:t> da IA.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760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68B8A8-F442-21C7-8D6D-265C2CC7D6E4}"/>
              </a:ext>
            </a:extLst>
          </p:cNvPr>
          <p:cNvSpPr txBox="1"/>
          <p:nvPr/>
        </p:nvSpPr>
        <p:spPr>
          <a:xfrm>
            <a:off x="-313" y="3599457"/>
            <a:ext cx="686496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Bookman Old Style"/>
                <a:ea typeface="+mn-lt"/>
                <a:cs typeface="+mn-lt"/>
              </a:rPr>
              <a:t>DIRETRIZES PARA UMA IA ÉTICA</a:t>
            </a:r>
            <a:endParaRPr lang="en-US" sz="4800">
              <a:latin typeface="Bookman Old Style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593A8-BCA5-F798-AD11-4EE5D03A429E}"/>
              </a:ext>
            </a:extLst>
          </p:cNvPr>
          <p:cNvSpPr txBox="1"/>
          <p:nvPr/>
        </p:nvSpPr>
        <p:spPr>
          <a:xfrm>
            <a:off x="-257" y="3330"/>
            <a:ext cx="6864963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9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ctr"/>
            <a:r>
              <a:rPr lang="en-US" sz="9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03</a:t>
            </a:r>
            <a:endParaRPr lang="en-US" sz="9600" dirty="0">
              <a:latin typeface="Bookman Old Styl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82E695-B63C-A1DA-6142-E010E4E7858B}"/>
              </a:ext>
            </a:extLst>
          </p:cNvPr>
          <p:cNvSpPr/>
          <p:nvPr/>
        </p:nvSpPr>
        <p:spPr>
          <a:xfrm>
            <a:off x="233122" y="5394190"/>
            <a:ext cx="6393115" cy="1165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6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90F38-B105-F541-DCCD-7B7E92DE037C}"/>
              </a:ext>
            </a:extLst>
          </p:cNvPr>
          <p:cNvSpPr txBox="1"/>
          <p:nvPr/>
        </p:nvSpPr>
        <p:spPr>
          <a:xfrm>
            <a:off x="326255" y="1960709"/>
            <a:ext cx="620549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</a:rPr>
              <a:t>Neste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capítulo</a:t>
            </a:r>
            <a:r>
              <a:rPr lang="en-US" sz="2400" dirty="0"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propomos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diretrizes</a:t>
            </a:r>
            <a:r>
              <a:rPr lang="en-US" sz="2400" dirty="0"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princípios</a:t>
            </a:r>
            <a:r>
              <a:rPr lang="en-US" sz="2400" dirty="0"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podem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orientar</a:t>
            </a:r>
            <a:r>
              <a:rPr lang="en-US" sz="2400" dirty="0"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uso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ético</a:t>
            </a:r>
            <a:r>
              <a:rPr lang="en-US" sz="2400" dirty="0">
                <a:latin typeface="Calibri"/>
                <a:ea typeface="Calibri"/>
                <a:cs typeface="Calibri"/>
              </a:rPr>
              <a:t> da IA.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Além</a:t>
            </a:r>
            <a:r>
              <a:rPr lang="en-US" sz="2400" dirty="0">
                <a:latin typeface="Calibri"/>
                <a:ea typeface="Calibri"/>
                <a:cs typeface="Calibri"/>
              </a:rPr>
              <a:t> das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contribuições</a:t>
            </a:r>
            <a:r>
              <a:rPr lang="en-US" sz="2400" dirty="0">
                <a:latin typeface="Calibri"/>
                <a:ea typeface="Calibri"/>
                <a:cs typeface="Calibri"/>
              </a:rPr>
              <a:t> do IEEE Global Initiative on Ethics of Autonomous and Intelligent Systems, é crucial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considerar</a:t>
            </a:r>
            <a:r>
              <a:rPr lang="en-US" sz="2400" dirty="0"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recomendações</a:t>
            </a:r>
            <a:r>
              <a:rPr lang="en-US" sz="24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líderes</a:t>
            </a:r>
            <a:r>
              <a:rPr lang="en-US" sz="24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pensamento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latin typeface="Calibri"/>
                <a:ea typeface="Calibri"/>
                <a:cs typeface="Calibri"/>
              </a:rPr>
              <a:t> Stephen Hawking. Em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artigo</a:t>
            </a:r>
            <a:r>
              <a:rPr lang="en-US" sz="2400" dirty="0">
                <a:latin typeface="Calibri"/>
                <a:ea typeface="Calibri"/>
                <a:cs typeface="Calibri"/>
              </a:rPr>
              <a:t>, Hawking (2014)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enfatizou</a:t>
            </a:r>
            <a:r>
              <a:rPr lang="en-US" sz="2400" dirty="0"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necessidade</a:t>
            </a:r>
            <a:r>
              <a:rPr lang="en-US" sz="2400" dirty="0">
                <a:latin typeface="Calibri"/>
                <a:ea typeface="Calibri"/>
                <a:cs typeface="Calibri"/>
              </a:rPr>
              <a:t> de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regulamentações</a:t>
            </a:r>
            <a:r>
              <a:rPr lang="en-US" sz="2400" dirty="0">
                <a:latin typeface="Calibri"/>
                <a:ea typeface="Calibri"/>
                <a:cs typeface="Calibri"/>
              </a:rPr>
              <a:t> robustas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políticas</a:t>
            </a:r>
            <a:r>
              <a:rPr lang="en-US" sz="24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segurança</a:t>
            </a:r>
            <a:r>
              <a:rPr lang="en-US" sz="2400" dirty="0"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garantir</a:t>
            </a:r>
            <a:r>
              <a:rPr lang="en-US" sz="2400" dirty="0">
                <a:latin typeface="Calibri"/>
                <a:ea typeface="Calibri"/>
                <a:cs typeface="Calibri"/>
              </a:rPr>
              <a:t> que a IA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seja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desenvolvida</a:t>
            </a:r>
            <a:r>
              <a:rPr lang="en-US" sz="24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maneira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responsável</a:t>
            </a:r>
            <a:r>
              <a:rPr lang="en-US" sz="2400" dirty="0">
                <a:latin typeface="Calibri"/>
                <a:ea typeface="Calibri"/>
                <a:cs typeface="Calibri"/>
              </a:rPr>
              <a:t> e para o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benefício</a:t>
            </a:r>
            <a:r>
              <a:rPr lang="en-US" sz="2400" dirty="0">
                <a:latin typeface="Calibri"/>
                <a:ea typeface="Calibri"/>
                <a:cs typeface="Calibri"/>
              </a:rPr>
              <a:t> da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humanidade</a:t>
            </a:r>
            <a:r>
              <a:rPr lang="en-US" sz="2400" dirty="0">
                <a:solidFill>
                  <a:srgbClr val="ECECEC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713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Paper (210x297 mm)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704</cp:revision>
  <dcterms:created xsi:type="dcterms:W3CDTF">2024-04-24T22:36:38Z</dcterms:created>
  <dcterms:modified xsi:type="dcterms:W3CDTF">2024-04-25T16:33:22Z</dcterms:modified>
</cp:coreProperties>
</file>