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00" r:id="rId4"/>
  </p:sldMasterIdLst>
  <p:sldIdLst>
    <p:sldId id="256" r:id="rId5"/>
    <p:sldId id="258" r:id="rId6"/>
    <p:sldId id="264" r:id="rId7"/>
    <p:sldId id="259" r:id="rId8"/>
    <p:sldId id="262" r:id="rId9"/>
    <p:sldId id="260" r:id="rId10"/>
    <p:sldId id="261" r:id="rId11"/>
    <p:sldId id="263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FD4B3E-C78D-5A59-1B56-22E00FDAB751}" v="174" dt="2023-04-02T04:37:26.612"/>
    <p1510:client id="{28892E2A-4B37-4F1F-8393-A3D2FD0DCD7B}" v="12" dt="2023-04-02T02:05:27.382"/>
    <p1510:client id="{46CBB613-3567-427E-B285-0A3CEAB9CB18}" v="983" dt="2023-04-02T00:05:11.085"/>
    <p1510:client id="{60F3334D-02C2-7D47-5E07-A709536A5116}" v="55" dt="2023-04-02T15:28:07.312"/>
    <p1510:client id="{BD0201C2-BCA9-0381-0735-6E052E0A6DB7}" v="1022" dt="2023-04-02T01:53:13.6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CF1A1B0-862D-4909-A7DB-D8ADA062DFCA}" type="datetimeFigureOut">
              <a:rPr lang="en-US" dirty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244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144-9CB7-4E3A-B87E-A382F9BE05EF}" type="datetimeFigureOut">
              <a:rPr lang="en-US" dirty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1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3D55F-46AB-4791-9172-4FA8DD3A6A9C}" type="datetimeFigureOut">
              <a:rPr lang="en-US" dirty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1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26881-8A08-449C-8D73-E5F201F814C1}" type="datetimeFigureOut">
              <a:rPr lang="en-US" dirty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5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5A5E-0C07-4E93-A112-D37B4D166B30}" type="datetimeFigureOut">
              <a:rPr lang="en-US" dirty="0"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229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F71C5-DC57-4358-A1EA-30C08AF6E3C5}" type="datetimeFigureOut">
              <a:rPr lang="en-US" dirty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25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1DBA-DE60-4731-B773-47AAA185C143}" type="datetimeFigureOut">
              <a:rPr lang="en-US" dirty="0"/>
              <a:t>4/2/2023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3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4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A628-C83B-4C66-83F4-1711CE3738FD}" type="datetimeFigureOut">
              <a:rPr lang="en-US" dirty="0"/>
              <a:t>4/2/2023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5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C1D73-9400-43CA-A37F-F9B7D00DE14C}" type="datetimeFigureOut">
              <a:rPr lang="en-US" dirty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7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7711-B905-4633-B4D7-6F3A49A2E7D9}" type="datetimeFigureOut">
              <a:rPr lang="en-US" dirty="0"/>
              <a:t>4/2/2023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6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9C235CF-BDA2-4E7E-8BBD-350479985E74}" type="datetimeFigureOut">
              <a:rPr lang="en-US" dirty="0"/>
              <a:pPr/>
              <a:t>4/2/2023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837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01" r:id="rId1"/>
    <p:sldLayoutId id="2147484402" r:id="rId2"/>
    <p:sldLayoutId id="2147484403" r:id="rId3"/>
    <p:sldLayoutId id="2147484404" r:id="rId4"/>
    <p:sldLayoutId id="2147484405" r:id="rId5"/>
    <p:sldLayoutId id="2147484406" r:id="rId6"/>
    <p:sldLayoutId id="2147484407" r:id="rId7"/>
    <p:sldLayoutId id="2147484408" r:id="rId8"/>
    <p:sldLayoutId id="2147484409" r:id="rId9"/>
    <p:sldLayoutId id="2147484410" r:id="rId10"/>
    <p:sldLayoutId id="21474844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arrete de cine y claqueta">
            <a:extLst>
              <a:ext uri="{FF2B5EF4-FFF2-40B4-BE49-F238E27FC236}">
                <a16:creationId xmlns:a16="http://schemas.microsoft.com/office/drawing/2014/main" id="{AB5B2484-C275-16D2-9199-ACA00C0415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28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A3BBE0-7715-9AE9-FBDF-F00EFB12AA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O" sz="5000">
                <a:solidFill>
                  <a:srgbClr val="FFFFFF"/>
                </a:solidFill>
              </a:rPr>
              <a:t>Grupo 8 - Proyecto Películas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71437-2F1B-1876-49AF-1409CF5F8F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Integrantes: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</a:rPr>
              <a:t>Daniel Andrés Bernal Cáceres - 202020706</a:t>
            </a:r>
            <a:endParaRPr lang="en-US" sz="1500">
              <a:solidFill>
                <a:srgbClr val="FFFFFF"/>
              </a:solidFill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  <a:cs typeface="Calibri"/>
              </a:rPr>
              <a:t>Mateo Lopez Cespedes - 202014481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rgbClr val="FFFFFF"/>
                </a:solidFill>
                <a:cs typeface="Calibri"/>
              </a:rPr>
              <a:t>Leandro Esteban Yara Ramírez - 202013928</a:t>
            </a:r>
          </a:p>
        </p:txBody>
      </p:sp>
    </p:spTree>
    <p:extLst>
      <p:ext uri="{BB962C8B-B14F-4D97-AF65-F5344CB8AC3E}">
        <p14:creationId xmlns:p14="http://schemas.microsoft.com/office/powerpoint/2010/main" val="3450565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9A2F9F-4BFD-43B1-8BBE-ACFE87A0D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rte de números digitales">
            <a:extLst>
              <a:ext uri="{FF2B5EF4-FFF2-40B4-BE49-F238E27FC236}">
                <a16:creationId xmlns:a16="http://schemas.microsoft.com/office/drawing/2014/main" id="{4D035E88-3DDB-59D9-B148-400063030F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040" r="-2" b="1456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16C0DB7-39E8-BE0F-9237-87BD05B6D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8897983" cy="993868"/>
          </a:xfrm>
        </p:spPr>
        <p:txBody>
          <a:bodyPr>
            <a:normAutofit/>
          </a:bodyPr>
          <a:lstStyle/>
          <a:p>
            <a:pPr algn="ctr"/>
            <a:r>
              <a:rPr lang="es-ES"/>
              <a:t>Entendimiento de negocio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C258D8-81ED-4499-C761-57018B639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738795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sz="2400"/>
              <a:t>Problema de  negocio: Analítica de reseñas y predicción de recepción</a:t>
            </a:r>
          </a:p>
          <a:p>
            <a:pPr algn="just"/>
            <a:r>
              <a:rPr lang="es-ES" sz="2400"/>
              <a:t>Enfoque analítico: Implementar un modelo de aprendizaje que clasifique las reseñas</a:t>
            </a:r>
          </a:p>
          <a:p>
            <a:pPr algn="just"/>
            <a:r>
              <a:rPr lang="es-ES" sz="2400"/>
              <a:t>Área beneficiada: División de contenidos multimedia</a:t>
            </a:r>
          </a:p>
          <a:p>
            <a:pPr algn="just"/>
            <a:r>
              <a:rPr lang="es-ES" sz="2400"/>
              <a:t>Técnicas y algoritmos por usar: Aprendizaje supervisado, tarea de clasificación y algoritmos de KNN, SVM y Multinomial Naive Bayes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383DC5-236D-4BB4-AB9E-014F4FCF1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18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39A2F9F-4BFD-43B1-8BBE-ACFE87A0D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Lupa sobre fondo claro">
            <a:extLst>
              <a:ext uri="{FF2B5EF4-FFF2-40B4-BE49-F238E27FC236}">
                <a16:creationId xmlns:a16="http://schemas.microsoft.com/office/drawing/2014/main" id="{23D7007B-38B6-CDE9-90E6-6816E699E8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r="-2" b="157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54298EA-8DB5-2A69-04D6-64F6CFF61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73770"/>
          </a:xfrm>
        </p:spPr>
        <p:txBody>
          <a:bodyPr>
            <a:normAutofit/>
          </a:bodyPr>
          <a:lstStyle/>
          <a:p>
            <a:pPr algn="ctr"/>
            <a:r>
              <a:rPr lang="es-ES"/>
              <a:t>Entendimiento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1ADB25-A954-C582-EAED-4B6A327CB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563" y="1460938"/>
            <a:ext cx="3643598" cy="1158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sz="2400"/>
              <a:t># Reseñas positivas = # Reseñas negativas -&gt; ¡Modelo balanceado!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DB383DC5-236D-4BB4-AB9E-014F4FCF1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agen 4" descr="Gráfico, Gráfico circular&#10;&#10;Descripción generada automáticamente">
            <a:extLst>
              <a:ext uri="{FF2B5EF4-FFF2-40B4-BE49-F238E27FC236}">
                <a16:creationId xmlns:a16="http://schemas.microsoft.com/office/drawing/2014/main" id="{F8C8155F-C000-46D3-5DDA-D88F47302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87" y="3136636"/>
            <a:ext cx="3150474" cy="3061147"/>
          </a:xfrm>
          <a:prstGeom prst="rect">
            <a:avLst/>
          </a:prstGeom>
        </p:spPr>
      </p:pic>
      <p:pic>
        <p:nvPicPr>
          <p:cNvPr id="5" name="Imagen 8" descr="Texto&#10;&#10;Descripción generada automáticamente">
            <a:extLst>
              <a:ext uri="{FF2B5EF4-FFF2-40B4-BE49-F238E27FC236}">
                <a16:creationId xmlns:a16="http://schemas.microsoft.com/office/drawing/2014/main" id="{5556C2F2-A8F3-6EDE-1C3A-2B567E49A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438" y="2829910"/>
            <a:ext cx="1687605" cy="3654973"/>
          </a:xfrm>
          <a:prstGeom prst="rect">
            <a:avLst/>
          </a:prstGeom>
        </p:spPr>
      </p:pic>
      <p:pic>
        <p:nvPicPr>
          <p:cNvPr id="9" name="Imagen 9" descr="Texto&#10;&#10;Descripción generada automáticamente">
            <a:extLst>
              <a:ext uri="{FF2B5EF4-FFF2-40B4-BE49-F238E27FC236}">
                <a16:creationId xmlns:a16="http://schemas.microsoft.com/office/drawing/2014/main" id="{C559EC0B-839D-6EAD-4C40-F954AACA44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5928" y="2908737"/>
            <a:ext cx="2043419" cy="3497318"/>
          </a:xfrm>
          <a:prstGeom prst="rect">
            <a:avLst/>
          </a:prstGeom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4C70775E-9828-1E17-AC9F-A5C768B80004}"/>
              </a:ext>
            </a:extLst>
          </p:cNvPr>
          <p:cNvSpPr txBox="1">
            <a:spLocks/>
          </p:cNvSpPr>
          <p:nvPr/>
        </p:nvSpPr>
        <p:spPr>
          <a:xfrm>
            <a:off x="4278341" y="1403130"/>
            <a:ext cx="3118081" cy="126392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400" dirty="0"/>
              <a:t>19 conjunciones entre las 20 palabras que más aparecen en las reseñas.</a:t>
            </a: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9D60DCBB-CF20-3686-A473-9CF35F6A1FBD}"/>
              </a:ext>
            </a:extLst>
          </p:cNvPr>
          <p:cNvSpPr txBox="1">
            <a:spLocks/>
          </p:cNvSpPr>
          <p:nvPr/>
        </p:nvSpPr>
        <p:spPr>
          <a:xfrm>
            <a:off x="7522175" y="1460938"/>
            <a:ext cx="3643598" cy="115882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400" dirty="0"/>
              <a:t>9 palabras mal puntuadas, 4 palabras con paréntesis y 2 palabras mal escritas </a:t>
            </a:r>
            <a:r>
              <a:rPr lang="es-ES" sz="2400"/>
              <a:t>entre las 20 menos usadas.</a:t>
            </a:r>
          </a:p>
        </p:txBody>
      </p:sp>
    </p:spTree>
    <p:extLst>
      <p:ext uri="{BB962C8B-B14F-4D97-AF65-F5344CB8AC3E}">
        <p14:creationId xmlns:p14="http://schemas.microsoft.com/office/powerpoint/2010/main" val="15280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B39A2F9F-4BFD-43B1-8BBE-ACFE87A0D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 descr="Añadir la muestra de ADN a una placa de Petri">
            <a:extLst>
              <a:ext uri="{FF2B5EF4-FFF2-40B4-BE49-F238E27FC236}">
                <a16:creationId xmlns:a16="http://schemas.microsoft.com/office/drawing/2014/main" id="{70C6C175-1F32-B533-F420-21811BDB73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25000" r="-2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AD83EF1-0914-C6AA-C114-D23A331C0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24" y="365760"/>
            <a:ext cx="10402088" cy="1036528"/>
          </a:xfrm>
        </p:spPr>
        <p:txBody>
          <a:bodyPr>
            <a:normAutofit/>
          </a:bodyPr>
          <a:lstStyle/>
          <a:p>
            <a:pPr algn="ctr"/>
            <a:r>
              <a:rPr lang="es-ES"/>
              <a:t>Procesamiento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A9CA47-E3B0-728A-9C7D-22DA1BEFB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25" y="1802524"/>
            <a:ext cx="10408393" cy="457468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s-ES" sz="2400" dirty="0"/>
              <a:t>Importación de lista de "</a:t>
            </a:r>
            <a:r>
              <a:rPr lang="es-ES" sz="2400" dirty="0" err="1"/>
              <a:t>stopwords</a:t>
            </a:r>
            <a:r>
              <a:rPr lang="es-ES" sz="2400" dirty="0"/>
              <a:t>" en español y </a:t>
            </a:r>
            <a:r>
              <a:rPr lang="es-ES" sz="2400" dirty="0" err="1"/>
              <a:t>stemmer</a:t>
            </a:r>
            <a:r>
              <a:rPr lang="es-ES" sz="2400" dirty="0"/>
              <a:t> léxico</a:t>
            </a:r>
          </a:p>
          <a:p>
            <a:pPr algn="just"/>
            <a:r>
              <a:rPr lang="es-ES" sz="2400" dirty="0"/>
              <a:t>Creación de </a:t>
            </a:r>
            <a:r>
              <a:rPr lang="es-ES" sz="2400" dirty="0" err="1"/>
              <a:t>vectorizador</a:t>
            </a:r>
            <a:r>
              <a:rPr lang="es-ES" sz="2400" dirty="0"/>
              <a:t> para las 2500 palabras más usadas</a:t>
            </a:r>
          </a:p>
          <a:p>
            <a:pPr algn="just"/>
            <a:r>
              <a:rPr lang="es-ES" sz="2400" dirty="0"/>
              <a:t>Retiro de palabras que aparecen menos de 10 veces o en más del 80% de las reseñas</a:t>
            </a:r>
          </a:p>
          <a:p>
            <a:pPr algn="just"/>
            <a:r>
              <a:rPr lang="es-ES" sz="2400" dirty="0"/>
              <a:t>Eliminación de palabras insignificantes y caracteres que no son letras</a:t>
            </a:r>
          </a:p>
          <a:p>
            <a:pPr algn="just"/>
            <a:r>
              <a:rPr lang="es-ES" sz="2400" dirty="0"/>
              <a:t>Conversión de palabras a minúsculas y reducción a la raíz lingüística</a:t>
            </a:r>
          </a:p>
          <a:p>
            <a:pPr algn="just"/>
            <a:r>
              <a:rPr lang="es-ES" sz="2400" dirty="0"/>
              <a:t>Generación de </a:t>
            </a:r>
            <a:r>
              <a:rPr lang="es-ES" sz="2400" dirty="0" err="1"/>
              <a:t>dataframe</a:t>
            </a:r>
            <a:r>
              <a:rPr lang="es-ES" sz="2400" dirty="0"/>
              <a:t> modificado con el </a:t>
            </a:r>
            <a:r>
              <a:rPr lang="es-ES" sz="2400" dirty="0" err="1"/>
              <a:t>vectorizador</a:t>
            </a:r>
          </a:p>
          <a:p>
            <a:pPr algn="just"/>
            <a:r>
              <a:rPr lang="es-ES" sz="2400" dirty="0"/>
              <a:t>Creación de conjuntos de entrenamiento y prueba</a:t>
            </a: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DB383DC5-236D-4BB4-AB9E-014F4FCF1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516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442788-5228-BC55-08F7-5D8C27BE90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29825" r="-2" b="12516"/>
          <a:stretch/>
        </p:blipFill>
        <p:spPr>
          <a:xfrm>
            <a:off x="-243281" y="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73AECB-F93F-7AC8-ED7F-EA2DA15C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7942" y="365760"/>
            <a:ext cx="5825025" cy="1325562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Algoritmo – SVM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F7B166-963A-F9E3-4C1B-717E59633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943" y="1828801"/>
            <a:ext cx="5825024" cy="446503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CO" sz="2400" dirty="0">
                <a:latin typeface="Century Schoolbook"/>
              </a:rPr>
              <a:t>C</a:t>
            </a:r>
            <a:r>
              <a:rPr lang="es-CO" sz="2400" b="0" i="0" u="none" strike="noStrike" dirty="0">
                <a:effectLst/>
                <a:latin typeface="Century Schoolbook"/>
              </a:rPr>
              <a:t>lasificar los datos en dos o más categorías</a:t>
            </a:r>
          </a:p>
          <a:p>
            <a:endParaRPr lang="es-CO" sz="2400" dirty="0">
              <a:latin typeface="Century Schoolbook"/>
            </a:endParaRPr>
          </a:p>
          <a:p>
            <a:r>
              <a:rPr lang="es-CO" sz="2400" dirty="0">
                <a:latin typeface="Century Schoolbook"/>
              </a:rPr>
              <a:t>Se utiliza un </a:t>
            </a:r>
            <a:r>
              <a:rPr lang="es-CO" sz="2400" dirty="0" err="1">
                <a:latin typeface="Century Schoolbook"/>
              </a:rPr>
              <a:t>kernel</a:t>
            </a:r>
            <a:r>
              <a:rPr lang="es-CO" sz="2400" dirty="0">
                <a:latin typeface="Century Schoolbook"/>
              </a:rPr>
              <a:t> de núcleo lineal (función lineal)</a:t>
            </a:r>
          </a:p>
          <a:p>
            <a:endParaRPr lang="es-CO" sz="2400" dirty="0">
              <a:latin typeface="Century Schoolbook"/>
            </a:endParaRPr>
          </a:p>
          <a:p>
            <a:r>
              <a:rPr lang="es-CO" sz="2400" dirty="0">
                <a:latin typeface="Century Schoolbook"/>
              </a:rPr>
              <a:t>El modelo clasifica correctamente el sentimiento de aproximadamente el 84% de las muestras del conjunto de prueba</a:t>
            </a:r>
            <a:endParaRPr lang="es-ES" sz="2400" dirty="0">
              <a:latin typeface="Century Schoolbook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76A190-8460-87B3-07C1-9E73E61A9F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30" r="3" b="3"/>
          <a:stretch/>
        </p:blipFill>
        <p:spPr bwMode="auto">
          <a:xfrm>
            <a:off x="243301" y="1028541"/>
            <a:ext cx="4651339" cy="408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88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9A2F9F-4BFD-43B1-8BBE-ACFE87A0D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9B9D8-2F7E-2010-6AFC-8BC303A2C1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29825" r="-2" b="125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8726A92-1EEE-7DDD-6B06-CFF8575F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159308"/>
          </a:xfrm>
        </p:spPr>
        <p:txBody>
          <a:bodyPr>
            <a:normAutofit/>
          </a:bodyPr>
          <a:lstStyle/>
          <a:p>
            <a:r>
              <a:rPr lang="es-ES" sz="4000"/>
              <a:t>Algoritmo – </a:t>
            </a:r>
            <a:r>
              <a:rPr lang="es-ES" sz="4000">
                <a:ea typeface="+mj-lt"/>
                <a:cs typeface="+mj-lt"/>
              </a:rPr>
              <a:t>Multinomial </a:t>
            </a:r>
            <a:r>
              <a:rPr lang="es-ES" sz="4000"/>
              <a:t>Naive Bayes 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525457-B491-1E25-9258-277084620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545" y="1787236"/>
            <a:ext cx="5147730" cy="46422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Calibri" pitchFamily="34" charset="0"/>
              <a:buChar char="-"/>
            </a:pPr>
            <a:r>
              <a:rPr lang="es-ES" sz="2400"/>
              <a:t>Calcula la probabilidad de un evento basado en sus condiciones relacionadas.</a:t>
            </a:r>
            <a:endParaRPr lang="es-ES"/>
          </a:p>
          <a:p>
            <a:pPr algn="just">
              <a:buFont typeface="Calibri" pitchFamily="34" charset="0"/>
              <a:buChar char="-"/>
            </a:pPr>
            <a:r>
              <a:rPr lang="es-ES" sz="2400"/>
              <a:t>Supone el principio de independencia entre eventos.</a:t>
            </a:r>
          </a:p>
          <a:p>
            <a:pPr algn="just">
              <a:buFont typeface="Calibri" pitchFamily="34" charset="0"/>
              <a:buChar char="-"/>
            </a:pPr>
            <a:r>
              <a:rPr lang="es-ES" sz="2400"/>
              <a:t>Se basa en la frecuencia de aparición de las palabras de cada categoría (positivo o negativo).</a:t>
            </a:r>
          </a:p>
          <a:p>
            <a:pPr algn="just">
              <a:buFont typeface="Calibri" pitchFamily="34" charset="0"/>
              <a:buChar char="-"/>
            </a:pPr>
            <a:r>
              <a:rPr lang="es-ES" sz="2400"/>
              <a:t>Predice correctamente si una reseña es positiva o negativa el 83.2% de las ocasiones.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383DC5-236D-4BB4-AB9E-014F4FCF1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agen 5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27E93FA1-28F9-85A6-1AFA-30026F0C9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886" y="1743166"/>
            <a:ext cx="4350327" cy="3383133"/>
          </a:xfrm>
          <a:prstGeom prst="rect">
            <a:avLst/>
          </a:prstGeom>
        </p:spPr>
      </p:pic>
      <p:pic>
        <p:nvPicPr>
          <p:cNvPr id="6" name="Imagen 6">
            <a:extLst>
              <a:ext uri="{FF2B5EF4-FFF2-40B4-BE49-F238E27FC236}">
                <a16:creationId xmlns:a16="http://schemas.microsoft.com/office/drawing/2014/main" id="{164DE42B-80B2-CF97-96FF-EF83F0586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6227" y="5541289"/>
            <a:ext cx="5357649" cy="88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59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9A2F9F-4BFD-43B1-8BBE-ACFE87A0D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507D0F-6A7F-49AE-7DF3-02AC81F6E9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29825" r="-2" b="1251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794F174-9A53-C2A3-D0ED-5896B35E0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s-ES"/>
              <a:t>Algoritmo - KNN</a:t>
            </a:r>
          </a:p>
        </p:txBody>
      </p:sp>
      <p:pic>
        <p:nvPicPr>
          <p:cNvPr id="4" name="Imagen 5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CD283BE2-4656-85E9-4188-A0E31DB79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51516" y="365118"/>
            <a:ext cx="3644209" cy="2328745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B383DC5-236D-4BB4-AB9E-014F4FCF1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Imagen 6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D2891136-2738-3FAD-B024-3221BD370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290" y="3005315"/>
            <a:ext cx="3298237" cy="2465443"/>
          </a:xfrm>
          <a:prstGeom prst="rect">
            <a:avLst/>
          </a:prstGeom>
        </p:spPr>
      </p:pic>
      <p:pic>
        <p:nvPicPr>
          <p:cNvPr id="7" name="Imagen 7" descr="Imagen que contiene Calendario&#10;&#10;Descripción generada automáticamente">
            <a:extLst>
              <a:ext uri="{FF2B5EF4-FFF2-40B4-BE49-F238E27FC236}">
                <a16:creationId xmlns:a16="http://schemas.microsoft.com/office/drawing/2014/main" id="{2C488BB3-4041-4DCD-982A-A9DD2EC06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8512" y="5801020"/>
            <a:ext cx="2143125" cy="542925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735806CA-8E59-2D43-EFF0-C6DAB9E402BC}"/>
              </a:ext>
            </a:extLst>
          </p:cNvPr>
          <p:cNvSpPr txBox="1">
            <a:spLocks/>
          </p:cNvSpPr>
          <p:nvPr/>
        </p:nvSpPr>
        <p:spPr>
          <a:xfrm>
            <a:off x="834434" y="1787236"/>
            <a:ext cx="5147730" cy="4642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Calibri" pitchFamily="34" charset="0"/>
              <a:buChar char="-"/>
            </a:pPr>
            <a:r>
              <a:rPr lang="es-ES" sz="2400" dirty="0"/>
              <a:t>Halla la categoría de un nuevo dato basándose en la categoría de sus k vecinos más cercanos</a:t>
            </a:r>
          </a:p>
          <a:p>
            <a:pPr algn="just">
              <a:buFont typeface="Calibri" pitchFamily="34" charset="0"/>
              <a:buChar char="-"/>
            </a:pPr>
            <a:r>
              <a:rPr lang="es-ES" sz="2400" dirty="0"/>
              <a:t>Entre menor sea el número de características, más preciso será. Por eso suele usarse con PCA</a:t>
            </a:r>
          </a:p>
          <a:p>
            <a:pPr algn="just">
              <a:buFont typeface="Calibri" pitchFamily="34" charset="0"/>
              <a:buChar char="-"/>
            </a:pPr>
            <a:r>
              <a:rPr lang="es-ES" sz="2400" dirty="0"/>
              <a:t>Tiene como hiperparámetro k: el número de vecinos que se consideran para hacer una clasificación</a:t>
            </a:r>
          </a:p>
          <a:p>
            <a:pPr algn="just">
              <a:buFont typeface="Calibri" pitchFamily="34" charset="0"/>
              <a:buChar char="-"/>
            </a:pPr>
            <a:r>
              <a:rPr lang="es-ES" sz="2400" dirty="0"/>
              <a:t>Tuvo una precisión de 76.45%</a:t>
            </a:r>
          </a:p>
        </p:txBody>
      </p:sp>
    </p:spTree>
    <p:extLst>
      <p:ext uri="{BB962C8B-B14F-4D97-AF65-F5344CB8AC3E}">
        <p14:creationId xmlns:p14="http://schemas.microsoft.com/office/powerpoint/2010/main" val="325524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39A2F9F-4BFD-43B1-8BBE-ACFE87A0D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Lupa resalta un rendimiento económico decreciente">
            <a:extLst>
              <a:ext uri="{FF2B5EF4-FFF2-40B4-BE49-F238E27FC236}">
                <a16:creationId xmlns:a16="http://schemas.microsoft.com/office/drawing/2014/main" id="{2DF9DD7E-EEB0-A443-9B34-4BF7B5C361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601" r="-2" b="150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6430A07-E921-4A29-9CFC-5A09F3433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51316"/>
          </a:xfrm>
        </p:spPr>
        <p:txBody>
          <a:bodyPr>
            <a:normAutofit/>
          </a:bodyPr>
          <a:lstStyle/>
          <a:p>
            <a:pPr algn="ctr"/>
            <a:r>
              <a:rPr lang="es-ES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159BDE-78DF-7C5A-249A-A7E60F7E4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316421"/>
            <a:ext cx="9948566" cy="301126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s-ES" sz="2400">
                <a:ea typeface="+mn-lt"/>
                <a:cs typeface="+mn-lt"/>
              </a:rPr>
              <a:t>El algoritmo de predicción más certero para el análisis de reseñas es SVM (83.7% de exactitud).</a:t>
            </a:r>
            <a:endParaRPr lang="es-ES" sz="2400"/>
          </a:p>
          <a:p>
            <a:pPr algn="just"/>
            <a:r>
              <a:rPr lang="es-ES" sz="2400">
                <a:ea typeface="+mn-lt"/>
                <a:cs typeface="+mn-lt"/>
              </a:rPr>
              <a:t>La compañía debería definir un mínimo de palabras en las reseñas para ofrecer información más significativa respecto al número de palabras que se pueden analizar.</a:t>
            </a:r>
            <a:endParaRPr lang="es-ES" sz="2400"/>
          </a:p>
          <a:p>
            <a:pPr algn="just"/>
            <a:r>
              <a:rPr lang="es-ES" sz="2400">
                <a:ea typeface="+mn-lt"/>
                <a:cs typeface="+mn-lt"/>
              </a:rPr>
              <a:t>Dentro del análisis de datos, las personas hablan en mayor medida de los personajes, el final y la historia de la película.</a:t>
            </a:r>
            <a:endParaRPr lang="es-ES" sz="2400"/>
          </a:p>
          <a:p>
            <a:endParaRPr lang="es-E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DB383DC5-236D-4BB4-AB9E-014F4FCF1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3DBB31B6-8A81-30E7-BD63-D5A0BEEFD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297" y="4421655"/>
            <a:ext cx="3991303" cy="208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3770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D275A66E95C3A4BAEB619CBB3C58BBB" ma:contentTypeVersion="12" ma:contentTypeDescription="Crear nuevo documento." ma:contentTypeScope="" ma:versionID="0d3f1d25f281b95c6ea60c6a7d098b02">
  <xsd:schema xmlns:xsd="http://www.w3.org/2001/XMLSchema" xmlns:xs="http://www.w3.org/2001/XMLSchema" xmlns:p="http://schemas.microsoft.com/office/2006/metadata/properties" xmlns:ns3="179de4c8-4e0c-49ec-bcc5-09582b2ecd8a" xmlns:ns4="81d8d38b-8b62-4c8c-b9ea-99ed6ec65768" targetNamespace="http://schemas.microsoft.com/office/2006/metadata/properties" ma:root="true" ma:fieldsID="93a88b600f9f25975d9ffbc7cad9a266" ns3:_="" ns4:_="">
    <xsd:import namespace="179de4c8-4e0c-49ec-bcc5-09582b2ecd8a"/>
    <xsd:import namespace="81d8d38b-8b62-4c8c-b9ea-99ed6ec6576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9de4c8-4e0c-49ec-bcc5-09582b2ecd8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8d38b-8b62-4c8c-b9ea-99ed6ec657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1d8d38b-8b62-4c8c-b9ea-99ed6ec65768" xsi:nil="true"/>
  </documentManagement>
</p:properties>
</file>

<file path=customXml/itemProps1.xml><?xml version="1.0" encoding="utf-8"?>
<ds:datastoreItem xmlns:ds="http://schemas.openxmlformats.org/officeDocument/2006/customXml" ds:itemID="{75CB0EC4-077E-4DB8-9DE3-22B9CD818C4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4A7A81-6607-446B-8712-95D65F182BE6}">
  <ds:schemaRefs>
    <ds:schemaRef ds:uri="179de4c8-4e0c-49ec-bcc5-09582b2ecd8a"/>
    <ds:schemaRef ds:uri="81d8d38b-8b62-4c8c-b9ea-99ed6ec6576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7E06CFE-4A30-4B5C-AE0C-B2E0EEC470D5}">
  <ds:schemaRefs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81d8d38b-8b62-4c8c-b9ea-99ed6ec65768"/>
    <ds:schemaRef ds:uri="179de4c8-4e0c-49ec-bcc5-09582b2ecd8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View</vt:lpstr>
      <vt:lpstr>Grupo 8 - Proyecto Películas </vt:lpstr>
      <vt:lpstr>Entendimiento de negocio</vt:lpstr>
      <vt:lpstr>Entendimiento de datos</vt:lpstr>
      <vt:lpstr>Procesamiento de datos</vt:lpstr>
      <vt:lpstr>Algoritmo – SVM</vt:lpstr>
      <vt:lpstr>Algoritmo – Multinomial Naive Bayes </vt:lpstr>
      <vt:lpstr>Algoritmo - KNN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Películas </dc:title>
  <dc:creator>Daniel Andres Bernal Caceres</dc:creator>
  <cp:revision>44</cp:revision>
  <dcterms:created xsi:type="dcterms:W3CDTF">2023-04-01T22:46:52Z</dcterms:created>
  <dcterms:modified xsi:type="dcterms:W3CDTF">2023-04-02T16:09:49Z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0x010100BD275A66E95C3A4BAEB619CBB3C58BBB</vt:lpwstr>
  </property>
</Properties>
</file>