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7" r:id="rId9"/>
    <p:sldId id="263" r:id="rId10"/>
    <p:sldId id="268" r:id="rId11"/>
    <p:sldId id="261" r:id="rId12"/>
    <p:sldId id="262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17"/>
    <a:srgbClr val="000000"/>
    <a:srgbClr val="FB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5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2E841-63F8-F745-9816-A8B07F20F9D0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D9B56-4110-BB4B-9A6E-83B8C49B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9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9B56-4110-BB4B-9A6E-83B8C49BD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53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9B56-4110-BB4B-9A6E-83B8C49BD0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9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9B56-4110-BB4B-9A6E-83B8C49BD0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0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9B56-4110-BB4B-9A6E-83B8C49BD0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0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9B56-4110-BB4B-9A6E-83B8C49BD0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4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9B56-4110-BB4B-9A6E-83B8C49BD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9B56-4110-BB4B-9A6E-83B8C49BD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9B56-4110-BB4B-9A6E-83B8C49BD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0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9B56-4110-BB4B-9A6E-83B8C49BD0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9B56-4110-BB4B-9A6E-83B8C49BD0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4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9B56-4110-BB4B-9A6E-83B8C49BD0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9B56-4110-BB4B-9A6E-83B8C49BD0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63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D9B56-4110-BB4B-9A6E-83B8C49BD0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E0F2-B950-CA4F-93DE-340267851E3F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6E8-6983-744E-9330-B4CE4A0D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7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E0F2-B950-CA4F-93DE-340267851E3F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6E8-6983-744E-9330-B4CE4A0D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6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E0F2-B950-CA4F-93DE-340267851E3F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6E8-6983-744E-9330-B4CE4A0D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8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E0F2-B950-CA4F-93DE-340267851E3F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6E8-6983-744E-9330-B4CE4A0D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E0F2-B950-CA4F-93DE-340267851E3F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6E8-6983-744E-9330-B4CE4A0D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E0F2-B950-CA4F-93DE-340267851E3F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6E8-6983-744E-9330-B4CE4A0D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E0F2-B950-CA4F-93DE-340267851E3F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6E8-6983-744E-9330-B4CE4A0D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E0F2-B950-CA4F-93DE-340267851E3F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6E8-6983-744E-9330-B4CE4A0D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9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E0F2-B950-CA4F-93DE-340267851E3F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6E8-6983-744E-9330-B4CE4A0D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E0F2-B950-CA4F-93DE-340267851E3F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6E8-6983-744E-9330-B4CE4A0D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E0F2-B950-CA4F-93DE-340267851E3F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56E8-6983-744E-9330-B4CE4A0D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E0F2-B950-CA4F-93DE-340267851E3F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956E8-6983-744E-9330-B4CE4A0D2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pache-jmeter-white | Dominik Sachsenhof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2641600"/>
            <a:ext cx="15748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2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3" y="1084937"/>
            <a:ext cx="11810035" cy="468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0139" y="3243806"/>
            <a:ext cx="6131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Trabalhando com variáveis</a:t>
            </a:r>
            <a:endParaRPr lang="pt-BR" sz="2800" b="1" dirty="0">
              <a:solidFill>
                <a:srgbClr val="FFFFFF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0139" y="3243806"/>
            <a:ext cx="6131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Trabalhando com dados dinâmicos</a:t>
            </a:r>
            <a:endParaRPr lang="pt-BR" sz="2800" b="1" dirty="0">
              <a:solidFill>
                <a:srgbClr val="FFFFFF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66" y="751173"/>
            <a:ext cx="11520668" cy="53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50" y="236646"/>
            <a:ext cx="11541101" cy="63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0139" y="3243806"/>
            <a:ext cx="6131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Exercício prático</a:t>
            </a:r>
            <a:endParaRPr lang="pt-BR" sz="2800" b="1" dirty="0">
              <a:solidFill>
                <a:srgbClr val="FFFFFF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pache JMeter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52400" y="1181100"/>
            <a:ext cx="4127500" cy="3316994"/>
            <a:chOff x="0" y="0"/>
            <a:chExt cx="4127500" cy="3316994"/>
          </a:xfrm>
        </p:grpSpPr>
        <p:sp>
          <p:nvSpPr>
            <p:cNvPr id="12" name="Rectangle 11"/>
            <p:cNvSpPr/>
            <p:nvPr/>
          </p:nvSpPr>
          <p:spPr>
            <a:xfrm>
              <a:off x="101601" y="1008670"/>
              <a:ext cx="4025899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 algn="just"/>
              <a:r>
                <a:rPr lang="pt-BR" u="none" strike="noStrike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elvetica Neue Light" charset="0"/>
                  <a:ea typeface="Helvetica Neue Light" charset="0"/>
                  <a:cs typeface="Helvetica Neue Light" charset="0"/>
                </a:rPr>
                <a:t>	     é uma aplicação </a:t>
              </a:r>
              <a:r>
                <a:rPr lang="pt-BR" u="none" strike="noStrike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elvetica Neue Light" charset="0"/>
                  <a:ea typeface="Helvetica Neue Light" charset="0"/>
                  <a:cs typeface="Helvetica Neue Light" charset="0"/>
                </a:rPr>
                <a:t>java</a:t>
              </a:r>
              <a:r>
                <a:rPr lang="pt-BR" u="none" strike="noStrike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elvetica Neue Light" charset="0"/>
                  <a:ea typeface="Helvetica Neue Light" charset="0"/>
                  <a:cs typeface="Helvetica Neue Light" charset="0"/>
                </a:rPr>
                <a:t> de código aberto. Bastante utilizada para medir desempenho. “Softwares com problemas de performance e com defeitos na execução são custosos” </a:t>
              </a:r>
              <a:r>
                <a:rPr lang="pt-BR" i="1" u="none" strike="noStrike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Helvetica Neue Light" charset="0"/>
                  <a:ea typeface="Helvetica Neue Light" charset="0"/>
                  <a:cs typeface="Helvetica Neue Light" charset="0"/>
                </a:rPr>
                <a:t>(RIOS, 2013, pg. 9).</a:t>
              </a:r>
              <a:endParaRPr lang="pt-BR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pPr algn="just"/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  <a:t/>
              </a:r>
              <a:b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rPr>
              </a:b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0" y="0"/>
              <a:ext cx="1948070" cy="1574800"/>
              <a:chOff x="0" y="0"/>
              <a:chExt cx="1948070" cy="1574800"/>
            </a:xfrm>
          </p:grpSpPr>
          <p:pic>
            <p:nvPicPr>
              <p:cNvPr id="13" name="Picture 6" descr="pache-jmeter-white | Dominik Sachsenhofer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574800" cy="157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834888" y="124992"/>
                <a:ext cx="1113182" cy="937791"/>
                <a:chOff x="834888" y="124992"/>
                <a:chExt cx="1113182" cy="937791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834888" y="124992"/>
                  <a:ext cx="1113182" cy="883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37372" y="980660"/>
                  <a:ext cx="58532" cy="821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" name="Rectangle 21"/>
          <p:cNvSpPr/>
          <p:nvPr/>
        </p:nvSpPr>
        <p:spPr>
          <a:xfrm>
            <a:off x="254001" y="775747"/>
            <a:ext cx="46227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effectLst/>
                <a:latin typeface="Helvetica Neue Condensed" charset="0"/>
                <a:ea typeface="Helvetica Neue Condensed" charset="0"/>
                <a:cs typeface="Helvetica Neue Condensed" charset="0"/>
              </a:rPr>
              <a:t>O que </a:t>
            </a:r>
            <a:r>
              <a:rPr lang="en-US" sz="4400" b="1" dirty="0" err="1" smtClean="0">
                <a:effectLst/>
                <a:latin typeface="Helvetica Neue Condensed" charset="0"/>
                <a:ea typeface="Helvetica Neue Condensed" charset="0"/>
                <a:cs typeface="Helvetica Neue Condensed" charset="0"/>
              </a:rPr>
              <a:t>é</a:t>
            </a:r>
            <a:r>
              <a:rPr lang="en-US" sz="4400" b="1" dirty="0" smtClean="0">
                <a:effectLst/>
                <a:latin typeface="Helvetica Neue Condensed" charset="0"/>
                <a:ea typeface="Helvetica Neue Condensed" charset="0"/>
                <a:cs typeface="Helvetica Neue Condensed" charset="0"/>
              </a:rPr>
              <a:t> o </a:t>
            </a:r>
            <a:r>
              <a:rPr lang="en-US" sz="4400" b="1" dirty="0" err="1" smtClean="0">
                <a:effectLst/>
                <a:latin typeface="Helvetica Neue Condensed" charset="0"/>
                <a:ea typeface="Helvetica Neue Condensed" charset="0"/>
                <a:cs typeface="Helvetica Neue Condensed" charset="0"/>
              </a:rPr>
              <a:t>JMeter</a:t>
            </a:r>
            <a:r>
              <a:rPr lang="en-US" sz="4400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?</a:t>
            </a:r>
            <a:endParaRPr lang="en-US" sz="4400" b="1" baseline="30000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7800"/>
            <a:ext cx="12192002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026391" y="3195721"/>
            <a:ext cx="3646311" cy="1457499"/>
            <a:chOff x="0" y="2813007"/>
            <a:chExt cx="3646311" cy="1457499"/>
          </a:xfrm>
        </p:grpSpPr>
        <p:grpSp>
          <p:nvGrpSpPr>
            <p:cNvPr id="38" name="Group 37"/>
            <p:cNvGrpSpPr/>
            <p:nvPr/>
          </p:nvGrpSpPr>
          <p:grpSpPr>
            <a:xfrm>
              <a:off x="0" y="2813007"/>
              <a:ext cx="2486526" cy="975154"/>
              <a:chOff x="444970" y="2652840"/>
              <a:chExt cx="2486526" cy="975154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185" y="2652840"/>
                <a:ext cx="563835" cy="563835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444970" y="2673887"/>
                <a:ext cx="248652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pt-BR" sz="2800" b="1" dirty="0" smtClean="0">
                    <a:solidFill>
                      <a:srgbClr val="FFFFFF"/>
                    </a:solidFill>
                    <a:effectLst/>
                    <a:latin typeface="Helvetica Neue Condensed" charset="0"/>
                    <a:ea typeface="Helvetica Neue Condensed" charset="0"/>
                    <a:cs typeface="Helvetica Neue Condensed" charset="0"/>
                  </a:rPr>
                  <a:t>Teste de Performance</a:t>
                </a:r>
                <a:endParaRPr lang="pt-BR" sz="2800" b="1" dirty="0">
                  <a:latin typeface="Helvetica Neue Condensed" charset="0"/>
                  <a:ea typeface="Helvetica Neue Condensed" charset="0"/>
                  <a:cs typeface="Helvetica Neue Condensed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12059" y="3747286"/>
              <a:ext cx="31342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u="none" strike="noStrike" dirty="0" smtClean="0">
                  <a:solidFill>
                    <a:schemeClr val="bg1"/>
                  </a:solidFill>
                  <a:effectLst/>
                  <a:latin typeface="Helvetica Neue Thin" charset="0"/>
                  <a:ea typeface="Helvetica Neue Thin" charset="0"/>
                  <a:cs typeface="Helvetica Neue Thin" charset="0"/>
                </a:rPr>
                <a:t>Permite avaliar o tempo de resposta da aplicação.</a:t>
              </a:r>
              <a:endParaRPr lang="pt-BR" sz="1400" dirty="0"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66659" y="4761439"/>
            <a:ext cx="3339467" cy="2067167"/>
            <a:chOff x="1466659" y="4583443"/>
            <a:chExt cx="3339467" cy="2067167"/>
          </a:xfrm>
        </p:grpSpPr>
        <p:grpSp>
          <p:nvGrpSpPr>
            <p:cNvPr id="69" name="Group 68"/>
            <p:cNvGrpSpPr/>
            <p:nvPr/>
          </p:nvGrpSpPr>
          <p:grpSpPr>
            <a:xfrm>
              <a:off x="1466659" y="4583443"/>
              <a:ext cx="2179682" cy="1153945"/>
              <a:chOff x="1466659" y="4583443"/>
              <a:chExt cx="2179682" cy="1153945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3606" y="4583443"/>
                <a:ext cx="717177" cy="717177"/>
              </a:xfrm>
              <a:prstGeom prst="rect">
                <a:avLst/>
              </a:prstGeom>
            </p:spPr>
          </p:pic>
          <p:sp>
            <p:nvSpPr>
              <p:cNvPr id="36" name="Rectangle 35"/>
              <p:cNvSpPr/>
              <p:nvPr/>
            </p:nvSpPr>
            <p:spPr>
              <a:xfrm>
                <a:off x="1466659" y="4783281"/>
                <a:ext cx="217968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rgbClr val="FFFFFF"/>
                    </a:solidFill>
                    <a:latin typeface="Helvetica Neue Condensed" charset="0"/>
                    <a:ea typeface="Helvetica Neue Condensed" charset="0"/>
                    <a:cs typeface="Helvetica Neue Condensed" charset="0"/>
                  </a:rPr>
                  <a:t>Teste de </a:t>
                </a:r>
                <a:r>
                  <a:rPr lang="en-US" sz="2800" b="1" dirty="0" err="1">
                    <a:solidFill>
                      <a:srgbClr val="FFFFFF"/>
                    </a:solidFill>
                    <a:latin typeface="Helvetica Neue Condensed" charset="0"/>
                    <a:ea typeface="Helvetica Neue Condensed" charset="0"/>
                    <a:cs typeface="Helvetica Neue Condensed" charset="0"/>
                  </a:rPr>
                  <a:t>Carga</a:t>
                </a:r>
                <a:r>
                  <a:rPr lang="en-US" sz="2800" b="1" dirty="0">
                    <a:solidFill>
                      <a:srgbClr val="FFFFFF"/>
                    </a:solidFill>
                    <a:latin typeface="Helvetica Neue Condensed" charset="0"/>
                    <a:ea typeface="Helvetica Neue Condensed" charset="0"/>
                    <a:cs typeface="Helvetica Neue Condensed" charset="0"/>
                  </a:rPr>
                  <a:t>/volume</a:t>
                </a: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1500526" y="5696503"/>
              <a:ext cx="33056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dirty="0" smtClean="0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  <a:t>Permite validar o comportamento da aplicação com alta carga e variação de trabalho.</a:t>
              </a:r>
              <a:br>
                <a:rPr lang="pt-BR" sz="1400" dirty="0" smtClean="0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rPr>
              </a:br>
              <a:endParaRPr lang="pt-BR" sz="1400" dirty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0258" y="1414850"/>
            <a:ext cx="3413947" cy="1672652"/>
            <a:chOff x="1060258" y="700150"/>
            <a:chExt cx="3413947" cy="1672652"/>
          </a:xfrm>
        </p:grpSpPr>
        <p:sp>
          <p:nvSpPr>
            <p:cNvPr id="37" name="Rectangle 36"/>
            <p:cNvSpPr/>
            <p:nvPr/>
          </p:nvSpPr>
          <p:spPr>
            <a:xfrm>
              <a:off x="1060258" y="731062"/>
              <a:ext cx="223158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2800" b="1" dirty="0" smtClean="0">
                  <a:solidFill>
                    <a:srgbClr val="FFFFFF"/>
                  </a:solidFill>
                  <a:latin typeface="Helvetica Neue Condensed" charset="0"/>
                  <a:ea typeface="Helvetica Neue Condensed" charset="0"/>
                  <a:cs typeface="Helvetica Neue Condensed" charset="0"/>
                </a:rPr>
                <a:t>             Teste de Estresse       </a:t>
              </a:r>
              <a:endParaRPr lang="pt-BR" sz="2800" b="1" dirty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511814" y="700150"/>
              <a:ext cx="2962391" cy="1672652"/>
              <a:chOff x="1511814" y="668620"/>
              <a:chExt cx="2962391" cy="1672652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6110" y="668620"/>
                <a:ext cx="563544" cy="563544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1511814" y="1602608"/>
                <a:ext cx="296239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  <a:latin typeface="Helvetica Neue Thin" charset="0"/>
                    <a:ea typeface="Helvetica Neue Thin" charset="0"/>
                    <a:cs typeface="Helvetica Neue Thin" charset="0"/>
                  </a:rPr>
                  <a:t>Permite validar o comportamento da aplicação em condições extremas, identificar o limite da aplicação.</a:t>
                </a:r>
                <a:endParaRPr lang="pt-BR" sz="1400" dirty="0">
                  <a:solidFill>
                    <a:schemeClr val="bg1"/>
                  </a:solidFill>
                  <a:latin typeface="Helvetica Neue Thin" charset="0"/>
                  <a:ea typeface="Helvetica Neue Thin" charset="0"/>
                  <a:cs typeface="Helvetica Neue Thin" charset="0"/>
                </a:endParaRP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2231108"/>
            <a:ext cx="4120444" cy="4120444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1524433" y="152400"/>
            <a:ext cx="9479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As diferenças entre estresse</a:t>
            </a:r>
            <a:r>
              <a:rPr lang="pt-BR" sz="3600" b="1" smtClean="0">
                <a:solidFill>
                  <a:schemeClr val="bg1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, performance e Carga</a:t>
            </a:r>
            <a:endParaRPr lang="pt-BR" sz="3600" b="1" baseline="30000" dirty="0">
              <a:solidFill>
                <a:schemeClr val="bg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524434" y="152400"/>
            <a:ext cx="72306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effectLst/>
                <a:latin typeface="Helvetica Neue Condensed" charset="0"/>
                <a:ea typeface="Helvetica Neue Condensed" charset="0"/>
                <a:cs typeface="Helvetica Neue Condensed" charset="0"/>
              </a:rPr>
              <a:t>Conhecendo as ferramentas que serão utilizadas neste treinamento </a:t>
            </a:r>
          </a:p>
          <a:p>
            <a:r>
              <a:rPr lang="pt-BR" sz="3600" b="1" dirty="0" smtClean="0">
                <a:solidFill>
                  <a:schemeClr val="bg1"/>
                </a:solidFill>
                <a:effectLst/>
                <a:latin typeface="Helvetica Neue Condensed" charset="0"/>
                <a:ea typeface="Helvetica Neue Condensed" charset="0"/>
                <a:cs typeface="Helvetica Neue Condensed" charset="0"/>
              </a:rPr>
              <a:t>além do </a:t>
            </a:r>
            <a:r>
              <a:rPr lang="pt-BR" sz="3600" b="1" dirty="0" err="1" smtClean="0">
                <a:solidFill>
                  <a:schemeClr val="bg1"/>
                </a:solidFill>
                <a:effectLst/>
                <a:latin typeface="Helvetica Neue Condensed" charset="0"/>
                <a:ea typeface="Helvetica Neue Condensed" charset="0"/>
                <a:cs typeface="Helvetica Neue Condensed" charset="0"/>
              </a:rPr>
              <a:t>JMeter</a:t>
            </a:r>
            <a:endParaRPr lang="pt-BR" sz="3600" b="1" baseline="30000" dirty="0">
              <a:solidFill>
                <a:schemeClr val="bg1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pic>
        <p:nvPicPr>
          <p:cNvPr id="15370" name="Picture 10" descr="hrome Logo | Significado, História 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12" y="4152298"/>
            <a:ext cx="818050" cy="46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ostman Logo Vector (.SVG)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04" y="2645031"/>
            <a:ext cx="409467" cy="4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245472" y="2563517"/>
            <a:ext cx="2231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800" b="1" smtClean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Postman</a:t>
            </a:r>
            <a:endParaRPr lang="pt-BR" sz="2800" b="1" dirty="0">
              <a:solidFill>
                <a:srgbClr val="FFFFFF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45888" y="3183060"/>
            <a:ext cx="29623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 err="1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Postman</a:t>
            </a:r>
            <a:r>
              <a:rPr lang="pt-BR" sz="14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 é uma plataforma de colaboração para desenvolvimento de API.  </a:t>
            </a:r>
            <a:r>
              <a:rPr lang="pt-BR" sz="11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Fonte </a:t>
            </a:r>
            <a:r>
              <a:rPr lang="pt-BR" sz="1100" dirty="0" err="1" smtClean="0">
                <a:solidFill>
                  <a:srgbClr val="00B0F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https</a:t>
            </a:r>
            <a:r>
              <a:rPr lang="pt-BR" sz="1100" dirty="0" smtClean="0">
                <a:solidFill>
                  <a:srgbClr val="00B0F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://</a:t>
            </a:r>
            <a:r>
              <a:rPr lang="pt-BR" sz="1100" dirty="0" err="1" smtClean="0">
                <a:solidFill>
                  <a:srgbClr val="00B0F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www.postman.com</a:t>
            </a:r>
            <a:r>
              <a:rPr lang="pt-BR" sz="1100" dirty="0" smtClean="0">
                <a:solidFill>
                  <a:srgbClr val="00B0F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/</a:t>
            </a:r>
            <a:endParaRPr lang="en-US" sz="1400" dirty="0">
              <a:solidFill>
                <a:srgbClr val="00B0F0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66796" y="4120765"/>
            <a:ext cx="2231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2800" b="1" smtClean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Chrome</a:t>
            </a:r>
            <a:endParaRPr lang="pt-BR" sz="2800" b="1" dirty="0">
              <a:solidFill>
                <a:srgbClr val="FFFFFF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5888" y="4740308"/>
            <a:ext cx="356213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Não se engane! O Chrome </a:t>
            </a:r>
          </a:p>
          <a:p>
            <a:r>
              <a:rPr lang="pt-BR" sz="14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não é um simples navegador. 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Fonte </a:t>
            </a:r>
            <a:r>
              <a:rPr lang="en-US" sz="1100" dirty="0" smtClean="0">
                <a:solidFill>
                  <a:srgbClr val="00B0F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https://</a:t>
            </a:r>
            <a:r>
              <a:rPr lang="en-US" sz="1100" dirty="0" err="1" smtClean="0">
                <a:solidFill>
                  <a:srgbClr val="00B0F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www.google.com</a:t>
            </a:r>
            <a:r>
              <a:rPr lang="en-US" sz="1100" dirty="0" smtClean="0">
                <a:solidFill>
                  <a:srgbClr val="00B0F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/chrome/</a:t>
            </a:r>
            <a:endParaRPr lang="pt-BR" sz="1400" dirty="0">
              <a:solidFill>
                <a:schemeClr val="bg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15372" name="Picture 12" descr="etwork Pan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56" y="1916797"/>
            <a:ext cx="5411375" cy="439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Elbow Connector 36"/>
          <p:cNvCxnSpPr/>
          <p:nvPr/>
        </p:nvCxnSpPr>
        <p:spPr>
          <a:xfrm>
            <a:off x="3626065" y="4382374"/>
            <a:ext cx="2049521" cy="1429847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pache-jmeter-white | Dominik Sachsenhof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114" y="2363806"/>
            <a:ext cx="1574800" cy="157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35811" y="3243806"/>
            <a:ext cx="6131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 Criando familiaridade com a interface </a:t>
            </a:r>
            <a:r>
              <a:rPr lang="pt-BR" sz="2800" b="1" smtClean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do </a:t>
            </a:r>
            <a:endParaRPr lang="pt-BR" sz="2800" b="1" dirty="0">
              <a:solidFill>
                <a:srgbClr val="FFFFFF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0139" y="3243806"/>
            <a:ext cx="6131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Autenticando no SSO</a:t>
            </a:r>
            <a:endParaRPr lang="pt-BR" sz="2800" b="1" dirty="0">
              <a:solidFill>
                <a:srgbClr val="FFFFFF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8" y="694571"/>
            <a:ext cx="11875625" cy="54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3" y="892471"/>
            <a:ext cx="11636415" cy="50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0139" y="3243806"/>
            <a:ext cx="6131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Trabalhando com </a:t>
            </a:r>
            <a:r>
              <a:rPr lang="pt-BR" sz="2800" b="1" dirty="0" err="1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e</a:t>
            </a:r>
            <a:r>
              <a:rPr lang="pt-BR" sz="2800" b="1" dirty="0" err="1" smtClean="0">
                <a:solidFill>
                  <a:srgbClr val="FFFFFF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xtractor</a:t>
            </a:r>
            <a:endParaRPr lang="pt-BR" sz="2800" b="1" dirty="0">
              <a:solidFill>
                <a:srgbClr val="FFFFFF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BFCF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132</Words>
  <Application>Microsoft Macintosh PowerPoint</Application>
  <PresentationFormat>Widescreen</PresentationFormat>
  <Paragraphs>37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Helvetica Neue Condensed</vt:lpstr>
      <vt:lpstr>Helvetica Neue Light</vt:lpstr>
      <vt:lpstr>Helvetica Neue Thin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2020-12-15T16:35:24Z</dcterms:created>
  <dcterms:modified xsi:type="dcterms:W3CDTF">2020-12-16T18:46:08Z</dcterms:modified>
</cp:coreProperties>
</file>