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71" r:id="rId3"/>
    <p:sldId id="280" r:id="rId4"/>
    <p:sldId id="281" r:id="rId5"/>
    <p:sldId id="282" r:id="rId6"/>
    <p:sldId id="287" r:id="rId7"/>
    <p:sldId id="289" r:id="rId8"/>
    <p:sldId id="291" r:id="rId9"/>
    <p:sldId id="295" r:id="rId10"/>
    <p:sldId id="296" r:id="rId11"/>
    <p:sldId id="297" r:id="rId12"/>
    <p:sldId id="298" r:id="rId13"/>
    <p:sldId id="285" r:id="rId14"/>
    <p:sldId id="293"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8" d="100"/>
          <a:sy n="68" d="100"/>
        </p:scale>
        <p:origin x="142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7" name="6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20" name="19 Marcador de pie de página"/>
          <p:cNvSpPr>
            <a:spLocks noGrp="1"/>
          </p:cNvSpPr>
          <p:nvPr>
            <p:ph type="ftr" sz="quarter" idx="11"/>
          </p:nvPr>
        </p:nvSpPr>
        <p:spPr/>
        <p:txBody>
          <a:bodyPr/>
          <a:lstStyle/>
          <a:p>
            <a:endParaRPr lang="es-ES"/>
          </a:p>
        </p:txBody>
      </p:sp>
      <p:sp>
        <p:nvSpPr>
          <p:cNvPr id="10" name="9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9E8D72AE-2CDF-4340-A8E5-06B9B7C7A685}" type="datetimeFigureOut">
              <a:rPr lang="es-ES" smtClean="0"/>
              <a:pPr/>
              <a:t>14/06/2022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DFF9587-D371-4350-B172-5028FDB12A09}" type="slidenum">
              <a:rPr lang="es-ES" smtClean="0"/>
              <a:pPr/>
              <a:t>‹Nº›</a:t>
            </a:fld>
            <a:endParaRPr lang="es-ES"/>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E8D72AE-2CDF-4340-A8E5-06B9B7C7A685}" type="datetimeFigureOut">
              <a:rPr lang="es-ES" smtClean="0"/>
              <a:pPr/>
              <a:t>14/06/2022</a:t>
            </a:fld>
            <a:endParaRPr lang="es-ES"/>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DFF9587-D371-4350-B172-5028FDB12A09}" type="slidenum">
              <a:rPr lang="es-ES" smtClean="0"/>
              <a:pPr/>
              <a:t>‹Nº›</a:t>
            </a:fld>
            <a:endParaRPr lang="es-ES"/>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289272" y="5085184"/>
            <a:ext cx="7387184" cy="1061829"/>
          </a:xfrm>
          <a:prstGeom prst="rect">
            <a:avLst/>
          </a:prstGeom>
          <a:noFill/>
          <a:ln w="38100">
            <a:noFill/>
          </a:ln>
          <a:effectLst/>
        </p:spPr>
        <p:txBody>
          <a:bodyPr wrap="square" rtlCol="0">
            <a:spAutoFit/>
          </a:bodyPr>
          <a:lstStyle/>
          <a:p>
            <a:pPr algn="just">
              <a:lnSpc>
                <a:spcPct val="150000"/>
              </a:lnSpc>
            </a:pPr>
            <a:r>
              <a:rPr lang="es-ES_tradnl" sz="1400" b="1" u="sng" dirty="0">
                <a:latin typeface="Times New Roman" pitchFamily="18" charset="0"/>
                <a:cs typeface="Times New Roman" pitchFamily="18" charset="0"/>
              </a:rPr>
              <a:t>EJEMPLO</a:t>
            </a:r>
            <a:r>
              <a:rPr lang="es-ES_tradnl" sz="1400" b="1" dirty="0">
                <a:latin typeface="Times New Roman" pitchFamily="18" charset="0"/>
                <a:cs typeface="Times New Roman" pitchFamily="18" charset="0"/>
              </a:rPr>
              <a:t> </a:t>
            </a:r>
          </a:p>
          <a:p>
            <a:pPr algn="just">
              <a:lnSpc>
                <a:spcPct val="150000"/>
              </a:lnSpc>
            </a:pPr>
            <a:r>
              <a:rPr lang="es-ES_tradnl" sz="1400" b="1" dirty="0">
                <a:latin typeface="Times New Roman" pitchFamily="18" charset="0"/>
                <a:cs typeface="Times New Roman" pitchFamily="18" charset="0"/>
              </a:rPr>
              <a:t>ORDENAR UN CONJUNTO DE NÚMEROS EN ORDEN CRECIENTE </a:t>
            </a:r>
          </a:p>
          <a:p>
            <a:pPr algn="just">
              <a:lnSpc>
                <a:spcPct val="150000"/>
              </a:lnSpc>
            </a:pPr>
            <a:r>
              <a:rPr lang="es-ES_tradnl" sz="1400" b="1" dirty="0">
                <a:latin typeface="Times New Roman" pitchFamily="18" charset="0"/>
                <a:cs typeface="Times New Roman" pitchFamily="18" charset="0"/>
              </a:rPr>
              <a:t>ORDENAR UNA LISTA DE NOMBRES POR ORDEN ALFABÉTICO</a:t>
            </a:r>
          </a:p>
        </p:txBody>
      </p:sp>
      <p:sp>
        <p:nvSpPr>
          <p:cNvPr id="6" name="5 CuadroTexto"/>
          <p:cNvSpPr txBox="1"/>
          <p:nvPr/>
        </p:nvSpPr>
        <p:spPr>
          <a:xfrm>
            <a:off x="1070386" y="4149080"/>
            <a:ext cx="7948948" cy="738664"/>
          </a:xfrm>
          <a:prstGeom prst="rect">
            <a:avLst/>
          </a:prstGeom>
          <a:noFill/>
          <a:ln w="38100">
            <a:noFill/>
          </a:ln>
          <a:effectLst/>
        </p:spPr>
        <p:txBody>
          <a:bodyPr wrap="square" rtlCol="0">
            <a:spAutoFit/>
          </a:bodyPr>
          <a:lstStyle/>
          <a:p>
            <a:pPr marL="355600" indent="-355600" algn="just">
              <a:lnSpc>
                <a:spcPct val="150000"/>
              </a:lnSpc>
              <a:spcBef>
                <a:spcPts val="1800"/>
              </a:spcBef>
              <a:buFont typeface="Wingdings" pitchFamily="2" charset="2"/>
              <a:buChar char="v"/>
            </a:pPr>
            <a:r>
              <a:rPr lang="es-ES_tradnl" sz="1400" b="1" cap="all" dirty="0">
                <a:latin typeface="Times New Roman" pitchFamily="18" charset="0"/>
                <a:cs typeface="Times New Roman" pitchFamily="18" charset="0"/>
              </a:rPr>
              <a:t>El propósito principal de un ordenamiento es el de facilitar las búsquedas de elementos del  conjunto ordenado</a:t>
            </a:r>
            <a:r>
              <a:rPr lang="es-ES_tradnl" sz="1400" b="1" dirty="0">
                <a:latin typeface="Times New Roman" pitchFamily="18" charset="0"/>
                <a:cs typeface="Times New Roman" pitchFamily="18" charset="0"/>
              </a:rPr>
              <a:t>.</a:t>
            </a:r>
          </a:p>
        </p:txBody>
      </p:sp>
      <p:sp>
        <p:nvSpPr>
          <p:cNvPr id="8" name="7 CuadroTexto"/>
          <p:cNvSpPr txBox="1"/>
          <p:nvPr/>
        </p:nvSpPr>
        <p:spPr>
          <a:xfrm>
            <a:off x="1043608" y="222474"/>
            <a:ext cx="2592288" cy="400110"/>
          </a:xfrm>
          <a:prstGeom prst="rect">
            <a:avLst/>
          </a:prstGeom>
          <a:noFill/>
          <a:ln w="38100">
            <a:noFill/>
          </a:ln>
          <a:effectLst/>
        </p:spPr>
        <p:txBody>
          <a:bodyPr wrap="square" rtlCol="0">
            <a:spAutoFit/>
          </a:bodyPr>
          <a:lstStyle/>
          <a:p>
            <a:r>
              <a:rPr lang="es-ES" sz="2000" b="1" cap="all" dirty="0">
                <a:solidFill>
                  <a:srgbClr val="C00000"/>
                </a:solidFill>
                <a:latin typeface="Times New Roman" pitchFamily="18" charset="0"/>
                <a:cs typeface="Times New Roman" pitchFamily="18" charset="0"/>
              </a:rPr>
              <a:t>Ordenamiento</a:t>
            </a:r>
            <a:endParaRPr lang="es-AR" sz="2000" b="1" cap="all" dirty="0">
              <a:solidFill>
                <a:srgbClr val="C00000"/>
              </a:solidFill>
              <a:latin typeface="Times New Roman" pitchFamily="18" charset="0"/>
              <a:cs typeface="Times New Roman" pitchFamily="18" charset="0"/>
            </a:endParaRPr>
          </a:p>
        </p:txBody>
      </p:sp>
      <p:pic>
        <p:nvPicPr>
          <p:cNvPr id="1026" name="Picture 2" descr="Notación de la gran O (big O)&#10;Cuando trabajamos con algoritmos,&#10;normalmente nos interesa el rendimiento de&#10;éste. Nos int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430213" y="985964"/>
            <a:ext cx="3664643" cy="25150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otación de la gran O (big O)&#10;Cuando trabajamos con algoritmos,&#10;normalmente nos interesa el rendimiento de&#10;éste. Nos in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049593" y="764704"/>
            <a:ext cx="4284855" cy="2978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54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graphicFrame>
        <p:nvGraphicFramePr>
          <p:cNvPr id="6" name="5 Tabla"/>
          <p:cNvGraphicFramePr>
            <a:graphicFrameLocks noGrp="1"/>
          </p:cNvGraphicFramePr>
          <p:nvPr>
            <p:extLst>
              <p:ext uri="{D42A27DB-BD31-4B8C-83A1-F6EECF244321}">
                <p14:modId xmlns:p14="http://schemas.microsoft.com/office/powerpoint/2010/main" val="2531316619"/>
              </p:ext>
            </p:extLst>
          </p:nvPr>
        </p:nvGraphicFramePr>
        <p:xfrm>
          <a:off x="1115616" y="747648"/>
          <a:ext cx="3290150" cy="37084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370840">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effectLst/>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6 CuadroTexto"/>
          <p:cNvSpPr txBox="1"/>
          <p:nvPr/>
        </p:nvSpPr>
        <p:spPr>
          <a:xfrm>
            <a:off x="1043608" y="1196752"/>
            <a:ext cx="4003449" cy="338554"/>
          </a:xfrm>
          <a:prstGeom prst="rect">
            <a:avLst/>
          </a:prstGeom>
          <a:noFill/>
          <a:ln w="38100">
            <a:solidFill>
              <a:schemeClr val="accent1"/>
            </a:solidFill>
          </a:ln>
          <a:effectLst/>
        </p:spPr>
        <p:txBody>
          <a:bodyPr wrap="square" rtlCol="0">
            <a:spAutoFit/>
          </a:bodyPr>
          <a:lstStyle/>
          <a:p>
            <a:pPr algn="just">
              <a:spcBef>
                <a:spcPts val="1200"/>
              </a:spcBef>
            </a:pPr>
            <a:r>
              <a:rPr lang="es-ES_tradnl" sz="1600" b="1" dirty="0">
                <a:latin typeface="Times New Roman" pitchFamily="18" charset="0"/>
                <a:cs typeface="Times New Roman" pitchFamily="18" charset="0"/>
              </a:rPr>
              <a:t>Ordenar el vector A  en forma ascendente</a:t>
            </a:r>
          </a:p>
        </p:txBody>
      </p:sp>
      <p:sp>
        <p:nvSpPr>
          <p:cNvPr id="8" name="7 CuadroTexto"/>
          <p:cNvSpPr txBox="1"/>
          <p:nvPr/>
        </p:nvSpPr>
        <p:spPr>
          <a:xfrm>
            <a:off x="1119529" y="404664"/>
            <a:ext cx="407143" cy="369332"/>
          </a:xfrm>
          <a:prstGeom prst="rect">
            <a:avLst/>
          </a:prstGeom>
          <a:noFill/>
          <a:ln w="38100">
            <a:noFill/>
          </a:ln>
          <a:effectLst/>
        </p:spPr>
        <p:txBody>
          <a:bodyPr wrap="square" rtlCol="0">
            <a:spAutoFit/>
          </a:bodyPr>
          <a:lstStyle/>
          <a:p>
            <a:pPr marL="174625" indent="-174625" algn="just">
              <a:spcBef>
                <a:spcPts val="1200"/>
              </a:spcBef>
            </a:pPr>
            <a:r>
              <a:rPr lang="es-ES_tradnl" b="1" dirty="0">
                <a:latin typeface="Times New Roman" pitchFamily="18" charset="0"/>
                <a:cs typeface="Times New Roman" pitchFamily="18" charset="0"/>
              </a:rPr>
              <a:t>A</a:t>
            </a:r>
            <a:r>
              <a:rPr lang="es-ES_tradnl" sz="1600" b="1" dirty="0">
                <a:latin typeface="Times New Roman" pitchFamily="18" charset="0"/>
                <a:cs typeface="Times New Roman" pitchFamily="18" charset="0"/>
              </a:rPr>
              <a:t>  </a:t>
            </a:r>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259632" y="2996952"/>
            <a:ext cx="4581342" cy="32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996824" y="1556792"/>
            <a:ext cx="5658085"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Las comparaciones que se realizan en el primer recorrido son:</a:t>
            </a:r>
          </a:p>
        </p:txBody>
      </p:sp>
      <p:sp>
        <p:nvSpPr>
          <p:cNvPr id="11" name="10 CuadroTexto"/>
          <p:cNvSpPr txBox="1"/>
          <p:nvPr/>
        </p:nvSpPr>
        <p:spPr>
          <a:xfrm>
            <a:off x="1010990" y="6237312"/>
            <a:ext cx="8133010" cy="584775"/>
          </a:xfrm>
          <a:prstGeom prst="rect">
            <a:avLst/>
          </a:prstGeom>
          <a:noFill/>
          <a:ln w="38100">
            <a:noFill/>
          </a:ln>
          <a:effectLst/>
        </p:spPr>
        <p:txBody>
          <a:bodyPr wrap="square" rtlCol="0">
            <a:spAutoFit/>
          </a:bodyPr>
          <a:lstStyle/>
          <a:p>
            <a:pPr algn="just">
              <a:spcAft>
                <a:spcPts val="600"/>
              </a:spcAft>
            </a:pPr>
            <a:r>
              <a:rPr lang="es-ES_tradnl" sz="1600" b="1" dirty="0">
                <a:latin typeface="Times New Roman" pitchFamily="18" charset="0"/>
                <a:cs typeface="Times New Roman" pitchFamily="18" charset="0"/>
              </a:rPr>
              <a:t>Al terminar las comparaciones en el primer recorrido, el elemento de mayor valor, en este caso 67, fue colocado en la última posición del arreglo.</a:t>
            </a:r>
          </a:p>
        </p:txBody>
      </p:sp>
      <p:graphicFrame>
        <p:nvGraphicFramePr>
          <p:cNvPr id="14" name="13 Tabla"/>
          <p:cNvGraphicFramePr>
            <a:graphicFrameLocks noGrp="1"/>
          </p:cNvGraphicFramePr>
          <p:nvPr>
            <p:extLst>
              <p:ext uri="{D42A27DB-BD31-4B8C-83A1-F6EECF244321}">
                <p14:modId xmlns:p14="http://schemas.microsoft.com/office/powerpoint/2010/main" val="1672998344"/>
              </p:ext>
            </p:extLst>
          </p:nvPr>
        </p:nvGraphicFramePr>
        <p:xfrm>
          <a:off x="5805099" y="1961897"/>
          <a:ext cx="3290150" cy="27432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67373">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91997069"/>
              </p:ext>
            </p:extLst>
          </p:nvPr>
        </p:nvGraphicFramePr>
        <p:xfrm>
          <a:off x="5825643" y="292494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1905679936"/>
              </p:ext>
            </p:extLst>
          </p:nvPr>
        </p:nvGraphicFramePr>
        <p:xfrm>
          <a:off x="5816413" y="2575662"/>
          <a:ext cx="3290150" cy="280956"/>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956">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641583207"/>
              </p:ext>
            </p:extLst>
          </p:nvPr>
        </p:nvGraphicFramePr>
        <p:xfrm>
          <a:off x="5814729" y="2301278"/>
          <a:ext cx="3290150" cy="27432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43320">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529253952"/>
              </p:ext>
            </p:extLst>
          </p:nvPr>
        </p:nvGraphicFramePr>
        <p:xfrm>
          <a:off x="5823432" y="3197286"/>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1580512861"/>
              </p:ext>
            </p:extLst>
          </p:nvPr>
        </p:nvGraphicFramePr>
        <p:xfrm>
          <a:off x="5822122" y="3539910"/>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2" name="21 Tabla"/>
          <p:cNvGraphicFramePr>
            <a:graphicFrameLocks noGrp="1"/>
          </p:cNvGraphicFramePr>
          <p:nvPr>
            <p:extLst>
              <p:ext uri="{D42A27DB-BD31-4B8C-83A1-F6EECF244321}">
                <p14:modId xmlns:p14="http://schemas.microsoft.com/office/powerpoint/2010/main" val="1019968897"/>
              </p:ext>
            </p:extLst>
          </p:nvPr>
        </p:nvGraphicFramePr>
        <p:xfrm>
          <a:off x="5826554" y="382480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3" name="22 Tabla"/>
          <p:cNvGraphicFramePr>
            <a:graphicFrameLocks noGrp="1"/>
          </p:cNvGraphicFramePr>
          <p:nvPr>
            <p:extLst>
              <p:ext uri="{D42A27DB-BD31-4B8C-83A1-F6EECF244321}">
                <p14:modId xmlns:p14="http://schemas.microsoft.com/office/powerpoint/2010/main" val="4265581270"/>
              </p:ext>
            </p:extLst>
          </p:nvPr>
        </p:nvGraphicFramePr>
        <p:xfrm>
          <a:off x="5818354" y="419002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24 Tabla"/>
          <p:cNvGraphicFramePr>
            <a:graphicFrameLocks noGrp="1"/>
          </p:cNvGraphicFramePr>
          <p:nvPr>
            <p:extLst>
              <p:ext uri="{D42A27DB-BD31-4B8C-83A1-F6EECF244321}">
                <p14:modId xmlns:p14="http://schemas.microsoft.com/office/powerpoint/2010/main" val="1698982253"/>
              </p:ext>
            </p:extLst>
          </p:nvPr>
        </p:nvGraphicFramePr>
        <p:xfrm>
          <a:off x="5819664" y="4467012"/>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420644627"/>
              </p:ext>
            </p:extLst>
          </p:nvPr>
        </p:nvGraphicFramePr>
        <p:xfrm>
          <a:off x="5818354" y="4828216"/>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7" name="26 Tabla"/>
          <p:cNvGraphicFramePr>
            <a:graphicFrameLocks noGrp="1"/>
          </p:cNvGraphicFramePr>
          <p:nvPr>
            <p:extLst>
              <p:ext uri="{D42A27DB-BD31-4B8C-83A1-F6EECF244321}">
                <p14:modId xmlns:p14="http://schemas.microsoft.com/office/powerpoint/2010/main" val="3904554697"/>
              </p:ext>
            </p:extLst>
          </p:nvPr>
        </p:nvGraphicFramePr>
        <p:xfrm>
          <a:off x="5823432" y="5112480"/>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8" name="27 Tabla"/>
          <p:cNvGraphicFramePr>
            <a:graphicFrameLocks noGrp="1"/>
          </p:cNvGraphicFramePr>
          <p:nvPr>
            <p:extLst>
              <p:ext uri="{D42A27DB-BD31-4B8C-83A1-F6EECF244321}">
                <p14:modId xmlns:p14="http://schemas.microsoft.com/office/powerpoint/2010/main" val="145831823"/>
              </p:ext>
            </p:extLst>
          </p:nvPr>
        </p:nvGraphicFramePr>
        <p:xfrm>
          <a:off x="5823432" y="5458872"/>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graphicFrame>
        <p:nvGraphicFramePr>
          <p:cNvPr id="29" name="28 Tabla"/>
          <p:cNvGraphicFramePr>
            <a:graphicFrameLocks noGrp="1"/>
          </p:cNvGraphicFramePr>
          <p:nvPr>
            <p:extLst>
              <p:ext uri="{D42A27DB-BD31-4B8C-83A1-F6EECF244321}">
                <p14:modId xmlns:p14="http://schemas.microsoft.com/office/powerpoint/2010/main" val="2325373541"/>
              </p:ext>
            </p:extLst>
          </p:nvPr>
        </p:nvGraphicFramePr>
        <p:xfrm>
          <a:off x="5823432" y="5733256"/>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187624" y="1936290"/>
            <a:ext cx="4581342" cy="35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187624" y="2420888"/>
            <a:ext cx="4581342" cy="32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98220" y="3672320"/>
            <a:ext cx="4581342" cy="27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1214794" y="4306744"/>
            <a:ext cx="4581342" cy="30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1214794" y="4941168"/>
            <a:ext cx="4581342" cy="35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a:stretch/>
        </p:blipFill>
        <p:spPr bwMode="auto">
          <a:xfrm>
            <a:off x="1214920" y="5691666"/>
            <a:ext cx="458134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35 CuadroTexto"/>
          <p:cNvSpPr txBox="1"/>
          <p:nvPr/>
        </p:nvSpPr>
        <p:spPr>
          <a:xfrm>
            <a:off x="6653729" y="1033572"/>
            <a:ext cx="1386523" cy="523220"/>
          </a:xfrm>
          <a:prstGeom prst="rect">
            <a:avLst/>
          </a:prstGeom>
          <a:noFill/>
          <a:ln w="38100">
            <a:noFill/>
          </a:ln>
          <a:effectLst/>
        </p:spPr>
        <p:txBody>
          <a:bodyPr wrap="square" rtlCol="0">
            <a:spAutoFit/>
          </a:bodyPr>
          <a:lstStyle/>
          <a:p>
            <a:pPr>
              <a:spcBef>
                <a:spcPts val="1200"/>
              </a:spcBef>
            </a:pPr>
            <a:r>
              <a:rPr lang="es-ES_tradnl" sz="1400" b="1" dirty="0">
                <a:solidFill>
                  <a:srgbClr val="C00000"/>
                </a:solidFill>
                <a:latin typeface="Times New Roman" pitchFamily="18" charset="0"/>
                <a:cs typeface="Times New Roman" pitchFamily="18" charset="0"/>
              </a:rPr>
              <a:t>PRUEBA DEL ALGORITMO</a:t>
            </a:r>
          </a:p>
        </p:txBody>
      </p:sp>
    </p:spTree>
    <p:extLst>
      <p:ext uri="{BB962C8B-B14F-4D97-AF65-F5344CB8AC3E}">
        <p14:creationId xmlns:p14="http://schemas.microsoft.com/office/powerpoint/2010/main" val="306010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sp>
        <p:nvSpPr>
          <p:cNvPr id="10" name="9 CuadroTexto"/>
          <p:cNvSpPr txBox="1"/>
          <p:nvPr/>
        </p:nvSpPr>
        <p:spPr>
          <a:xfrm>
            <a:off x="1010990" y="620688"/>
            <a:ext cx="6369322"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Las comparaciones que se realizan en el segundo recorrido son:</a:t>
            </a:r>
          </a:p>
        </p:txBody>
      </p:sp>
      <p:sp>
        <p:nvSpPr>
          <p:cNvPr id="11" name="10 CuadroTexto"/>
          <p:cNvSpPr txBox="1"/>
          <p:nvPr/>
        </p:nvSpPr>
        <p:spPr>
          <a:xfrm>
            <a:off x="998896" y="5450558"/>
            <a:ext cx="8133010" cy="786754"/>
          </a:xfrm>
          <a:prstGeom prst="rect">
            <a:avLst/>
          </a:prstGeom>
          <a:noFill/>
          <a:ln w="38100">
            <a:noFill/>
          </a:ln>
          <a:effectLst/>
        </p:spPr>
        <p:txBody>
          <a:bodyPr wrap="square" rtlCol="0">
            <a:spAutoFit/>
          </a:bodyPr>
          <a:lstStyle/>
          <a:p>
            <a:pPr algn="just">
              <a:lnSpc>
                <a:spcPct val="150000"/>
              </a:lnSpc>
            </a:pPr>
            <a:r>
              <a:rPr lang="es-ES_tradnl" sz="1600" b="1" dirty="0">
                <a:latin typeface="Times New Roman" pitchFamily="18" charset="0"/>
                <a:cs typeface="Times New Roman" pitchFamily="18" charset="0"/>
              </a:rPr>
              <a:t>Al terminar las comparaciones en el segundo recorrido del vector, el elemento de mayor valor, en este caso 44, fue colocado en la penúltima posición del arreglo.</a:t>
            </a:r>
          </a:p>
        </p:txBody>
      </p:sp>
      <p:graphicFrame>
        <p:nvGraphicFramePr>
          <p:cNvPr id="14" name="13 Tabla"/>
          <p:cNvGraphicFramePr>
            <a:graphicFrameLocks noGrp="1"/>
          </p:cNvGraphicFramePr>
          <p:nvPr>
            <p:extLst>
              <p:ext uri="{D42A27DB-BD31-4B8C-83A1-F6EECF244321}">
                <p14:modId xmlns:p14="http://schemas.microsoft.com/office/powerpoint/2010/main" val="965819444"/>
              </p:ext>
            </p:extLst>
          </p:nvPr>
        </p:nvGraphicFramePr>
        <p:xfrm>
          <a:off x="5652883" y="1288557"/>
          <a:ext cx="3290150" cy="27432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67373">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97371712"/>
              </p:ext>
            </p:extLst>
          </p:nvPr>
        </p:nvGraphicFramePr>
        <p:xfrm>
          <a:off x="5673427" y="2474867"/>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17 Tabla"/>
          <p:cNvGraphicFramePr>
            <a:graphicFrameLocks noGrp="1"/>
          </p:cNvGraphicFramePr>
          <p:nvPr>
            <p:extLst>
              <p:ext uri="{D42A27DB-BD31-4B8C-83A1-F6EECF244321}">
                <p14:modId xmlns:p14="http://schemas.microsoft.com/office/powerpoint/2010/main" val="4263491572"/>
              </p:ext>
            </p:extLst>
          </p:nvPr>
        </p:nvGraphicFramePr>
        <p:xfrm>
          <a:off x="5664197" y="2040628"/>
          <a:ext cx="3290150" cy="280956"/>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956">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975777246"/>
              </p:ext>
            </p:extLst>
          </p:nvPr>
        </p:nvGraphicFramePr>
        <p:xfrm>
          <a:off x="5648865" y="1559698"/>
          <a:ext cx="3290150" cy="274320"/>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43320">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19 Tabla"/>
          <p:cNvGraphicFramePr>
            <a:graphicFrameLocks noGrp="1"/>
          </p:cNvGraphicFramePr>
          <p:nvPr>
            <p:extLst>
              <p:ext uri="{D42A27DB-BD31-4B8C-83A1-F6EECF244321}">
                <p14:modId xmlns:p14="http://schemas.microsoft.com/office/powerpoint/2010/main" val="1483861804"/>
              </p:ext>
            </p:extLst>
          </p:nvPr>
        </p:nvGraphicFramePr>
        <p:xfrm>
          <a:off x="5671216" y="2946430"/>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1700458746"/>
              </p:ext>
            </p:extLst>
          </p:nvPr>
        </p:nvGraphicFramePr>
        <p:xfrm>
          <a:off x="5669906" y="322081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2" name="21 Tabla"/>
          <p:cNvGraphicFramePr>
            <a:graphicFrameLocks noGrp="1"/>
          </p:cNvGraphicFramePr>
          <p:nvPr>
            <p:extLst>
              <p:ext uri="{D42A27DB-BD31-4B8C-83A1-F6EECF244321}">
                <p14:modId xmlns:p14="http://schemas.microsoft.com/office/powerpoint/2010/main" val="1331878144"/>
              </p:ext>
            </p:extLst>
          </p:nvPr>
        </p:nvGraphicFramePr>
        <p:xfrm>
          <a:off x="5674338" y="364502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3" name="22 Tabla"/>
          <p:cNvGraphicFramePr>
            <a:graphicFrameLocks noGrp="1"/>
          </p:cNvGraphicFramePr>
          <p:nvPr>
            <p:extLst>
              <p:ext uri="{D42A27DB-BD31-4B8C-83A1-F6EECF244321}">
                <p14:modId xmlns:p14="http://schemas.microsoft.com/office/powerpoint/2010/main" val="2431053565"/>
              </p:ext>
            </p:extLst>
          </p:nvPr>
        </p:nvGraphicFramePr>
        <p:xfrm>
          <a:off x="5666138" y="3916750"/>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24 Tabla"/>
          <p:cNvGraphicFramePr>
            <a:graphicFrameLocks noGrp="1"/>
          </p:cNvGraphicFramePr>
          <p:nvPr>
            <p:extLst>
              <p:ext uri="{D42A27DB-BD31-4B8C-83A1-F6EECF244321}">
                <p14:modId xmlns:p14="http://schemas.microsoft.com/office/powerpoint/2010/main" val="2088865992"/>
              </p:ext>
            </p:extLst>
          </p:nvPr>
        </p:nvGraphicFramePr>
        <p:xfrm>
          <a:off x="5667448" y="4397032"/>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25 Tabla"/>
          <p:cNvGraphicFramePr>
            <a:graphicFrameLocks noGrp="1"/>
          </p:cNvGraphicFramePr>
          <p:nvPr>
            <p:extLst>
              <p:ext uri="{D42A27DB-BD31-4B8C-83A1-F6EECF244321}">
                <p14:modId xmlns:p14="http://schemas.microsoft.com/office/powerpoint/2010/main" val="1539099571"/>
              </p:ext>
            </p:extLst>
          </p:nvPr>
        </p:nvGraphicFramePr>
        <p:xfrm>
          <a:off x="5666138" y="4660974"/>
          <a:ext cx="3290150" cy="280194"/>
        </p:xfrm>
        <a:graphic>
          <a:graphicData uri="http://schemas.openxmlformats.org/drawingml/2006/table">
            <a:tbl>
              <a:tblPr firstRow="1" bandRow="1">
                <a:tableStyleId>{5C22544A-7EE6-4342-B048-85BDC9FD1C3A}</a:tableStyleId>
              </a:tblPr>
              <a:tblGrid>
                <a:gridCol w="478308">
                  <a:extLst>
                    <a:ext uri="{9D8B030D-6E8A-4147-A177-3AD203B41FA5}">
                      <a16:colId xmlns:a16="http://schemas.microsoft.com/office/drawing/2014/main" val="20000"/>
                    </a:ext>
                  </a:extLst>
                </a:gridCol>
                <a:gridCol w="449894">
                  <a:extLst>
                    <a:ext uri="{9D8B030D-6E8A-4147-A177-3AD203B41FA5}">
                      <a16:colId xmlns:a16="http://schemas.microsoft.com/office/drawing/2014/main" val="20001"/>
                    </a:ext>
                  </a:extLst>
                </a:gridCol>
                <a:gridCol w="393658">
                  <a:extLst>
                    <a:ext uri="{9D8B030D-6E8A-4147-A177-3AD203B41FA5}">
                      <a16:colId xmlns:a16="http://schemas.microsoft.com/office/drawing/2014/main" val="20002"/>
                    </a:ext>
                  </a:extLst>
                </a:gridCol>
                <a:gridCol w="393658">
                  <a:extLst>
                    <a:ext uri="{9D8B030D-6E8A-4147-A177-3AD203B41FA5}">
                      <a16:colId xmlns:a16="http://schemas.microsoft.com/office/drawing/2014/main" val="20003"/>
                    </a:ext>
                  </a:extLst>
                </a:gridCol>
                <a:gridCol w="393658">
                  <a:extLst>
                    <a:ext uri="{9D8B030D-6E8A-4147-A177-3AD203B41FA5}">
                      <a16:colId xmlns:a16="http://schemas.microsoft.com/office/drawing/2014/main" val="20004"/>
                    </a:ext>
                  </a:extLst>
                </a:gridCol>
                <a:gridCol w="393658">
                  <a:extLst>
                    <a:ext uri="{9D8B030D-6E8A-4147-A177-3AD203B41FA5}">
                      <a16:colId xmlns:a16="http://schemas.microsoft.com/office/drawing/2014/main" val="20005"/>
                    </a:ext>
                  </a:extLst>
                </a:gridCol>
                <a:gridCol w="393658">
                  <a:extLst>
                    <a:ext uri="{9D8B030D-6E8A-4147-A177-3AD203B41FA5}">
                      <a16:colId xmlns:a16="http://schemas.microsoft.com/office/drawing/2014/main" val="20006"/>
                    </a:ext>
                  </a:extLst>
                </a:gridCol>
                <a:gridCol w="393658">
                  <a:extLst>
                    <a:ext uri="{9D8B030D-6E8A-4147-A177-3AD203B41FA5}">
                      <a16:colId xmlns:a16="http://schemas.microsoft.com/office/drawing/2014/main" val="20007"/>
                    </a:ext>
                  </a:extLst>
                </a:gridCol>
              </a:tblGrid>
              <a:tr h="280194">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s-ES" sz="12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307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15616" y="1348148"/>
            <a:ext cx="4347257" cy="34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043608" y="1988840"/>
            <a:ext cx="4599141" cy="31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043608" y="2467029"/>
            <a:ext cx="4599141" cy="31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043608" y="3076798"/>
            <a:ext cx="4599141" cy="31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1043608" y="3759086"/>
            <a:ext cx="4599141" cy="35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70063" b="14969"/>
          <a:stretch/>
        </p:blipFill>
        <p:spPr bwMode="auto">
          <a:xfrm>
            <a:off x="1049459" y="4575318"/>
            <a:ext cx="4599141" cy="180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3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sp>
        <p:nvSpPr>
          <p:cNvPr id="10" name="9 CuadroTexto"/>
          <p:cNvSpPr txBox="1"/>
          <p:nvPr/>
        </p:nvSpPr>
        <p:spPr>
          <a:xfrm>
            <a:off x="1010990" y="620688"/>
            <a:ext cx="5658085"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El resultado de los restantes recorridos son:</a:t>
            </a: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8210"/>
          <a:stretch/>
        </p:blipFill>
        <p:spPr bwMode="auto">
          <a:xfrm>
            <a:off x="3059832" y="1196752"/>
            <a:ext cx="5966027"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1019850" y="1340768"/>
            <a:ext cx="1869423" cy="369332"/>
          </a:xfrm>
          <a:prstGeom prst="rect">
            <a:avLst/>
          </a:prstGeom>
        </p:spPr>
        <p:txBody>
          <a:bodyPr wrap="none">
            <a:spAutoFit/>
          </a:bodyPr>
          <a:lstStyle/>
          <a:p>
            <a:r>
              <a:rPr lang="es-ES_tradnl" b="1" dirty="0">
                <a:latin typeface="Times New Roman" pitchFamily="18" charset="0"/>
                <a:cs typeface="Times New Roman" pitchFamily="18" charset="0"/>
              </a:rPr>
              <a:t>Tercer recorrido </a:t>
            </a:r>
            <a:endParaRPr lang="es-AR" dirty="0"/>
          </a:p>
        </p:txBody>
      </p:sp>
      <p:sp>
        <p:nvSpPr>
          <p:cNvPr id="5" name="4 Rectángulo"/>
          <p:cNvSpPr/>
          <p:nvPr/>
        </p:nvSpPr>
        <p:spPr>
          <a:xfrm>
            <a:off x="1010990" y="1916832"/>
            <a:ext cx="1937390" cy="369332"/>
          </a:xfrm>
          <a:prstGeom prst="rect">
            <a:avLst/>
          </a:prstGeom>
        </p:spPr>
        <p:txBody>
          <a:bodyPr wrap="none">
            <a:spAutoFit/>
          </a:bodyPr>
          <a:lstStyle/>
          <a:p>
            <a:r>
              <a:rPr lang="es-ES_tradnl" b="1" dirty="0">
                <a:latin typeface="Times New Roman" pitchFamily="18" charset="0"/>
                <a:cs typeface="Times New Roman" pitchFamily="18" charset="0"/>
              </a:rPr>
              <a:t>Cuarto recorrido </a:t>
            </a:r>
            <a:endParaRPr lang="es-AR" dirty="0"/>
          </a:p>
        </p:txBody>
      </p:sp>
      <p:sp>
        <p:nvSpPr>
          <p:cNvPr id="6" name="5 Rectángulo"/>
          <p:cNvSpPr/>
          <p:nvPr/>
        </p:nvSpPr>
        <p:spPr>
          <a:xfrm>
            <a:off x="998896" y="2564904"/>
            <a:ext cx="1924566" cy="369332"/>
          </a:xfrm>
          <a:prstGeom prst="rect">
            <a:avLst/>
          </a:prstGeom>
        </p:spPr>
        <p:txBody>
          <a:bodyPr wrap="none">
            <a:spAutoFit/>
          </a:bodyPr>
          <a:lstStyle/>
          <a:p>
            <a:r>
              <a:rPr lang="es-ES_tradnl" b="1" dirty="0">
                <a:latin typeface="Times New Roman" pitchFamily="18" charset="0"/>
                <a:cs typeface="Times New Roman" pitchFamily="18" charset="0"/>
              </a:rPr>
              <a:t>Quinto recorrido </a:t>
            </a:r>
            <a:endParaRPr lang="es-AR" dirty="0"/>
          </a:p>
        </p:txBody>
      </p:sp>
      <p:sp>
        <p:nvSpPr>
          <p:cNvPr id="7" name="6 Rectángulo"/>
          <p:cNvSpPr/>
          <p:nvPr/>
        </p:nvSpPr>
        <p:spPr>
          <a:xfrm>
            <a:off x="1100339" y="3129935"/>
            <a:ext cx="1770678" cy="369332"/>
          </a:xfrm>
          <a:prstGeom prst="rect">
            <a:avLst/>
          </a:prstGeom>
        </p:spPr>
        <p:txBody>
          <a:bodyPr wrap="none">
            <a:spAutoFit/>
          </a:bodyPr>
          <a:lstStyle/>
          <a:p>
            <a:r>
              <a:rPr lang="es-ES_tradnl" b="1" dirty="0">
                <a:latin typeface="Times New Roman" pitchFamily="18" charset="0"/>
                <a:cs typeface="Times New Roman" pitchFamily="18" charset="0"/>
              </a:rPr>
              <a:t>Sexto recorrido </a:t>
            </a:r>
            <a:endParaRPr lang="es-AR" dirty="0"/>
          </a:p>
        </p:txBody>
      </p:sp>
      <p:sp>
        <p:nvSpPr>
          <p:cNvPr id="8" name="7 Rectángulo"/>
          <p:cNvSpPr/>
          <p:nvPr/>
        </p:nvSpPr>
        <p:spPr>
          <a:xfrm>
            <a:off x="1019850" y="3789040"/>
            <a:ext cx="2039982" cy="369332"/>
          </a:xfrm>
          <a:prstGeom prst="rect">
            <a:avLst/>
          </a:prstGeom>
        </p:spPr>
        <p:txBody>
          <a:bodyPr wrap="none">
            <a:spAutoFit/>
          </a:bodyPr>
          <a:lstStyle/>
          <a:p>
            <a:r>
              <a:rPr lang="es-ES_tradnl" b="1" dirty="0">
                <a:latin typeface="Times New Roman" pitchFamily="18" charset="0"/>
                <a:cs typeface="Times New Roman" pitchFamily="18" charset="0"/>
              </a:rPr>
              <a:t>Séptimo recorrido </a:t>
            </a:r>
            <a:endParaRPr lang="es-AR" dirty="0"/>
          </a:p>
        </p:txBody>
      </p:sp>
      <p:sp>
        <p:nvSpPr>
          <p:cNvPr id="29" name="28 CuadroTexto"/>
          <p:cNvSpPr txBox="1"/>
          <p:nvPr/>
        </p:nvSpPr>
        <p:spPr>
          <a:xfrm>
            <a:off x="1002147" y="4602614"/>
            <a:ext cx="8023712" cy="984885"/>
          </a:xfrm>
          <a:prstGeom prst="rect">
            <a:avLst/>
          </a:prstGeom>
          <a:noFill/>
          <a:ln w="38100">
            <a:noFill/>
          </a:ln>
          <a:effectLst/>
        </p:spPr>
        <p:txBody>
          <a:bodyPr wrap="square" rtlCol="0">
            <a:spAutoFit/>
          </a:bodyPr>
          <a:lstStyle/>
          <a:p>
            <a:pPr algn="just">
              <a:spcBef>
                <a:spcPts val="1200"/>
              </a:spcBef>
            </a:pPr>
            <a:r>
              <a:rPr lang="es-ES_tradnl" sz="1600" b="1" dirty="0">
                <a:latin typeface="Times New Roman" pitchFamily="18" charset="0"/>
                <a:cs typeface="Times New Roman" pitchFamily="18" charset="0"/>
              </a:rPr>
              <a:t>Se realizan  N-1 recorridos transportando en cada recorrido el elemento de mayor valor a la derecha del vector.   </a:t>
            </a:r>
          </a:p>
          <a:p>
            <a:pPr algn="just">
              <a:spcBef>
                <a:spcPts val="1200"/>
              </a:spcBef>
            </a:pPr>
            <a:r>
              <a:rPr lang="es-ES_tradnl" sz="1600" b="1" dirty="0">
                <a:latin typeface="Times New Roman" pitchFamily="18" charset="0"/>
                <a:cs typeface="Times New Roman" pitchFamily="18" charset="0"/>
              </a:rPr>
              <a:t>Al final de los N-1 recorridos los elementos del arreglo estarán ordenados.</a:t>
            </a:r>
          </a:p>
        </p:txBody>
      </p:sp>
      <p:graphicFrame>
        <p:nvGraphicFramePr>
          <p:cNvPr id="30" name="29 Tabla"/>
          <p:cNvGraphicFramePr>
            <a:graphicFrameLocks noGrp="1"/>
          </p:cNvGraphicFramePr>
          <p:nvPr>
            <p:extLst>
              <p:ext uri="{D42A27DB-BD31-4B8C-83A1-F6EECF244321}">
                <p14:modId xmlns:p14="http://schemas.microsoft.com/office/powerpoint/2010/main" val="794960085"/>
              </p:ext>
            </p:extLst>
          </p:nvPr>
        </p:nvGraphicFramePr>
        <p:xfrm>
          <a:off x="2948380" y="5877272"/>
          <a:ext cx="4287915" cy="335280"/>
        </p:xfrm>
        <a:graphic>
          <a:graphicData uri="http://schemas.openxmlformats.org/drawingml/2006/table">
            <a:tbl>
              <a:tblPr firstRow="1" bandRow="1">
                <a:tableStyleId>{5C22544A-7EE6-4342-B048-85BDC9FD1C3A}</a:tableStyleId>
              </a:tblPr>
              <a:tblGrid>
                <a:gridCol w="623359">
                  <a:extLst>
                    <a:ext uri="{9D8B030D-6E8A-4147-A177-3AD203B41FA5}">
                      <a16:colId xmlns:a16="http://schemas.microsoft.com/office/drawing/2014/main" val="20000"/>
                    </a:ext>
                  </a:extLst>
                </a:gridCol>
                <a:gridCol w="586328">
                  <a:extLst>
                    <a:ext uri="{9D8B030D-6E8A-4147-A177-3AD203B41FA5}">
                      <a16:colId xmlns:a16="http://schemas.microsoft.com/office/drawing/2014/main" val="20001"/>
                    </a:ext>
                  </a:extLst>
                </a:gridCol>
                <a:gridCol w="513038">
                  <a:extLst>
                    <a:ext uri="{9D8B030D-6E8A-4147-A177-3AD203B41FA5}">
                      <a16:colId xmlns:a16="http://schemas.microsoft.com/office/drawing/2014/main" val="20002"/>
                    </a:ext>
                  </a:extLst>
                </a:gridCol>
                <a:gridCol w="513038">
                  <a:extLst>
                    <a:ext uri="{9D8B030D-6E8A-4147-A177-3AD203B41FA5}">
                      <a16:colId xmlns:a16="http://schemas.microsoft.com/office/drawing/2014/main" val="20003"/>
                    </a:ext>
                  </a:extLst>
                </a:gridCol>
                <a:gridCol w="513038">
                  <a:extLst>
                    <a:ext uri="{9D8B030D-6E8A-4147-A177-3AD203B41FA5}">
                      <a16:colId xmlns:a16="http://schemas.microsoft.com/office/drawing/2014/main" val="20004"/>
                    </a:ext>
                  </a:extLst>
                </a:gridCol>
                <a:gridCol w="513038">
                  <a:extLst>
                    <a:ext uri="{9D8B030D-6E8A-4147-A177-3AD203B41FA5}">
                      <a16:colId xmlns:a16="http://schemas.microsoft.com/office/drawing/2014/main" val="20005"/>
                    </a:ext>
                  </a:extLst>
                </a:gridCol>
                <a:gridCol w="513038">
                  <a:extLst>
                    <a:ext uri="{9D8B030D-6E8A-4147-A177-3AD203B41FA5}">
                      <a16:colId xmlns:a16="http://schemas.microsoft.com/office/drawing/2014/main" val="20006"/>
                    </a:ext>
                  </a:extLst>
                </a:gridCol>
                <a:gridCol w="513038">
                  <a:extLst>
                    <a:ext uri="{9D8B030D-6E8A-4147-A177-3AD203B41FA5}">
                      <a16:colId xmlns:a16="http://schemas.microsoft.com/office/drawing/2014/main" val="20007"/>
                    </a:ext>
                  </a:extLst>
                </a:gridCol>
              </a:tblGrid>
              <a:tr h="280194">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6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865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187624" y="1158418"/>
            <a:ext cx="3168352" cy="4862870"/>
          </a:xfrm>
          <a:prstGeom prst="rect">
            <a:avLst/>
          </a:prstGeom>
          <a:noFill/>
          <a:ln w="38100">
            <a:noFill/>
          </a:ln>
          <a:effectLst/>
        </p:spPr>
        <p:txBody>
          <a:bodyPr wrap="square" rtlCol="0">
            <a:spAutoFit/>
          </a:bodyPr>
          <a:lstStyle/>
          <a:p>
            <a:pPr marL="174625" indent="-174625" algn="just">
              <a:spcAft>
                <a:spcPts val="600"/>
              </a:spcAft>
            </a:pPr>
            <a:r>
              <a:rPr lang="es-ES_tradnl" sz="1600" b="1" dirty="0">
                <a:latin typeface="Times New Roman" pitchFamily="18" charset="0"/>
                <a:cs typeface="Times New Roman" pitchFamily="18" charset="0"/>
              </a:rPr>
              <a:t>N= 5</a:t>
            </a:r>
          </a:p>
          <a:p>
            <a:pPr marL="174625" indent="-174625" algn="just">
              <a:spcAft>
                <a:spcPts val="600"/>
              </a:spcAft>
            </a:pPr>
            <a:r>
              <a:rPr lang="es-ES_tradnl" sz="1600" b="1" dirty="0">
                <a:latin typeface="Times New Roman" pitchFamily="18" charset="0"/>
                <a:cs typeface="Times New Roman" pitchFamily="18" charset="0"/>
              </a:rPr>
              <a:t>REPETIR</a:t>
            </a:r>
          </a:p>
          <a:p>
            <a:pPr marL="174625" indent="-174625" algn="just">
              <a:spcAft>
                <a:spcPts val="600"/>
              </a:spcAft>
            </a:pPr>
            <a:r>
              <a:rPr lang="es-ES_tradnl" sz="1600" b="1" dirty="0">
                <a:latin typeface="Times New Roman" pitchFamily="18" charset="0"/>
                <a:cs typeface="Times New Roman" pitchFamily="18" charset="0"/>
              </a:rPr>
              <a:t>	B = 0</a:t>
            </a:r>
          </a:p>
          <a:p>
            <a:pPr marL="174625" indent="-174625" algn="just">
              <a:spcAft>
                <a:spcPts val="600"/>
              </a:spcAft>
            </a:pPr>
            <a:r>
              <a:rPr lang="es-ES_tradnl" sz="1600" b="1" dirty="0">
                <a:latin typeface="Times New Roman" pitchFamily="18" charset="0"/>
                <a:cs typeface="Times New Roman" pitchFamily="18" charset="0"/>
              </a:rPr>
              <a:t>	I = 0</a:t>
            </a:r>
          </a:p>
          <a:p>
            <a:pPr marL="174625" indent="-174625" algn="just">
              <a:spcAft>
                <a:spcPts val="600"/>
              </a:spcAft>
            </a:pPr>
            <a:r>
              <a:rPr lang="es-ES_tradnl" sz="1600" b="1" dirty="0">
                <a:latin typeface="Times New Roman" pitchFamily="18" charset="0"/>
                <a:cs typeface="Times New Roman" pitchFamily="18" charset="0"/>
              </a:rPr>
              <a:t>	MIENTRAS  I  &lt;  N-1</a:t>
            </a:r>
          </a:p>
          <a:p>
            <a:pPr marL="174625" indent="-174625" algn="just">
              <a:spcAft>
                <a:spcPts val="600"/>
              </a:spcAft>
              <a:tabLst>
                <a:tab pos="900113" algn="l"/>
              </a:tabLst>
            </a:pPr>
            <a:r>
              <a:rPr lang="es-ES_tradnl" sz="1600" b="1" dirty="0">
                <a:latin typeface="Times New Roman" pitchFamily="18" charset="0"/>
                <a:cs typeface="Times New Roman" pitchFamily="18" charset="0"/>
              </a:rPr>
              <a:t>		SI  A(I)  &gt;  A(I+1)</a:t>
            </a:r>
          </a:p>
          <a:p>
            <a:pPr marL="174625" indent="-174625" algn="just">
              <a:spcAft>
                <a:spcPts val="600"/>
              </a:spcAft>
            </a:pPr>
            <a:r>
              <a:rPr lang="es-ES_tradnl" sz="1600" b="1" dirty="0">
                <a:latin typeface="Times New Roman" pitchFamily="18" charset="0"/>
                <a:cs typeface="Times New Roman" pitchFamily="18" charset="0"/>
              </a:rPr>
              <a:t>		           ENTONCES</a:t>
            </a:r>
          </a:p>
          <a:p>
            <a:pPr marL="174625" indent="-174625" algn="just">
              <a:spcAft>
                <a:spcPts val="600"/>
              </a:spcAft>
            </a:pPr>
            <a:r>
              <a:rPr lang="es-ES_tradnl" sz="1600" b="1" dirty="0">
                <a:latin typeface="Times New Roman" pitchFamily="18" charset="0"/>
                <a:cs typeface="Times New Roman" pitchFamily="18" charset="0"/>
              </a:rPr>
              <a:t>		            W =  A(I)</a:t>
            </a:r>
          </a:p>
          <a:p>
            <a:pPr marL="174625" indent="-174625" algn="just">
              <a:spcAft>
                <a:spcPts val="600"/>
              </a:spcAft>
            </a:pPr>
            <a:r>
              <a:rPr lang="es-ES_tradnl" sz="1600" b="1" dirty="0">
                <a:latin typeface="Times New Roman" pitchFamily="18" charset="0"/>
                <a:cs typeface="Times New Roman" pitchFamily="18" charset="0"/>
              </a:rPr>
              <a:t>		            A (I) = A(I+1)</a:t>
            </a:r>
          </a:p>
          <a:p>
            <a:pPr marL="174625" indent="-174625" algn="just">
              <a:spcAft>
                <a:spcPts val="600"/>
              </a:spcAft>
            </a:pPr>
            <a:r>
              <a:rPr lang="es-ES_tradnl" sz="1600" b="1" dirty="0">
                <a:latin typeface="Times New Roman" pitchFamily="18" charset="0"/>
                <a:cs typeface="Times New Roman" pitchFamily="18" charset="0"/>
              </a:rPr>
              <a:t>		            A (I+1) = W</a:t>
            </a:r>
          </a:p>
          <a:p>
            <a:pPr marL="174625" indent="-174625" algn="just">
              <a:spcAft>
                <a:spcPts val="600"/>
              </a:spcAft>
            </a:pPr>
            <a:r>
              <a:rPr lang="es-ES_tradnl" sz="1600" b="1" dirty="0">
                <a:latin typeface="Times New Roman" pitchFamily="18" charset="0"/>
                <a:cs typeface="Times New Roman" pitchFamily="18" charset="0"/>
              </a:rPr>
              <a:t>		            B = 1</a:t>
            </a:r>
          </a:p>
          <a:p>
            <a:pPr marL="174625" indent="-174625" algn="just">
              <a:spcAft>
                <a:spcPts val="600"/>
              </a:spcAft>
              <a:tabLst>
                <a:tab pos="900113" algn="l"/>
              </a:tabLst>
            </a:pPr>
            <a:r>
              <a:rPr lang="es-ES_tradnl" sz="1600" b="1" dirty="0">
                <a:latin typeface="Times New Roman" pitchFamily="18" charset="0"/>
                <a:cs typeface="Times New Roman" pitchFamily="18" charset="0"/>
              </a:rPr>
              <a:t>		FIN SI</a:t>
            </a:r>
          </a:p>
          <a:p>
            <a:pPr marL="174625" indent="-174625" algn="just">
              <a:spcAft>
                <a:spcPts val="600"/>
              </a:spcAft>
            </a:pPr>
            <a:r>
              <a:rPr lang="es-ES_tradnl" sz="1600" b="1" dirty="0">
                <a:latin typeface="Times New Roman" pitchFamily="18" charset="0"/>
                <a:cs typeface="Times New Roman" pitchFamily="18" charset="0"/>
              </a:rPr>
              <a:t>		I = I + 1</a:t>
            </a:r>
          </a:p>
          <a:p>
            <a:pPr marL="174625" indent="-174625" algn="just">
              <a:spcAft>
                <a:spcPts val="600"/>
              </a:spcAft>
            </a:pPr>
            <a:r>
              <a:rPr lang="es-ES_tradnl" sz="1600" b="1" dirty="0">
                <a:latin typeface="Times New Roman" pitchFamily="18" charset="0"/>
                <a:cs typeface="Times New Roman" pitchFamily="18" charset="0"/>
              </a:rPr>
              <a:t>	FIN MIENTRAS</a:t>
            </a:r>
          </a:p>
          <a:p>
            <a:pPr marL="174625" indent="-174625" algn="just">
              <a:spcAft>
                <a:spcPts val="600"/>
              </a:spcAft>
            </a:pPr>
            <a:r>
              <a:rPr lang="es-ES_tradnl" sz="1600" b="1" dirty="0">
                <a:latin typeface="Times New Roman" pitchFamily="18" charset="0"/>
                <a:cs typeface="Times New Roman" pitchFamily="18" charset="0"/>
              </a:rPr>
              <a:t>HASTA  B = 0</a:t>
            </a:r>
          </a:p>
        </p:txBody>
      </p:sp>
      <p:sp>
        <p:nvSpPr>
          <p:cNvPr id="9" name="8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grpSp>
        <p:nvGrpSpPr>
          <p:cNvPr id="2" name="Grupo 1">
            <a:extLst>
              <a:ext uri="{FF2B5EF4-FFF2-40B4-BE49-F238E27FC236}">
                <a16:creationId xmlns:a16="http://schemas.microsoft.com/office/drawing/2014/main" id="{A6FEB8A9-648E-4840-8E1E-6EC3ADC56CEF}"/>
              </a:ext>
            </a:extLst>
          </p:cNvPr>
          <p:cNvGrpSpPr/>
          <p:nvPr/>
        </p:nvGrpSpPr>
        <p:grpSpPr>
          <a:xfrm>
            <a:off x="4860032" y="997761"/>
            <a:ext cx="4141617" cy="5311559"/>
            <a:chOff x="4860032" y="997761"/>
            <a:chExt cx="4141617" cy="5311559"/>
          </a:xfrm>
        </p:grpSpPr>
        <p:sp>
          <p:nvSpPr>
            <p:cNvPr id="11" name="10 Proceso"/>
            <p:cNvSpPr/>
            <p:nvPr/>
          </p:nvSpPr>
          <p:spPr>
            <a:xfrm>
              <a:off x="6018775" y="1383960"/>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N = 5</a:t>
              </a:r>
              <a:endParaRPr lang="es-AR" sz="1200" b="1" dirty="0">
                <a:solidFill>
                  <a:schemeClr val="tx1"/>
                </a:solidFill>
                <a:latin typeface="Arial" pitchFamily="34" charset="0"/>
                <a:cs typeface="Arial" pitchFamily="34" charset="0"/>
              </a:endParaRPr>
            </a:p>
          </p:txBody>
        </p:sp>
        <p:sp>
          <p:nvSpPr>
            <p:cNvPr id="12" name="11 Proceso"/>
            <p:cNvSpPr/>
            <p:nvPr/>
          </p:nvSpPr>
          <p:spPr>
            <a:xfrm>
              <a:off x="6018775" y="1816008"/>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B = 0</a:t>
              </a:r>
              <a:endParaRPr lang="es-AR" sz="1200" b="1" dirty="0">
                <a:solidFill>
                  <a:schemeClr val="tx1"/>
                </a:solidFill>
                <a:latin typeface="Arial" pitchFamily="34" charset="0"/>
                <a:cs typeface="Arial" pitchFamily="34" charset="0"/>
              </a:endParaRPr>
            </a:p>
          </p:txBody>
        </p:sp>
        <p:sp>
          <p:nvSpPr>
            <p:cNvPr id="13" name="12 Proceso"/>
            <p:cNvSpPr/>
            <p:nvPr/>
          </p:nvSpPr>
          <p:spPr>
            <a:xfrm>
              <a:off x="6018775" y="2248056"/>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0</a:t>
              </a:r>
              <a:endParaRPr lang="es-AR" sz="1200" b="1" dirty="0">
                <a:solidFill>
                  <a:schemeClr val="tx1"/>
                </a:solidFill>
                <a:latin typeface="Arial" pitchFamily="34" charset="0"/>
                <a:cs typeface="Arial" pitchFamily="34" charset="0"/>
              </a:endParaRPr>
            </a:p>
          </p:txBody>
        </p:sp>
        <p:sp>
          <p:nvSpPr>
            <p:cNvPr id="14" name="13 Decisión"/>
            <p:cNvSpPr/>
            <p:nvPr/>
          </p:nvSpPr>
          <p:spPr>
            <a:xfrm>
              <a:off x="5836936" y="2690536"/>
              <a:ext cx="1255344"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I &lt; N-1</a:t>
              </a:r>
              <a:endParaRPr lang="es-AR" sz="1100" b="1" dirty="0">
                <a:solidFill>
                  <a:schemeClr val="tx1"/>
                </a:solidFill>
                <a:latin typeface="Arial" pitchFamily="34" charset="0"/>
                <a:cs typeface="Arial" pitchFamily="34" charset="0"/>
              </a:endParaRPr>
            </a:p>
          </p:txBody>
        </p:sp>
        <p:sp>
          <p:nvSpPr>
            <p:cNvPr id="17" name="16 Decisión"/>
            <p:cNvSpPr/>
            <p:nvPr/>
          </p:nvSpPr>
          <p:spPr>
            <a:xfrm>
              <a:off x="6697911" y="3150624"/>
              <a:ext cx="136815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&gt; A(I+1)</a:t>
              </a:r>
              <a:endParaRPr lang="es-AR" sz="1200" b="1" dirty="0">
                <a:solidFill>
                  <a:schemeClr val="tx1"/>
                </a:solidFill>
                <a:latin typeface="Arial" pitchFamily="34" charset="0"/>
                <a:cs typeface="Arial" pitchFamily="34" charset="0"/>
              </a:endParaRPr>
            </a:p>
          </p:txBody>
        </p:sp>
        <p:sp>
          <p:nvSpPr>
            <p:cNvPr id="19" name="18 Decisión"/>
            <p:cNvSpPr/>
            <p:nvPr/>
          </p:nvSpPr>
          <p:spPr>
            <a:xfrm>
              <a:off x="5049053" y="3128286"/>
              <a:ext cx="1087839"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B = 0</a:t>
              </a:r>
              <a:endParaRPr lang="es-AR" sz="1100" b="1" dirty="0">
                <a:solidFill>
                  <a:schemeClr val="tx1"/>
                </a:solidFill>
                <a:latin typeface="Arial" pitchFamily="34" charset="0"/>
                <a:cs typeface="Arial" pitchFamily="34" charset="0"/>
              </a:endParaRPr>
            </a:p>
          </p:txBody>
        </p:sp>
        <p:cxnSp>
          <p:nvCxnSpPr>
            <p:cNvPr id="20" name="19 Conector recto"/>
            <p:cNvCxnSpPr>
              <a:stCxn id="11" idx="2"/>
              <a:endCxn id="12" idx="0"/>
            </p:cNvCxnSpPr>
            <p:nvPr/>
          </p:nvCxnSpPr>
          <p:spPr>
            <a:xfrm>
              <a:off x="6486827" y="1671992"/>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486827" y="2104040"/>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486827" y="2536088"/>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14" idx="3"/>
            </p:cNvCxnSpPr>
            <p:nvPr/>
          </p:nvCxnSpPr>
          <p:spPr>
            <a:xfrm>
              <a:off x="7092280" y="2978568"/>
              <a:ext cx="29464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a:endCxn id="17" idx="0"/>
            </p:cNvCxnSpPr>
            <p:nvPr/>
          </p:nvCxnSpPr>
          <p:spPr>
            <a:xfrm>
              <a:off x="7378219" y="2968136"/>
              <a:ext cx="3768" cy="1824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043121" y="343238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434811" y="342861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4860032" y="3416318"/>
              <a:ext cx="189021" cy="730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flipH="1">
              <a:off x="5590236" y="3704350"/>
              <a:ext cx="2565" cy="29297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34 Proceso"/>
            <p:cNvSpPr/>
            <p:nvPr/>
          </p:nvSpPr>
          <p:spPr>
            <a:xfrm>
              <a:off x="6982175" y="5493321"/>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I + 1</a:t>
              </a:r>
              <a:endParaRPr lang="es-AR" sz="1200" b="1" dirty="0">
                <a:solidFill>
                  <a:schemeClr val="tx1"/>
                </a:solidFill>
                <a:latin typeface="Arial" pitchFamily="34" charset="0"/>
                <a:cs typeface="Arial" pitchFamily="34" charset="0"/>
              </a:endParaRPr>
            </a:p>
          </p:txBody>
        </p:sp>
        <p:cxnSp>
          <p:nvCxnSpPr>
            <p:cNvPr id="37" name="36 Conector recto"/>
            <p:cNvCxnSpPr/>
            <p:nvPr/>
          </p:nvCxnSpPr>
          <p:spPr>
            <a:xfrm>
              <a:off x="7456012" y="5319378"/>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37 Proceso"/>
            <p:cNvSpPr/>
            <p:nvPr/>
          </p:nvSpPr>
          <p:spPr>
            <a:xfrm>
              <a:off x="7966759" y="3594499"/>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A(I)</a:t>
              </a:r>
              <a:endParaRPr lang="es-AR" sz="1200" b="1" dirty="0">
                <a:solidFill>
                  <a:schemeClr val="tx1"/>
                </a:solidFill>
                <a:latin typeface="Arial" pitchFamily="34" charset="0"/>
                <a:cs typeface="Arial" pitchFamily="34" charset="0"/>
              </a:endParaRPr>
            </a:p>
          </p:txBody>
        </p:sp>
        <p:sp>
          <p:nvSpPr>
            <p:cNvPr id="39" name="38 Proceso"/>
            <p:cNvSpPr/>
            <p:nvPr/>
          </p:nvSpPr>
          <p:spPr>
            <a:xfrm>
              <a:off x="7863428" y="4026547"/>
              <a:ext cx="1138221"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 A(I+1)</a:t>
              </a:r>
              <a:endParaRPr lang="es-AR" sz="1200" b="1" dirty="0">
                <a:solidFill>
                  <a:schemeClr val="tx1"/>
                </a:solidFill>
                <a:latin typeface="Arial" pitchFamily="34" charset="0"/>
                <a:cs typeface="Arial" pitchFamily="34" charset="0"/>
              </a:endParaRPr>
            </a:p>
          </p:txBody>
        </p:sp>
        <p:sp>
          <p:nvSpPr>
            <p:cNvPr id="40" name="39 Proceso"/>
            <p:cNvSpPr/>
            <p:nvPr/>
          </p:nvSpPr>
          <p:spPr>
            <a:xfrm>
              <a:off x="7966759" y="445859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A(I+1) = W</a:t>
              </a:r>
              <a:endParaRPr lang="es-AR" sz="1200" b="1" dirty="0">
                <a:solidFill>
                  <a:schemeClr val="tx1"/>
                </a:solidFill>
                <a:latin typeface="Arial" pitchFamily="34" charset="0"/>
                <a:cs typeface="Arial" pitchFamily="34" charset="0"/>
              </a:endParaRPr>
            </a:p>
          </p:txBody>
        </p:sp>
        <p:cxnSp>
          <p:nvCxnSpPr>
            <p:cNvPr id="41" name="40 Conector recto"/>
            <p:cNvCxnSpPr>
              <a:stCxn id="38" idx="2"/>
              <a:endCxn id="39" idx="0"/>
            </p:cNvCxnSpPr>
            <p:nvPr/>
          </p:nvCxnSpPr>
          <p:spPr>
            <a:xfrm flipH="1">
              <a:off x="8432539" y="3882531"/>
              <a:ext cx="2272"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8434811" y="431457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8434811" y="474662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43 Conector"/>
            <p:cNvSpPr/>
            <p:nvPr/>
          </p:nvSpPr>
          <p:spPr>
            <a:xfrm>
              <a:off x="7265836" y="6021288"/>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5" name="44 Conector recto de flecha"/>
            <p:cNvCxnSpPr/>
            <p:nvPr/>
          </p:nvCxnSpPr>
          <p:spPr>
            <a:xfrm flipH="1">
              <a:off x="6711300" y="2677473"/>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6" name="45 Conector"/>
            <p:cNvSpPr/>
            <p:nvPr/>
          </p:nvSpPr>
          <p:spPr>
            <a:xfrm>
              <a:off x="7588165" y="2537225"/>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8" name="47 Conector recto de flecha"/>
            <p:cNvCxnSpPr/>
            <p:nvPr/>
          </p:nvCxnSpPr>
          <p:spPr>
            <a:xfrm>
              <a:off x="4860032" y="1737701"/>
              <a:ext cx="1199039"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49 Proceso"/>
            <p:cNvSpPr/>
            <p:nvPr/>
          </p:nvSpPr>
          <p:spPr>
            <a:xfrm>
              <a:off x="7966759" y="489064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B = 1</a:t>
              </a:r>
              <a:endParaRPr lang="es-AR" sz="1200" b="1" dirty="0">
                <a:solidFill>
                  <a:schemeClr val="tx1"/>
                </a:solidFill>
                <a:latin typeface="Arial" pitchFamily="34" charset="0"/>
                <a:cs typeface="Arial" pitchFamily="34" charset="0"/>
              </a:endParaRPr>
            </a:p>
          </p:txBody>
        </p:sp>
        <p:cxnSp>
          <p:nvCxnSpPr>
            <p:cNvPr id="52" name="51 Conector recto"/>
            <p:cNvCxnSpPr/>
            <p:nvPr/>
          </p:nvCxnSpPr>
          <p:spPr>
            <a:xfrm>
              <a:off x="6355028" y="344226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flipH="1">
              <a:off x="6352261" y="3428617"/>
              <a:ext cx="10980" cy="19044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53 Proceso alternativo"/>
            <p:cNvSpPr/>
            <p:nvPr/>
          </p:nvSpPr>
          <p:spPr>
            <a:xfrm>
              <a:off x="5365497" y="3997341"/>
              <a:ext cx="471438"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FIN</a:t>
              </a:r>
              <a:endParaRPr lang="es-AR" sz="1200" b="1" dirty="0">
                <a:solidFill>
                  <a:schemeClr val="tx1"/>
                </a:solidFill>
                <a:latin typeface="Arial" pitchFamily="34" charset="0"/>
                <a:cs typeface="Arial" pitchFamily="34" charset="0"/>
              </a:endParaRPr>
            </a:p>
          </p:txBody>
        </p:sp>
        <p:cxnSp>
          <p:nvCxnSpPr>
            <p:cNvPr id="55" name="54 Conector recto"/>
            <p:cNvCxnSpPr/>
            <p:nvPr/>
          </p:nvCxnSpPr>
          <p:spPr>
            <a:xfrm>
              <a:off x="5590236" y="2981784"/>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5601216" y="2968136"/>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6495276" y="121378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57 Proceso alternativo"/>
            <p:cNvSpPr/>
            <p:nvPr/>
          </p:nvSpPr>
          <p:spPr>
            <a:xfrm>
              <a:off x="6121711" y="997761"/>
              <a:ext cx="679013"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INICIO</a:t>
              </a:r>
              <a:endParaRPr lang="es-AR" sz="1200" b="1" dirty="0">
                <a:solidFill>
                  <a:schemeClr val="tx1"/>
                </a:solidFill>
                <a:latin typeface="Arial" pitchFamily="34" charset="0"/>
                <a:cs typeface="Arial" pitchFamily="34" charset="0"/>
              </a:endParaRPr>
            </a:p>
          </p:txBody>
        </p:sp>
        <p:cxnSp>
          <p:nvCxnSpPr>
            <p:cNvPr id="60" name="59 Conector recto"/>
            <p:cNvCxnSpPr/>
            <p:nvPr/>
          </p:nvCxnSpPr>
          <p:spPr>
            <a:xfrm>
              <a:off x="8439492" y="517422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flipH="1">
              <a:off x="6355028" y="5318241"/>
              <a:ext cx="20844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63 Conector recto"/>
            <p:cNvCxnSpPr>
              <a:stCxn id="35" idx="2"/>
            </p:cNvCxnSpPr>
            <p:nvPr/>
          </p:nvCxnSpPr>
          <p:spPr>
            <a:xfrm>
              <a:off x="7450227" y="5781353"/>
              <a:ext cx="0" cy="25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flipV="1">
              <a:off x="4860032" y="1737701"/>
              <a:ext cx="0" cy="16786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892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187624" y="1518458"/>
            <a:ext cx="3168352" cy="4862870"/>
          </a:xfrm>
          <a:prstGeom prst="rect">
            <a:avLst/>
          </a:prstGeom>
          <a:noFill/>
          <a:ln w="38100">
            <a:noFill/>
          </a:ln>
          <a:effectLst/>
        </p:spPr>
        <p:txBody>
          <a:bodyPr wrap="square" rtlCol="0">
            <a:spAutoFit/>
          </a:bodyPr>
          <a:lstStyle/>
          <a:p>
            <a:pPr marL="174625" indent="-174625" algn="just">
              <a:spcAft>
                <a:spcPts val="600"/>
              </a:spcAft>
            </a:pPr>
            <a:r>
              <a:rPr lang="es-ES_tradnl" sz="1600" b="1" dirty="0">
                <a:latin typeface="Times New Roman" pitchFamily="18" charset="0"/>
                <a:cs typeface="Times New Roman" pitchFamily="18" charset="0"/>
              </a:rPr>
              <a:t>N= 5</a:t>
            </a:r>
          </a:p>
          <a:p>
            <a:pPr marL="174625" indent="-174625" algn="just">
              <a:spcAft>
                <a:spcPts val="600"/>
              </a:spcAft>
            </a:pPr>
            <a:r>
              <a:rPr lang="es-ES_tradnl" sz="1600" b="1" dirty="0">
                <a:latin typeface="Times New Roman" pitchFamily="18" charset="0"/>
                <a:cs typeface="Times New Roman" pitchFamily="18" charset="0"/>
              </a:rPr>
              <a:t>REPETIR</a:t>
            </a:r>
          </a:p>
          <a:p>
            <a:pPr marL="174625" indent="-174625" algn="just">
              <a:spcAft>
                <a:spcPts val="600"/>
              </a:spcAft>
            </a:pPr>
            <a:r>
              <a:rPr lang="es-ES_tradnl" sz="1600" b="1" dirty="0">
                <a:latin typeface="Times New Roman" pitchFamily="18" charset="0"/>
                <a:cs typeface="Times New Roman" pitchFamily="18" charset="0"/>
              </a:rPr>
              <a:t>	B = 0</a:t>
            </a:r>
          </a:p>
          <a:p>
            <a:pPr marL="174625" indent="-174625" algn="just">
              <a:spcAft>
                <a:spcPts val="600"/>
              </a:spcAft>
            </a:pPr>
            <a:r>
              <a:rPr lang="es-ES_tradnl" sz="1600" b="1" dirty="0">
                <a:latin typeface="Times New Roman" pitchFamily="18" charset="0"/>
                <a:cs typeface="Times New Roman" pitchFamily="18" charset="0"/>
              </a:rPr>
              <a:t>	I = 0</a:t>
            </a:r>
          </a:p>
          <a:p>
            <a:pPr marL="174625" indent="-174625" algn="just">
              <a:spcAft>
                <a:spcPts val="600"/>
              </a:spcAft>
            </a:pPr>
            <a:r>
              <a:rPr lang="es-ES_tradnl" sz="1600" b="1" dirty="0">
                <a:latin typeface="Times New Roman" pitchFamily="18" charset="0"/>
                <a:cs typeface="Times New Roman" pitchFamily="18" charset="0"/>
              </a:rPr>
              <a:t>	MIENTRAS  I  &lt;  N-1</a:t>
            </a:r>
          </a:p>
          <a:p>
            <a:pPr marL="174625" indent="-174625" algn="just">
              <a:spcAft>
                <a:spcPts val="600"/>
              </a:spcAft>
              <a:tabLst>
                <a:tab pos="900113" algn="l"/>
              </a:tabLst>
            </a:pPr>
            <a:r>
              <a:rPr lang="es-ES_tradnl" sz="1600" b="1" dirty="0">
                <a:latin typeface="Times New Roman" pitchFamily="18" charset="0"/>
                <a:cs typeface="Times New Roman" pitchFamily="18" charset="0"/>
              </a:rPr>
              <a:t>		SI  A(I)  &lt;  A(I+1)</a:t>
            </a:r>
          </a:p>
          <a:p>
            <a:pPr marL="174625" indent="-174625" algn="just">
              <a:spcAft>
                <a:spcPts val="600"/>
              </a:spcAft>
            </a:pPr>
            <a:r>
              <a:rPr lang="es-ES_tradnl" sz="1600" b="1" dirty="0">
                <a:latin typeface="Times New Roman" pitchFamily="18" charset="0"/>
                <a:cs typeface="Times New Roman" pitchFamily="18" charset="0"/>
              </a:rPr>
              <a:t>		           ENTONCES</a:t>
            </a:r>
          </a:p>
          <a:p>
            <a:pPr marL="174625" indent="-174625" algn="just">
              <a:spcAft>
                <a:spcPts val="600"/>
              </a:spcAft>
            </a:pPr>
            <a:r>
              <a:rPr lang="es-ES_tradnl" sz="1600" b="1" dirty="0">
                <a:latin typeface="Times New Roman" pitchFamily="18" charset="0"/>
                <a:cs typeface="Times New Roman" pitchFamily="18" charset="0"/>
              </a:rPr>
              <a:t>		            W =  A(I)</a:t>
            </a:r>
          </a:p>
          <a:p>
            <a:pPr marL="174625" indent="-174625" algn="just">
              <a:spcAft>
                <a:spcPts val="600"/>
              </a:spcAft>
            </a:pPr>
            <a:r>
              <a:rPr lang="es-ES_tradnl" sz="1600" b="1" dirty="0">
                <a:latin typeface="Times New Roman" pitchFamily="18" charset="0"/>
                <a:cs typeface="Times New Roman" pitchFamily="18" charset="0"/>
              </a:rPr>
              <a:t>		            A (I) = A(I+1)</a:t>
            </a:r>
          </a:p>
          <a:p>
            <a:pPr marL="174625" indent="-174625" algn="just">
              <a:spcAft>
                <a:spcPts val="600"/>
              </a:spcAft>
            </a:pPr>
            <a:r>
              <a:rPr lang="es-ES_tradnl" sz="1600" b="1" dirty="0">
                <a:latin typeface="Times New Roman" pitchFamily="18" charset="0"/>
                <a:cs typeface="Times New Roman" pitchFamily="18" charset="0"/>
              </a:rPr>
              <a:t>		            A (I+1) = W</a:t>
            </a:r>
          </a:p>
          <a:p>
            <a:pPr marL="174625" indent="-174625" algn="just">
              <a:spcAft>
                <a:spcPts val="600"/>
              </a:spcAft>
            </a:pPr>
            <a:r>
              <a:rPr lang="es-ES_tradnl" sz="1600" b="1" dirty="0">
                <a:latin typeface="Times New Roman" pitchFamily="18" charset="0"/>
                <a:cs typeface="Times New Roman" pitchFamily="18" charset="0"/>
              </a:rPr>
              <a:t>		            B = 1</a:t>
            </a:r>
          </a:p>
          <a:p>
            <a:pPr marL="174625" indent="-174625" algn="just">
              <a:spcAft>
                <a:spcPts val="600"/>
              </a:spcAft>
              <a:tabLst>
                <a:tab pos="900113" algn="l"/>
              </a:tabLst>
            </a:pPr>
            <a:r>
              <a:rPr lang="es-ES_tradnl" sz="1600" b="1" dirty="0">
                <a:latin typeface="Times New Roman" pitchFamily="18" charset="0"/>
                <a:cs typeface="Times New Roman" pitchFamily="18" charset="0"/>
              </a:rPr>
              <a:t>		FIN SI</a:t>
            </a:r>
          </a:p>
          <a:p>
            <a:pPr marL="174625" indent="-174625" algn="just">
              <a:spcAft>
                <a:spcPts val="600"/>
              </a:spcAft>
            </a:pPr>
            <a:r>
              <a:rPr lang="es-ES_tradnl" sz="1600" b="1" dirty="0">
                <a:latin typeface="Times New Roman" pitchFamily="18" charset="0"/>
                <a:cs typeface="Times New Roman" pitchFamily="18" charset="0"/>
              </a:rPr>
              <a:t>		I = I + 1</a:t>
            </a:r>
          </a:p>
          <a:p>
            <a:pPr marL="174625" indent="-174625" algn="just">
              <a:spcAft>
                <a:spcPts val="600"/>
              </a:spcAft>
            </a:pPr>
            <a:r>
              <a:rPr lang="es-ES_tradnl" sz="1600" b="1" dirty="0">
                <a:latin typeface="Times New Roman" pitchFamily="18" charset="0"/>
                <a:cs typeface="Times New Roman" pitchFamily="18" charset="0"/>
              </a:rPr>
              <a:t>	FIN MIENTRAS</a:t>
            </a:r>
          </a:p>
          <a:p>
            <a:pPr marL="174625" indent="-174625" algn="just">
              <a:spcAft>
                <a:spcPts val="600"/>
              </a:spcAft>
            </a:pPr>
            <a:r>
              <a:rPr lang="es-ES_tradnl" sz="1600" b="1" dirty="0">
                <a:latin typeface="Times New Roman" pitchFamily="18" charset="0"/>
                <a:cs typeface="Times New Roman" pitchFamily="18" charset="0"/>
              </a:rPr>
              <a:t>HASTA  B = 0</a:t>
            </a:r>
          </a:p>
        </p:txBody>
      </p:sp>
      <p:sp>
        <p:nvSpPr>
          <p:cNvPr id="9" name="8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sp>
        <p:nvSpPr>
          <p:cNvPr id="11" name="10 Proceso"/>
          <p:cNvSpPr/>
          <p:nvPr/>
        </p:nvSpPr>
        <p:spPr>
          <a:xfrm>
            <a:off x="6018775" y="1744000"/>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N = 5</a:t>
            </a:r>
            <a:endParaRPr lang="es-AR" sz="1200" b="1" dirty="0">
              <a:solidFill>
                <a:schemeClr val="tx1"/>
              </a:solidFill>
              <a:latin typeface="Arial" pitchFamily="34" charset="0"/>
              <a:cs typeface="Arial" pitchFamily="34" charset="0"/>
            </a:endParaRPr>
          </a:p>
        </p:txBody>
      </p:sp>
      <p:sp>
        <p:nvSpPr>
          <p:cNvPr id="12" name="11 Proceso"/>
          <p:cNvSpPr/>
          <p:nvPr/>
        </p:nvSpPr>
        <p:spPr>
          <a:xfrm>
            <a:off x="6018775" y="2176048"/>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B = 0</a:t>
            </a:r>
            <a:endParaRPr lang="es-AR" sz="1200" b="1" dirty="0">
              <a:solidFill>
                <a:schemeClr val="tx1"/>
              </a:solidFill>
              <a:latin typeface="Arial" pitchFamily="34" charset="0"/>
              <a:cs typeface="Arial" pitchFamily="34" charset="0"/>
            </a:endParaRPr>
          </a:p>
        </p:txBody>
      </p:sp>
      <p:sp>
        <p:nvSpPr>
          <p:cNvPr id="13" name="12 Proceso"/>
          <p:cNvSpPr/>
          <p:nvPr/>
        </p:nvSpPr>
        <p:spPr>
          <a:xfrm>
            <a:off x="6018775" y="2608096"/>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0</a:t>
            </a:r>
            <a:endParaRPr lang="es-AR" sz="1200" b="1" dirty="0">
              <a:solidFill>
                <a:schemeClr val="tx1"/>
              </a:solidFill>
              <a:latin typeface="Arial" pitchFamily="34" charset="0"/>
              <a:cs typeface="Arial" pitchFamily="34" charset="0"/>
            </a:endParaRPr>
          </a:p>
        </p:txBody>
      </p:sp>
      <p:sp>
        <p:nvSpPr>
          <p:cNvPr id="14" name="13 Decisión"/>
          <p:cNvSpPr/>
          <p:nvPr/>
        </p:nvSpPr>
        <p:spPr>
          <a:xfrm>
            <a:off x="5964769" y="3050576"/>
            <a:ext cx="1178286"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a:solidFill>
                  <a:schemeClr val="tx1"/>
                </a:solidFill>
                <a:latin typeface="Arial" pitchFamily="34" charset="0"/>
                <a:cs typeface="Arial" pitchFamily="34" charset="0"/>
              </a:rPr>
              <a:t>I &lt; N-1</a:t>
            </a:r>
            <a:endParaRPr lang="es-AR" sz="1000" b="1" dirty="0">
              <a:solidFill>
                <a:schemeClr val="tx1"/>
              </a:solidFill>
              <a:latin typeface="Arial" pitchFamily="34" charset="0"/>
              <a:cs typeface="Arial" pitchFamily="34" charset="0"/>
            </a:endParaRPr>
          </a:p>
        </p:txBody>
      </p:sp>
      <p:sp>
        <p:nvSpPr>
          <p:cNvPr id="17" name="16 Decisión"/>
          <p:cNvSpPr/>
          <p:nvPr/>
        </p:nvSpPr>
        <p:spPr>
          <a:xfrm>
            <a:off x="6697911" y="3510664"/>
            <a:ext cx="136815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&lt; A(I+1)</a:t>
            </a:r>
            <a:endParaRPr lang="es-AR" sz="1200" b="1" dirty="0">
              <a:solidFill>
                <a:schemeClr val="tx1"/>
              </a:solidFill>
              <a:latin typeface="Arial" pitchFamily="34" charset="0"/>
              <a:cs typeface="Arial" pitchFamily="34" charset="0"/>
            </a:endParaRPr>
          </a:p>
        </p:txBody>
      </p:sp>
      <p:sp>
        <p:nvSpPr>
          <p:cNvPr id="19" name="18 Decisión"/>
          <p:cNvSpPr/>
          <p:nvPr/>
        </p:nvSpPr>
        <p:spPr>
          <a:xfrm>
            <a:off x="5049053" y="3488326"/>
            <a:ext cx="1087839"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B = 0</a:t>
            </a:r>
            <a:endParaRPr lang="es-AR" sz="1100" b="1" dirty="0">
              <a:solidFill>
                <a:schemeClr val="tx1"/>
              </a:solidFill>
              <a:latin typeface="Arial" pitchFamily="34" charset="0"/>
              <a:cs typeface="Arial" pitchFamily="34" charset="0"/>
            </a:endParaRPr>
          </a:p>
        </p:txBody>
      </p:sp>
      <p:cxnSp>
        <p:nvCxnSpPr>
          <p:cNvPr id="20" name="19 Conector recto"/>
          <p:cNvCxnSpPr>
            <a:stCxn id="11" idx="2"/>
            <a:endCxn id="12" idx="0"/>
          </p:cNvCxnSpPr>
          <p:nvPr/>
        </p:nvCxnSpPr>
        <p:spPr>
          <a:xfrm>
            <a:off x="6486827" y="2032032"/>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486827" y="2464080"/>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486827" y="2896128"/>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a:stCxn id="14" idx="3"/>
          </p:cNvCxnSpPr>
          <p:nvPr/>
        </p:nvCxnSpPr>
        <p:spPr>
          <a:xfrm>
            <a:off x="7143055" y="3338608"/>
            <a:ext cx="24387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a:endCxn id="17" idx="0"/>
          </p:cNvCxnSpPr>
          <p:nvPr/>
        </p:nvCxnSpPr>
        <p:spPr>
          <a:xfrm>
            <a:off x="7378219" y="3328176"/>
            <a:ext cx="3768" cy="1824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043121" y="379242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434811" y="378865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4860032" y="3776358"/>
            <a:ext cx="189021" cy="730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flipH="1">
            <a:off x="5590236" y="4064390"/>
            <a:ext cx="2565" cy="29297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34 Proceso"/>
          <p:cNvSpPr/>
          <p:nvPr/>
        </p:nvSpPr>
        <p:spPr>
          <a:xfrm>
            <a:off x="6982175" y="5853361"/>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cxnSp>
        <p:nvCxnSpPr>
          <p:cNvPr id="37" name="36 Conector recto"/>
          <p:cNvCxnSpPr/>
          <p:nvPr/>
        </p:nvCxnSpPr>
        <p:spPr>
          <a:xfrm>
            <a:off x="7456012" y="5679418"/>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37 Proceso"/>
          <p:cNvSpPr/>
          <p:nvPr/>
        </p:nvSpPr>
        <p:spPr>
          <a:xfrm>
            <a:off x="7966759" y="3954539"/>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A(I)</a:t>
            </a:r>
            <a:endParaRPr lang="es-AR" sz="1200" b="1" dirty="0">
              <a:solidFill>
                <a:schemeClr val="tx1"/>
              </a:solidFill>
              <a:latin typeface="Arial" pitchFamily="34" charset="0"/>
              <a:cs typeface="Arial" pitchFamily="34" charset="0"/>
            </a:endParaRPr>
          </a:p>
        </p:txBody>
      </p:sp>
      <p:sp>
        <p:nvSpPr>
          <p:cNvPr id="39" name="38 Proceso"/>
          <p:cNvSpPr/>
          <p:nvPr/>
        </p:nvSpPr>
        <p:spPr>
          <a:xfrm>
            <a:off x="7863428" y="4386587"/>
            <a:ext cx="1138221"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 A(I+1)</a:t>
            </a:r>
            <a:endParaRPr lang="es-AR" sz="1200" b="1" dirty="0">
              <a:solidFill>
                <a:schemeClr val="tx1"/>
              </a:solidFill>
              <a:latin typeface="Arial" pitchFamily="34" charset="0"/>
              <a:cs typeface="Arial" pitchFamily="34" charset="0"/>
            </a:endParaRPr>
          </a:p>
        </p:txBody>
      </p:sp>
      <p:sp>
        <p:nvSpPr>
          <p:cNvPr id="40" name="39 Proceso"/>
          <p:cNvSpPr/>
          <p:nvPr/>
        </p:nvSpPr>
        <p:spPr>
          <a:xfrm>
            <a:off x="7966759" y="481863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A(I+1) = W</a:t>
            </a:r>
            <a:endParaRPr lang="es-AR" sz="1200" b="1" dirty="0">
              <a:solidFill>
                <a:schemeClr val="tx1"/>
              </a:solidFill>
              <a:latin typeface="Arial" pitchFamily="34" charset="0"/>
              <a:cs typeface="Arial" pitchFamily="34" charset="0"/>
            </a:endParaRPr>
          </a:p>
        </p:txBody>
      </p:sp>
      <p:cxnSp>
        <p:nvCxnSpPr>
          <p:cNvPr id="41" name="40 Conector recto"/>
          <p:cNvCxnSpPr>
            <a:stCxn id="38" idx="2"/>
            <a:endCxn id="39" idx="0"/>
          </p:cNvCxnSpPr>
          <p:nvPr/>
        </p:nvCxnSpPr>
        <p:spPr>
          <a:xfrm flipH="1">
            <a:off x="8432539" y="4242571"/>
            <a:ext cx="2272"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8434811" y="467461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8434811" y="510666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43 Conector"/>
          <p:cNvSpPr/>
          <p:nvPr/>
        </p:nvSpPr>
        <p:spPr>
          <a:xfrm>
            <a:off x="7265836" y="6381328"/>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5" name="44 Conector recto de flecha"/>
          <p:cNvCxnSpPr/>
          <p:nvPr/>
        </p:nvCxnSpPr>
        <p:spPr>
          <a:xfrm flipH="1">
            <a:off x="6711300" y="3037513"/>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6" name="45 Conector"/>
          <p:cNvSpPr/>
          <p:nvPr/>
        </p:nvSpPr>
        <p:spPr>
          <a:xfrm>
            <a:off x="7588165" y="2897265"/>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8" name="47 Conector recto de flecha"/>
          <p:cNvCxnSpPr/>
          <p:nvPr/>
        </p:nvCxnSpPr>
        <p:spPr>
          <a:xfrm>
            <a:off x="4860032" y="2097741"/>
            <a:ext cx="1199039"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49 Proceso"/>
          <p:cNvSpPr/>
          <p:nvPr/>
        </p:nvSpPr>
        <p:spPr>
          <a:xfrm>
            <a:off x="7966759" y="525068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B = 1</a:t>
            </a:r>
            <a:endParaRPr lang="es-AR" sz="1200" b="1" dirty="0">
              <a:solidFill>
                <a:schemeClr val="tx1"/>
              </a:solidFill>
              <a:latin typeface="Arial" pitchFamily="34" charset="0"/>
              <a:cs typeface="Arial" pitchFamily="34" charset="0"/>
            </a:endParaRPr>
          </a:p>
        </p:txBody>
      </p:sp>
      <p:cxnSp>
        <p:nvCxnSpPr>
          <p:cNvPr id="52" name="51 Conector recto"/>
          <p:cNvCxnSpPr/>
          <p:nvPr/>
        </p:nvCxnSpPr>
        <p:spPr>
          <a:xfrm>
            <a:off x="6355028" y="380230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flipH="1">
            <a:off x="6352261" y="3788657"/>
            <a:ext cx="10980" cy="19044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53 Proceso alternativo"/>
          <p:cNvSpPr/>
          <p:nvPr/>
        </p:nvSpPr>
        <p:spPr>
          <a:xfrm>
            <a:off x="5365497" y="4357381"/>
            <a:ext cx="471438"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FIN</a:t>
            </a:r>
            <a:endParaRPr lang="es-AR" sz="1200" b="1" dirty="0">
              <a:solidFill>
                <a:schemeClr val="tx1"/>
              </a:solidFill>
              <a:latin typeface="Arial" pitchFamily="34" charset="0"/>
              <a:cs typeface="Arial" pitchFamily="34" charset="0"/>
            </a:endParaRPr>
          </a:p>
        </p:txBody>
      </p:sp>
      <p:cxnSp>
        <p:nvCxnSpPr>
          <p:cNvPr id="55" name="54 Conector recto"/>
          <p:cNvCxnSpPr/>
          <p:nvPr/>
        </p:nvCxnSpPr>
        <p:spPr>
          <a:xfrm>
            <a:off x="5590236" y="3341824"/>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5601216" y="3328176"/>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6495276" y="157382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57 Proceso alternativo"/>
          <p:cNvSpPr/>
          <p:nvPr/>
        </p:nvSpPr>
        <p:spPr>
          <a:xfrm>
            <a:off x="6121711" y="1357801"/>
            <a:ext cx="679013"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INICIO</a:t>
            </a:r>
            <a:endParaRPr lang="es-AR" sz="1200" b="1" dirty="0">
              <a:solidFill>
                <a:schemeClr val="tx1"/>
              </a:solidFill>
              <a:latin typeface="Arial" pitchFamily="34" charset="0"/>
              <a:cs typeface="Arial" pitchFamily="34" charset="0"/>
            </a:endParaRPr>
          </a:p>
        </p:txBody>
      </p:sp>
      <p:cxnSp>
        <p:nvCxnSpPr>
          <p:cNvPr id="60" name="59 Conector recto"/>
          <p:cNvCxnSpPr/>
          <p:nvPr/>
        </p:nvCxnSpPr>
        <p:spPr>
          <a:xfrm>
            <a:off x="8439492" y="553426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flipH="1">
            <a:off x="6355028" y="5678281"/>
            <a:ext cx="208446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63 Conector recto"/>
          <p:cNvCxnSpPr>
            <a:stCxn id="35" idx="2"/>
          </p:cNvCxnSpPr>
          <p:nvPr/>
        </p:nvCxnSpPr>
        <p:spPr>
          <a:xfrm>
            <a:off x="7450227" y="6141393"/>
            <a:ext cx="0" cy="25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flipV="1">
            <a:off x="4860032" y="2097741"/>
            <a:ext cx="0" cy="167861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46 CuadroTexto"/>
          <p:cNvSpPr txBox="1"/>
          <p:nvPr/>
        </p:nvSpPr>
        <p:spPr>
          <a:xfrm>
            <a:off x="2596914" y="1268760"/>
            <a:ext cx="2452139" cy="646331"/>
          </a:xfrm>
          <a:prstGeom prst="rect">
            <a:avLst/>
          </a:prstGeom>
          <a:noFill/>
          <a:ln w="38100">
            <a:solidFill>
              <a:srgbClr val="0070C0"/>
            </a:solidFill>
          </a:ln>
          <a:effectLst/>
        </p:spPr>
        <p:txBody>
          <a:bodyPr wrap="square" rtlCol="0">
            <a:spAutoFit/>
          </a:bodyPr>
          <a:lstStyle/>
          <a:p>
            <a:pPr algn="just">
              <a:spcBef>
                <a:spcPts val="1200"/>
              </a:spcBef>
            </a:pPr>
            <a:r>
              <a:rPr lang="es-ES_tradnl" sz="1200" b="1" dirty="0">
                <a:latin typeface="Times New Roman" pitchFamily="18" charset="0"/>
                <a:cs typeface="Times New Roman" pitchFamily="18" charset="0"/>
              </a:rPr>
              <a:t>Para  ordenar  </a:t>
            </a:r>
            <a:r>
              <a:rPr lang="es-ES_tradnl" sz="1200" b="1">
                <a:latin typeface="Times New Roman" pitchFamily="18" charset="0"/>
                <a:cs typeface="Times New Roman" pitchFamily="18" charset="0"/>
              </a:rPr>
              <a:t>de MAYOR a MENOR </a:t>
            </a:r>
            <a:r>
              <a:rPr lang="es-ES_tradnl" sz="1200" b="1" dirty="0">
                <a:latin typeface="Times New Roman" pitchFamily="18" charset="0"/>
                <a:cs typeface="Times New Roman" pitchFamily="18" charset="0"/>
              </a:rPr>
              <a:t>el algoritmo   cambia  A(I) &gt; A(I+1) por  A(I) &lt;  A(I+1)</a:t>
            </a:r>
          </a:p>
        </p:txBody>
      </p:sp>
      <p:cxnSp>
        <p:nvCxnSpPr>
          <p:cNvPr id="3" name="2 Conector recto de flecha"/>
          <p:cNvCxnSpPr/>
          <p:nvPr/>
        </p:nvCxnSpPr>
        <p:spPr>
          <a:xfrm flipH="1">
            <a:off x="2969822" y="1915091"/>
            <a:ext cx="306034" cy="115386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a:off x="4355976" y="1915091"/>
            <a:ext cx="3022243" cy="171154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 name="5 Conector"/>
          <p:cNvSpPr/>
          <p:nvPr/>
        </p:nvSpPr>
        <p:spPr>
          <a:xfrm>
            <a:off x="2771800" y="3050576"/>
            <a:ext cx="396044" cy="460088"/>
          </a:xfrm>
          <a:prstGeom prst="flowChartConnector">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onector"/>
          <p:cNvSpPr/>
          <p:nvPr/>
        </p:nvSpPr>
        <p:spPr>
          <a:xfrm>
            <a:off x="7378219" y="3472192"/>
            <a:ext cx="394337" cy="460481"/>
          </a:xfrm>
          <a:prstGeom prst="flowChartConnector">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50 CuadroTexto"/>
          <p:cNvSpPr txBox="1"/>
          <p:nvPr/>
        </p:nvSpPr>
        <p:spPr>
          <a:xfrm>
            <a:off x="1058107" y="660026"/>
            <a:ext cx="4003449" cy="338554"/>
          </a:xfrm>
          <a:prstGeom prst="rect">
            <a:avLst/>
          </a:prstGeom>
          <a:noFill/>
          <a:ln w="38100">
            <a:solidFill>
              <a:schemeClr val="accent1"/>
            </a:solidFill>
          </a:ln>
          <a:effectLst/>
        </p:spPr>
        <p:txBody>
          <a:bodyPr wrap="square" rtlCol="0">
            <a:spAutoFit/>
          </a:bodyPr>
          <a:lstStyle/>
          <a:p>
            <a:pPr algn="just">
              <a:spcBef>
                <a:spcPts val="1200"/>
              </a:spcBef>
            </a:pPr>
            <a:r>
              <a:rPr lang="es-ES_tradnl" sz="1600" b="1" dirty="0">
                <a:latin typeface="Times New Roman" pitchFamily="18" charset="0"/>
                <a:cs typeface="Times New Roman" pitchFamily="18" charset="0"/>
              </a:rPr>
              <a:t>Ordenar el vector A  en forma Descendente</a:t>
            </a:r>
          </a:p>
        </p:txBody>
      </p:sp>
    </p:spTree>
    <p:extLst>
      <p:ext uri="{BB962C8B-B14F-4D97-AF65-F5344CB8AC3E}">
        <p14:creationId xmlns:p14="http://schemas.microsoft.com/office/powerpoint/2010/main" val="238650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1115616" y="764704"/>
            <a:ext cx="7848872" cy="1431161"/>
          </a:xfrm>
          <a:prstGeom prst="rect">
            <a:avLst/>
          </a:prstGeom>
          <a:noFill/>
          <a:ln w="38100">
            <a:noFill/>
          </a:ln>
          <a:effectLst/>
        </p:spPr>
        <p:txBody>
          <a:bodyPr wrap="square" rtlCol="0">
            <a:spAutoFit/>
          </a:bodyPr>
          <a:lstStyle/>
          <a:p>
            <a:pPr marL="177800" indent="-177800" algn="just">
              <a:spcBef>
                <a:spcPts val="600"/>
              </a:spcBef>
              <a:buFont typeface="Wingdings" pitchFamily="2" charset="2"/>
              <a:buChar char="v"/>
            </a:pPr>
            <a:r>
              <a:rPr lang="es-ES_tradnl" sz="1400" b="1" dirty="0">
                <a:latin typeface="Times New Roman" pitchFamily="18" charset="0"/>
                <a:cs typeface="Times New Roman" pitchFamily="18" charset="0"/>
              </a:rPr>
              <a:t>LOS MÉTODOS DE ORDENAMIENTO SE DIVIDEN EN DOS CATEGORÍAS:</a:t>
            </a:r>
          </a:p>
          <a:p>
            <a:pPr algn="just">
              <a:spcBef>
                <a:spcPts val="600"/>
              </a:spcBef>
            </a:pPr>
            <a:endParaRPr lang="es-ES_tradnl" sz="800" b="1" dirty="0">
              <a:latin typeface="Times New Roman" pitchFamily="18" charset="0"/>
              <a:cs typeface="Times New Roman" pitchFamily="18" charset="0"/>
            </a:endParaRPr>
          </a:p>
          <a:p>
            <a:pPr marL="355600" lvl="1" indent="-177800" algn="just">
              <a:spcBef>
                <a:spcPts val="600"/>
              </a:spcBef>
              <a:buFont typeface="Wingdings" pitchFamily="2" charset="2"/>
              <a:buChar char="Ø"/>
            </a:pPr>
            <a:r>
              <a:rPr lang="es-ES_tradnl" sz="1400" b="1" dirty="0">
                <a:latin typeface="Times New Roman" pitchFamily="18" charset="0"/>
                <a:cs typeface="Times New Roman" pitchFamily="18" charset="0"/>
              </a:rPr>
              <a:t>ORDENAMIENTO DE ARREGLOS (ORDENACIÓN INTERNA):</a:t>
            </a:r>
          </a:p>
          <a:p>
            <a:pPr marL="531813" lvl="1" indent="-190500" algn="just">
              <a:spcBef>
                <a:spcPts val="600"/>
              </a:spcBef>
              <a:buFont typeface="Wingdings" pitchFamily="2" charset="2"/>
              <a:buChar char="ü"/>
            </a:pPr>
            <a:r>
              <a:rPr lang="es-ES_tradnl" sz="1400" b="1" dirty="0">
                <a:latin typeface="Times New Roman" pitchFamily="18" charset="0"/>
                <a:cs typeface="Times New Roman" pitchFamily="18" charset="0"/>
              </a:rPr>
              <a:t>SE ALMACENA EN LA MEMORIA INTERNA DE LA COMPUTADORA DE GRAN VELOCIDAD Y ACCESO ALEATORIO.</a:t>
            </a:r>
          </a:p>
          <a:p>
            <a:pPr marL="177800" lvl="1" algn="just"/>
            <a:endParaRPr lang="es-ES_tradnl" sz="800" b="1" dirty="0">
              <a:latin typeface="Times New Roman" pitchFamily="18" charset="0"/>
              <a:cs typeface="Times New Roman" pitchFamily="18" charset="0"/>
            </a:endParaRPr>
          </a:p>
        </p:txBody>
      </p:sp>
      <p:sp>
        <p:nvSpPr>
          <p:cNvPr id="8" name="7 CuadroTexto"/>
          <p:cNvSpPr txBox="1"/>
          <p:nvPr/>
        </p:nvSpPr>
        <p:spPr>
          <a:xfrm>
            <a:off x="1115616" y="2060848"/>
            <a:ext cx="7848872" cy="2246769"/>
          </a:xfrm>
          <a:prstGeom prst="rect">
            <a:avLst/>
          </a:prstGeom>
          <a:noFill/>
          <a:ln w="38100">
            <a:noFill/>
          </a:ln>
          <a:effectLst/>
        </p:spPr>
        <p:txBody>
          <a:bodyPr wrap="square" rtlCol="0">
            <a:spAutoFit/>
          </a:bodyPr>
          <a:lstStyle/>
          <a:p>
            <a:pPr marL="355600" lvl="1" indent="-177800" algn="just">
              <a:lnSpc>
                <a:spcPct val="150000"/>
              </a:lnSpc>
              <a:buFont typeface="Wingdings" pitchFamily="2" charset="2"/>
              <a:buChar char="Ø"/>
            </a:pPr>
            <a:r>
              <a:rPr lang="es-ES_tradnl" sz="1400" b="1" dirty="0">
                <a:latin typeface="Times New Roman" pitchFamily="18" charset="0"/>
                <a:cs typeface="Times New Roman" pitchFamily="18" charset="0"/>
              </a:rPr>
              <a:t>ORDENAMIENTO DE ARCHIVOS (ORDENACIÓN EXTERNA): </a:t>
            </a:r>
          </a:p>
          <a:p>
            <a:pPr marL="531813" indent="-176213" algn="just">
              <a:lnSpc>
                <a:spcPct val="150000"/>
              </a:lnSpc>
              <a:buFont typeface="Wingdings" pitchFamily="2" charset="2"/>
              <a:buChar char="ü"/>
            </a:pPr>
            <a:r>
              <a:rPr lang="es-AR" sz="1400" b="1" cap="all" dirty="0">
                <a:latin typeface="Times New Roman" pitchFamily="18" charset="0"/>
                <a:cs typeface="Times New Roman" pitchFamily="18" charset="0"/>
              </a:rPr>
              <a:t>se suele hacer casi siempre sobre soportes de almacenamiento externo, discos, etc.</a:t>
            </a:r>
          </a:p>
          <a:p>
            <a:pPr marL="531813" indent="-192088" algn="just">
              <a:lnSpc>
                <a:spcPct val="150000"/>
              </a:lnSpc>
              <a:buFont typeface="Wingdings" pitchFamily="2" charset="2"/>
              <a:buChar char="ü"/>
            </a:pPr>
            <a:r>
              <a:rPr lang="es-AR" sz="1400" b="1" cap="all" dirty="0">
                <a:latin typeface="Times New Roman" pitchFamily="18" charset="0"/>
                <a:cs typeface="Times New Roman" pitchFamily="18" charset="0"/>
              </a:rPr>
              <a:t>Estos dispositivos son más lentos en las operaciones de entrada/salida, pero, por el contrario, pueden contener mayor cantidad de información.</a:t>
            </a:r>
          </a:p>
          <a:p>
            <a:pPr marL="531813" indent="-176213" algn="just">
              <a:buFont typeface="Wingdings" pitchFamily="2" charset="2"/>
              <a:buChar char="ü"/>
            </a:pPr>
            <a:endParaRPr lang="es-ES_tradnl" sz="1400" b="1" cap="all" dirty="0">
              <a:latin typeface="Times New Roman" pitchFamily="18" charset="0"/>
              <a:cs typeface="Times New Roman" pitchFamily="18" charset="0"/>
            </a:endParaRPr>
          </a:p>
        </p:txBody>
      </p:sp>
      <p:sp>
        <p:nvSpPr>
          <p:cNvPr id="2" name="1 CuadroTexto"/>
          <p:cNvSpPr txBox="1"/>
          <p:nvPr/>
        </p:nvSpPr>
        <p:spPr>
          <a:xfrm>
            <a:off x="1115616" y="4365104"/>
            <a:ext cx="7704856" cy="1708160"/>
          </a:xfrm>
          <a:prstGeom prst="rect">
            <a:avLst/>
          </a:prstGeom>
          <a:noFill/>
        </p:spPr>
        <p:txBody>
          <a:bodyPr wrap="square" rtlCol="0">
            <a:spAutoFit/>
          </a:bodyPr>
          <a:lstStyle/>
          <a:p>
            <a:pPr algn="just">
              <a:lnSpc>
                <a:spcPct val="150000"/>
              </a:lnSpc>
            </a:pPr>
            <a:r>
              <a:rPr lang="es-AR" sz="1400" b="1" i="1" cap="all" dirty="0" err="1">
                <a:solidFill>
                  <a:srgbClr val="C00000"/>
                </a:solidFill>
                <a:latin typeface="Times New Roman" pitchFamily="18" charset="0"/>
                <a:cs typeface="Times New Roman" pitchFamily="18" charset="0"/>
              </a:rPr>
              <a:t>OrdenaMIENTO</a:t>
            </a:r>
            <a:r>
              <a:rPr lang="es-AR" sz="1400" b="1" i="1" cap="all" dirty="0">
                <a:solidFill>
                  <a:srgbClr val="C00000"/>
                </a:solidFill>
                <a:latin typeface="Times New Roman" pitchFamily="18" charset="0"/>
                <a:cs typeface="Times New Roman" pitchFamily="18" charset="0"/>
              </a:rPr>
              <a:t> interna</a:t>
            </a:r>
            <a:r>
              <a:rPr lang="es-AR" sz="1400" b="1" i="1" cap="all" dirty="0">
                <a:latin typeface="Times New Roman" pitchFamily="18" charset="0"/>
                <a:cs typeface="Times New Roman" pitchFamily="18" charset="0"/>
              </a:rPr>
              <a:t>: </a:t>
            </a:r>
            <a:r>
              <a:rPr lang="es-AR" sz="1400" b="1" cap="all" dirty="0">
                <a:latin typeface="Times New Roman" pitchFamily="18" charset="0"/>
                <a:cs typeface="Times New Roman" pitchFamily="18" charset="0"/>
              </a:rPr>
              <a:t>clasificación de los valores de un vector según un orden en memoria central: rápida.</a:t>
            </a:r>
          </a:p>
          <a:p>
            <a:pPr algn="just">
              <a:lnSpc>
                <a:spcPct val="150000"/>
              </a:lnSpc>
            </a:pPr>
            <a:endParaRPr lang="es-AR" sz="1400" b="1" cap="all" dirty="0">
              <a:latin typeface="Times New Roman" pitchFamily="18" charset="0"/>
              <a:cs typeface="Times New Roman" pitchFamily="18" charset="0"/>
            </a:endParaRPr>
          </a:p>
          <a:p>
            <a:pPr algn="just">
              <a:lnSpc>
                <a:spcPct val="150000"/>
              </a:lnSpc>
            </a:pPr>
            <a:r>
              <a:rPr lang="es-AR" sz="1400" b="1" i="1" cap="all" dirty="0" err="1">
                <a:solidFill>
                  <a:srgbClr val="C00000"/>
                </a:solidFill>
                <a:latin typeface="Times New Roman" pitchFamily="18" charset="0"/>
                <a:cs typeface="Times New Roman" pitchFamily="18" charset="0"/>
              </a:rPr>
              <a:t>OrdenaMIENTO</a:t>
            </a:r>
            <a:r>
              <a:rPr lang="es-AR" sz="1400" b="1" i="1" cap="all" dirty="0">
                <a:solidFill>
                  <a:srgbClr val="C00000"/>
                </a:solidFill>
                <a:latin typeface="Times New Roman" pitchFamily="18" charset="0"/>
                <a:cs typeface="Times New Roman" pitchFamily="18" charset="0"/>
              </a:rPr>
              <a:t> externa</a:t>
            </a:r>
            <a:r>
              <a:rPr lang="es-AR" sz="1400" b="1" i="1" cap="all" dirty="0">
                <a:latin typeface="Times New Roman" pitchFamily="18" charset="0"/>
                <a:cs typeface="Times New Roman" pitchFamily="18" charset="0"/>
              </a:rPr>
              <a:t>: </a:t>
            </a:r>
            <a:r>
              <a:rPr lang="es-AR" sz="1400" b="1" cap="all" dirty="0">
                <a:latin typeface="Times New Roman" pitchFamily="18" charset="0"/>
                <a:cs typeface="Times New Roman" pitchFamily="18" charset="0"/>
              </a:rPr>
              <a:t>clasificación de los registros de un archivo situado en un soporte externo: menos rápido.</a:t>
            </a:r>
          </a:p>
        </p:txBody>
      </p:sp>
      <p:sp>
        <p:nvSpPr>
          <p:cNvPr id="7" name="6 CuadroTexto"/>
          <p:cNvSpPr txBox="1"/>
          <p:nvPr/>
        </p:nvSpPr>
        <p:spPr>
          <a:xfrm>
            <a:off x="1043608" y="222474"/>
            <a:ext cx="2592288" cy="400110"/>
          </a:xfrm>
          <a:prstGeom prst="rect">
            <a:avLst/>
          </a:prstGeom>
          <a:noFill/>
          <a:ln w="38100">
            <a:noFill/>
          </a:ln>
          <a:effectLst/>
        </p:spPr>
        <p:txBody>
          <a:bodyPr wrap="square" rtlCol="0">
            <a:spAutoFit/>
          </a:bodyPr>
          <a:lstStyle/>
          <a:p>
            <a:r>
              <a:rPr lang="es-ES" sz="2000" b="1" cap="all" dirty="0">
                <a:solidFill>
                  <a:srgbClr val="C00000"/>
                </a:solidFill>
                <a:latin typeface="Times New Roman" pitchFamily="18" charset="0"/>
                <a:cs typeface="Times New Roman" pitchFamily="18" charset="0"/>
              </a:rPr>
              <a:t>Ordenamiento</a:t>
            </a:r>
            <a:endParaRPr lang="es-AR" sz="2000" b="1" cap="all"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16632"/>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b="1" dirty="0">
                <a:solidFill>
                  <a:srgbClr val="C00000"/>
                </a:solidFill>
                <a:latin typeface="Times New Roman" pitchFamily="18" charset="0"/>
                <a:cs typeface="Times New Roman" pitchFamily="18" charset="0"/>
              </a:rPr>
              <a:t>ALGORITMO DE ORDENAMIENTO POR MÉTODO DE SELECCIÓN</a:t>
            </a:r>
            <a:endParaRPr lang="es-ES_tradnl" b="1" dirty="0">
              <a:latin typeface="Times New Roman" pitchFamily="18" charset="0"/>
              <a:cs typeface="Times New Roman" pitchFamily="18" charset="0"/>
            </a:endParaRPr>
          </a:p>
        </p:txBody>
      </p:sp>
      <p:sp>
        <p:nvSpPr>
          <p:cNvPr id="5" name="4 CuadroTexto"/>
          <p:cNvSpPr txBox="1"/>
          <p:nvPr/>
        </p:nvSpPr>
        <p:spPr>
          <a:xfrm>
            <a:off x="1043608" y="666064"/>
            <a:ext cx="7776864" cy="336118"/>
          </a:xfrm>
          <a:prstGeom prst="rect">
            <a:avLst/>
          </a:prstGeom>
          <a:noFill/>
          <a:ln w="38100">
            <a:noFill/>
          </a:ln>
          <a:effectLst/>
        </p:spPr>
        <p:txBody>
          <a:bodyPr wrap="square" rtlCol="0">
            <a:spAutoFit/>
          </a:bodyPr>
          <a:lstStyle/>
          <a:p>
            <a:pPr algn="just">
              <a:lnSpc>
                <a:spcPct val="150000"/>
              </a:lnSpc>
            </a:pPr>
            <a:r>
              <a:rPr lang="es-ES_tradnl" sz="1200" b="1" dirty="0">
                <a:latin typeface="Times New Roman" pitchFamily="18" charset="0"/>
                <a:cs typeface="Times New Roman" pitchFamily="18" charset="0"/>
              </a:rPr>
              <a:t>PARA ORDENAR LOS ELEMENTOS DE UN VECTOR DE MENOR A MAYOR/  ASCENDENTE</a:t>
            </a:r>
          </a:p>
        </p:txBody>
      </p:sp>
      <p:sp>
        <p:nvSpPr>
          <p:cNvPr id="6" name="5 CuadroTexto"/>
          <p:cNvSpPr txBox="1"/>
          <p:nvPr/>
        </p:nvSpPr>
        <p:spPr>
          <a:xfrm>
            <a:off x="971600" y="3212976"/>
            <a:ext cx="8172400" cy="2554545"/>
          </a:xfrm>
          <a:prstGeom prst="rect">
            <a:avLst/>
          </a:prstGeom>
          <a:noFill/>
          <a:ln w="38100">
            <a:noFill/>
          </a:ln>
          <a:effectLst/>
        </p:spPr>
        <p:txBody>
          <a:bodyPr wrap="square" rtlCol="0">
            <a:spAutoFit/>
          </a:bodyPr>
          <a:lstStyle/>
          <a:p>
            <a:pPr algn="just">
              <a:lnSpc>
                <a:spcPct val="150000"/>
              </a:lnSpc>
            </a:pPr>
            <a:r>
              <a:rPr lang="es-ES_tradnl" sz="1400" b="1" dirty="0">
                <a:latin typeface="Times New Roman" pitchFamily="18" charset="0"/>
                <a:cs typeface="Times New Roman" pitchFamily="18" charset="0"/>
              </a:rPr>
              <a:t>EL PROCEDIMIENTO DEL ALGORITMO ES :</a:t>
            </a:r>
          </a:p>
          <a:p>
            <a:pPr algn="just"/>
            <a:endParaRPr lang="es-ES_tradnl" sz="1400" b="1" dirty="0">
              <a:latin typeface="Times New Roman" pitchFamily="18" charset="0"/>
              <a:cs typeface="Times New Roman" pitchFamily="18" charset="0"/>
            </a:endParaRPr>
          </a:p>
          <a:p>
            <a:pPr marL="177800" lvl="1" indent="-177800" algn="just">
              <a:lnSpc>
                <a:spcPct val="150000"/>
              </a:lnSpc>
              <a:spcAft>
                <a:spcPts val="1200"/>
              </a:spcAft>
              <a:buFont typeface="+mj-lt"/>
              <a:buAutoNum type="arabicPeriod"/>
            </a:pPr>
            <a:r>
              <a:rPr lang="es-ES_tradnl" sz="1400" b="1" dirty="0">
                <a:latin typeface="Times New Roman" pitchFamily="18" charset="0"/>
                <a:cs typeface="Times New Roman" pitchFamily="18" charset="0"/>
              </a:rPr>
              <a:t>SELECCIONAR EL ELEMENTO DE MENOR VALOR EN UN VECTOR DE N  ELEMENTOS.</a:t>
            </a:r>
          </a:p>
          <a:p>
            <a:pPr marL="177800" lvl="1" indent="-177800" algn="just">
              <a:lnSpc>
                <a:spcPct val="150000"/>
              </a:lnSpc>
              <a:spcAft>
                <a:spcPts val="1200"/>
              </a:spcAft>
              <a:buFont typeface="+mj-lt"/>
              <a:buAutoNum type="arabicPeriod"/>
            </a:pPr>
            <a:r>
              <a:rPr lang="es-ES_tradnl" sz="1400" b="1" dirty="0">
                <a:latin typeface="Times New Roman" pitchFamily="18" charset="0"/>
                <a:cs typeface="Times New Roman" pitchFamily="18" charset="0"/>
              </a:rPr>
              <a:t>INTERCAMBIAR DICHO ELEMENTO CON  EL PRIMER ELEMENTO DEL VECTOR.</a:t>
            </a:r>
          </a:p>
          <a:p>
            <a:pPr marL="177800" lvl="1" indent="-177800" algn="just">
              <a:lnSpc>
                <a:spcPct val="150000"/>
              </a:lnSpc>
              <a:spcAft>
                <a:spcPts val="1200"/>
              </a:spcAft>
              <a:buFont typeface="+mj-lt"/>
              <a:buAutoNum type="arabicPeriod"/>
            </a:pPr>
            <a:r>
              <a:rPr lang="es-ES_tradnl" sz="1400" b="1" dirty="0">
                <a:latin typeface="Times New Roman" pitchFamily="18" charset="0"/>
                <a:cs typeface="Times New Roman" pitchFamily="18" charset="0"/>
              </a:rPr>
              <a:t>REPETIR LAS OPERACIONES CON LOS N-1 ELEMENTOS RESTANTES, SELECCIONANDO EL SEGUNDO ELEMENTO DE MENOR VALOR; CONTINUAR CON LOS N-2 ELEMENTOS RESTANTES HASTA  QUE SÓLO  QUEDE EL  MAYOR.</a:t>
            </a:r>
          </a:p>
        </p:txBody>
      </p:sp>
      <p:graphicFrame>
        <p:nvGraphicFramePr>
          <p:cNvPr id="9" name="8 Tabla"/>
          <p:cNvGraphicFramePr>
            <a:graphicFrameLocks noGrp="1"/>
          </p:cNvGraphicFramePr>
          <p:nvPr>
            <p:extLst>
              <p:ext uri="{D42A27DB-BD31-4B8C-83A1-F6EECF244321}">
                <p14:modId xmlns:p14="http://schemas.microsoft.com/office/powerpoint/2010/main" val="1217117686"/>
              </p:ext>
            </p:extLst>
          </p:nvPr>
        </p:nvGraphicFramePr>
        <p:xfrm>
          <a:off x="2138404" y="1409717"/>
          <a:ext cx="5529940" cy="435107"/>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435107">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1 Rectángulo"/>
          <p:cNvSpPr/>
          <p:nvPr/>
        </p:nvSpPr>
        <p:spPr>
          <a:xfrm>
            <a:off x="1043608" y="2060848"/>
            <a:ext cx="7920880" cy="1061829"/>
          </a:xfrm>
          <a:prstGeom prst="rect">
            <a:avLst/>
          </a:prstGeom>
        </p:spPr>
        <p:txBody>
          <a:bodyPr wrap="square">
            <a:spAutoFit/>
          </a:bodyPr>
          <a:lstStyle/>
          <a:p>
            <a:pPr algn="just">
              <a:lnSpc>
                <a:spcPct val="150000"/>
              </a:lnSpc>
            </a:pPr>
            <a:r>
              <a:rPr lang="es-ES_tradnl" sz="1400" b="1" dirty="0">
                <a:latin typeface="Times New Roman" pitchFamily="18" charset="0"/>
                <a:cs typeface="Times New Roman" pitchFamily="18" charset="0"/>
              </a:rPr>
              <a:t>EL ALGORITMO SE BASA EN BUSCAR EL ELEMENTO DE MENOR VALOR DEL VECTOR Y COLOCARLO EN LA PRIMERA POSICIÓN; LUEGO SE BUSCA EL SEGUNDO ELEMENTO DE MENOR VALOR Y SE COLOCA EN LA SEGUNDA POSICIÓN, Y ASÍ SUCESIVAMENTE.</a:t>
            </a:r>
          </a:p>
        </p:txBody>
      </p:sp>
      <p:graphicFrame>
        <p:nvGraphicFramePr>
          <p:cNvPr id="10" name="9 Tabla"/>
          <p:cNvGraphicFramePr>
            <a:graphicFrameLocks noGrp="1"/>
          </p:cNvGraphicFramePr>
          <p:nvPr>
            <p:extLst>
              <p:ext uri="{D42A27DB-BD31-4B8C-83A1-F6EECF244321}">
                <p14:modId xmlns:p14="http://schemas.microsoft.com/office/powerpoint/2010/main" val="972392606"/>
              </p:ext>
            </p:extLst>
          </p:nvPr>
        </p:nvGraphicFramePr>
        <p:xfrm>
          <a:off x="2138404" y="6234253"/>
          <a:ext cx="5529940" cy="435107"/>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435107">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
        <p:nvSpPr>
          <p:cNvPr id="3" name="2 CuadroTexto"/>
          <p:cNvSpPr txBox="1"/>
          <p:nvPr/>
        </p:nvSpPr>
        <p:spPr>
          <a:xfrm>
            <a:off x="2138404" y="1040385"/>
            <a:ext cx="360040" cy="369332"/>
          </a:xfrm>
          <a:prstGeom prst="rect">
            <a:avLst/>
          </a:prstGeom>
          <a:noFill/>
        </p:spPr>
        <p:txBody>
          <a:bodyPr wrap="square" rtlCol="0">
            <a:spAutoFit/>
          </a:bodyPr>
          <a:lstStyle/>
          <a:p>
            <a:r>
              <a:rPr lang="es-ES_tradnl" b="1" dirty="0">
                <a:latin typeface="Arial" pitchFamily="34" charset="0"/>
                <a:cs typeface="Arial" pitchFamily="34" charset="0"/>
              </a:rPr>
              <a:t>A</a:t>
            </a:r>
            <a:endParaRPr lang="es-AR" b="1" dirty="0">
              <a:latin typeface="Arial" pitchFamily="34" charset="0"/>
              <a:cs typeface="Arial" pitchFamily="34" charset="0"/>
            </a:endParaRPr>
          </a:p>
        </p:txBody>
      </p:sp>
      <p:sp>
        <p:nvSpPr>
          <p:cNvPr id="12" name="11 CuadroTexto"/>
          <p:cNvSpPr txBox="1"/>
          <p:nvPr/>
        </p:nvSpPr>
        <p:spPr>
          <a:xfrm>
            <a:off x="2195736" y="5877272"/>
            <a:ext cx="360040" cy="369332"/>
          </a:xfrm>
          <a:prstGeom prst="rect">
            <a:avLst/>
          </a:prstGeom>
          <a:noFill/>
        </p:spPr>
        <p:txBody>
          <a:bodyPr wrap="square" rtlCol="0">
            <a:spAutoFit/>
          </a:bodyPr>
          <a:lstStyle/>
          <a:p>
            <a:r>
              <a:rPr lang="es-ES_tradnl" b="1" dirty="0">
                <a:latin typeface="Arial" pitchFamily="34" charset="0"/>
                <a:cs typeface="Arial" pitchFamily="34" charset="0"/>
              </a:rPr>
              <a:t>A</a:t>
            </a:r>
            <a:endParaRPr lang="es-AR" b="1" dirty="0">
              <a:latin typeface="Arial" pitchFamily="34" charset="0"/>
              <a:cs typeface="Arial" pitchFamily="34" charset="0"/>
            </a:endParaRPr>
          </a:p>
        </p:txBody>
      </p:sp>
    </p:spTree>
    <p:extLst>
      <p:ext uri="{BB962C8B-B14F-4D97-AF65-F5344CB8AC3E}">
        <p14:creationId xmlns:p14="http://schemas.microsoft.com/office/powerpoint/2010/main" val="41737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extLst>
              <p:ext uri="{D42A27DB-BD31-4B8C-83A1-F6EECF244321}">
                <p14:modId xmlns:p14="http://schemas.microsoft.com/office/powerpoint/2010/main" val="2675626275"/>
              </p:ext>
            </p:extLst>
          </p:nvPr>
        </p:nvGraphicFramePr>
        <p:xfrm>
          <a:off x="1058284" y="891952"/>
          <a:ext cx="5529940" cy="304800"/>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237510">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 name="5 CuadroTexto"/>
          <p:cNvSpPr txBox="1"/>
          <p:nvPr/>
        </p:nvSpPr>
        <p:spPr>
          <a:xfrm>
            <a:off x="1547664" y="553397"/>
            <a:ext cx="2772308"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VECTOR DESORDENADO</a:t>
            </a:r>
          </a:p>
        </p:txBody>
      </p:sp>
      <p:sp>
        <p:nvSpPr>
          <p:cNvPr id="7" name="6 CuadroTexto"/>
          <p:cNvSpPr txBox="1"/>
          <p:nvPr/>
        </p:nvSpPr>
        <p:spPr>
          <a:xfrm>
            <a:off x="6058177" y="2321814"/>
            <a:ext cx="2474263"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INTERCAMBIA  A(0) CON  A(3)  </a:t>
            </a:r>
          </a:p>
        </p:txBody>
      </p:sp>
      <p:graphicFrame>
        <p:nvGraphicFramePr>
          <p:cNvPr id="8" name="7 Tabla"/>
          <p:cNvGraphicFramePr>
            <a:graphicFrameLocks noGrp="1"/>
          </p:cNvGraphicFramePr>
          <p:nvPr>
            <p:extLst>
              <p:ext uri="{D42A27DB-BD31-4B8C-83A1-F6EECF244321}">
                <p14:modId xmlns:p14="http://schemas.microsoft.com/office/powerpoint/2010/main" val="2846843297"/>
              </p:ext>
            </p:extLst>
          </p:nvPr>
        </p:nvGraphicFramePr>
        <p:xfrm>
          <a:off x="6109192" y="1955734"/>
          <a:ext cx="2764970" cy="304800"/>
        </p:xfrm>
        <a:graphic>
          <a:graphicData uri="http://schemas.openxmlformats.org/drawingml/2006/table">
            <a:tbl>
              <a:tblPr firstRow="1" bandRow="1">
                <a:tableStyleId>{5C22544A-7EE6-4342-B048-85BDC9FD1C3A}</a:tableStyleId>
              </a:tblPr>
              <a:tblGrid>
                <a:gridCol w="552994">
                  <a:extLst>
                    <a:ext uri="{9D8B030D-6E8A-4147-A177-3AD203B41FA5}">
                      <a16:colId xmlns:a16="http://schemas.microsoft.com/office/drawing/2014/main" val="20000"/>
                    </a:ext>
                  </a:extLst>
                </a:gridCol>
                <a:gridCol w="552994">
                  <a:extLst>
                    <a:ext uri="{9D8B030D-6E8A-4147-A177-3AD203B41FA5}">
                      <a16:colId xmlns:a16="http://schemas.microsoft.com/office/drawing/2014/main" val="20001"/>
                    </a:ext>
                  </a:extLst>
                </a:gridCol>
                <a:gridCol w="552994">
                  <a:extLst>
                    <a:ext uri="{9D8B030D-6E8A-4147-A177-3AD203B41FA5}">
                      <a16:colId xmlns:a16="http://schemas.microsoft.com/office/drawing/2014/main" val="20002"/>
                    </a:ext>
                  </a:extLst>
                </a:gridCol>
                <a:gridCol w="552994">
                  <a:extLst>
                    <a:ext uri="{9D8B030D-6E8A-4147-A177-3AD203B41FA5}">
                      <a16:colId xmlns:a16="http://schemas.microsoft.com/office/drawing/2014/main" val="20003"/>
                    </a:ext>
                  </a:extLst>
                </a:gridCol>
                <a:gridCol w="552994">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 name="8 CuadroTexto"/>
          <p:cNvSpPr txBox="1"/>
          <p:nvPr/>
        </p:nvSpPr>
        <p:spPr>
          <a:xfrm>
            <a:off x="6147183" y="3680500"/>
            <a:ext cx="2529273"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INTERCAMBIA  A(1) CON  A(2)  </a:t>
            </a:r>
          </a:p>
        </p:txBody>
      </p:sp>
      <p:sp>
        <p:nvSpPr>
          <p:cNvPr id="11" name="10 CuadroTexto"/>
          <p:cNvSpPr txBox="1"/>
          <p:nvPr/>
        </p:nvSpPr>
        <p:spPr>
          <a:xfrm>
            <a:off x="6147183" y="6400071"/>
            <a:ext cx="2640671"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INTERCAMBIA  A(3) CON  A(4)  </a:t>
            </a:r>
          </a:p>
        </p:txBody>
      </p:sp>
      <p:sp>
        <p:nvSpPr>
          <p:cNvPr id="13" name="12 CuadroTexto"/>
          <p:cNvSpPr txBox="1"/>
          <p:nvPr/>
        </p:nvSpPr>
        <p:spPr>
          <a:xfrm>
            <a:off x="6122103" y="5096217"/>
            <a:ext cx="2665751"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INTERCAMBIA  A(2) CON  A(3)  </a:t>
            </a:r>
          </a:p>
        </p:txBody>
      </p:sp>
      <p:sp>
        <p:nvSpPr>
          <p:cNvPr id="15" name="14 CuadroTexto"/>
          <p:cNvSpPr txBox="1"/>
          <p:nvPr/>
        </p:nvSpPr>
        <p:spPr>
          <a:xfrm>
            <a:off x="1010990" y="30031"/>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16" name="15 CuadroTexto"/>
          <p:cNvSpPr txBox="1"/>
          <p:nvPr/>
        </p:nvSpPr>
        <p:spPr>
          <a:xfrm>
            <a:off x="967866" y="1387515"/>
            <a:ext cx="8176134" cy="307777"/>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1. </a:t>
            </a:r>
            <a:r>
              <a:rPr lang="es-ES_tradnl" sz="1400" b="1" dirty="0">
                <a:latin typeface="Times New Roman" pitchFamily="18" charset="0"/>
                <a:cs typeface="Times New Roman" pitchFamily="18" charset="0"/>
              </a:rPr>
              <a:t>Encontrar  el elemento de menor valor  del vector e intercambiar con el primer elemento del vector. </a:t>
            </a:r>
          </a:p>
        </p:txBody>
      </p:sp>
      <p:graphicFrame>
        <p:nvGraphicFramePr>
          <p:cNvPr id="17" name="16 Tabla"/>
          <p:cNvGraphicFramePr>
            <a:graphicFrameLocks noGrp="1"/>
          </p:cNvGraphicFramePr>
          <p:nvPr>
            <p:extLst>
              <p:ext uri="{D42A27DB-BD31-4B8C-83A1-F6EECF244321}">
                <p14:modId xmlns:p14="http://schemas.microsoft.com/office/powerpoint/2010/main" val="3334979495"/>
              </p:ext>
            </p:extLst>
          </p:nvPr>
        </p:nvGraphicFramePr>
        <p:xfrm>
          <a:off x="1071959" y="1955734"/>
          <a:ext cx="3331775" cy="304800"/>
        </p:xfrm>
        <a:graphic>
          <a:graphicData uri="http://schemas.openxmlformats.org/drawingml/2006/table">
            <a:tbl>
              <a:tblPr firstRow="1" bandRow="1">
                <a:tableStyleId>{5C22544A-7EE6-4342-B048-85BDC9FD1C3A}</a:tableStyleId>
              </a:tblPr>
              <a:tblGrid>
                <a:gridCol w="666355">
                  <a:extLst>
                    <a:ext uri="{9D8B030D-6E8A-4147-A177-3AD203B41FA5}">
                      <a16:colId xmlns:a16="http://schemas.microsoft.com/office/drawing/2014/main" val="20000"/>
                    </a:ext>
                  </a:extLst>
                </a:gridCol>
                <a:gridCol w="666355">
                  <a:extLst>
                    <a:ext uri="{9D8B030D-6E8A-4147-A177-3AD203B41FA5}">
                      <a16:colId xmlns:a16="http://schemas.microsoft.com/office/drawing/2014/main" val="20001"/>
                    </a:ext>
                  </a:extLst>
                </a:gridCol>
                <a:gridCol w="666355">
                  <a:extLst>
                    <a:ext uri="{9D8B030D-6E8A-4147-A177-3AD203B41FA5}">
                      <a16:colId xmlns:a16="http://schemas.microsoft.com/office/drawing/2014/main" val="20002"/>
                    </a:ext>
                  </a:extLst>
                </a:gridCol>
                <a:gridCol w="666355">
                  <a:extLst>
                    <a:ext uri="{9D8B030D-6E8A-4147-A177-3AD203B41FA5}">
                      <a16:colId xmlns:a16="http://schemas.microsoft.com/office/drawing/2014/main" val="20003"/>
                    </a:ext>
                  </a:extLst>
                </a:gridCol>
                <a:gridCol w="666355">
                  <a:extLst>
                    <a:ext uri="{9D8B030D-6E8A-4147-A177-3AD203B41FA5}">
                      <a16:colId xmlns:a16="http://schemas.microsoft.com/office/drawing/2014/main" val="20004"/>
                    </a:ext>
                  </a:extLst>
                </a:gridCol>
              </a:tblGrid>
              <a:tr h="237510">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10" name="9 Grupo"/>
          <p:cNvGrpSpPr/>
          <p:nvPr/>
        </p:nvGrpSpPr>
        <p:grpSpPr>
          <a:xfrm>
            <a:off x="1475656" y="1700808"/>
            <a:ext cx="1944216" cy="237510"/>
            <a:chOff x="1475656" y="1700808"/>
            <a:chExt cx="1944216" cy="237510"/>
          </a:xfrm>
        </p:grpSpPr>
        <p:cxnSp>
          <p:nvCxnSpPr>
            <p:cNvPr id="3" name="2 Conector recto"/>
            <p:cNvCxnSpPr/>
            <p:nvPr/>
          </p:nvCxnSpPr>
          <p:spPr>
            <a:xfrm flipV="1">
              <a:off x="3419872" y="1700808"/>
              <a:ext cx="0" cy="2375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flipH="1">
              <a:off x="1475656" y="1700808"/>
              <a:ext cx="19442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a:off x="1475656" y="1700808"/>
              <a:ext cx="0" cy="2375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23" name="22 Conector recto de flecha"/>
          <p:cNvCxnSpPr/>
          <p:nvPr/>
        </p:nvCxnSpPr>
        <p:spPr>
          <a:xfrm>
            <a:off x="4716016" y="2099750"/>
            <a:ext cx="11521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971600" y="2636912"/>
            <a:ext cx="8172400" cy="523220"/>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2. En las posiciones 2 a 5, encontrar el elemento de menor valor e intercambiar con el segundo elemento del vector.  </a:t>
            </a:r>
          </a:p>
        </p:txBody>
      </p:sp>
      <p:graphicFrame>
        <p:nvGraphicFramePr>
          <p:cNvPr id="25" name="24 Tabla"/>
          <p:cNvGraphicFramePr>
            <a:graphicFrameLocks noGrp="1"/>
          </p:cNvGraphicFramePr>
          <p:nvPr>
            <p:extLst>
              <p:ext uri="{D42A27DB-BD31-4B8C-83A1-F6EECF244321}">
                <p14:modId xmlns:p14="http://schemas.microsoft.com/office/powerpoint/2010/main" val="3048907444"/>
              </p:ext>
            </p:extLst>
          </p:nvPr>
        </p:nvGraphicFramePr>
        <p:xfrm>
          <a:off x="1071295" y="3320460"/>
          <a:ext cx="3332440" cy="304800"/>
        </p:xfrm>
        <a:graphic>
          <a:graphicData uri="http://schemas.openxmlformats.org/drawingml/2006/table">
            <a:tbl>
              <a:tblPr firstRow="1" bandRow="1">
                <a:tableStyleId>{5C22544A-7EE6-4342-B048-85BDC9FD1C3A}</a:tableStyleId>
              </a:tblPr>
              <a:tblGrid>
                <a:gridCol w="666488">
                  <a:extLst>
                    <a:ext uri="{9D8B030D-6E8A-4147-A177-3AD203B41FA5}">
                      <a16:colId xmlns:a16="http://schemas.microsoft.com/office/drawing/2014/main" val="20000"/>
                    </a:ext>
                  </a:extLst>
                </a:gridCol>
                <a:gridCol w="666488">
                  <a:extLst>
                    <a:ext uri="{9D8B030D-6E8A-4147-A177-3AD203B41FA5}">
                      <a16:colId xmlns:a16="http://schemas.microsoft.com/office/drawing/2014/main" val="20001"/>
                    </a:ext>
                  </a:extLst>
                </a:gridCol>
                <a:gridCol w="666488">
                  <a:extLst>
                    <a:ext uri="{9D8B030D-6E8A-4147-A177-3AD203B41FA5}">
                      <a16:colId xmlns:a16="http://schemas.microsoft.com/office/drawing/2014/main" val="20002"/>
                    </a:ext>
                  </a:extLst>
                </a:gridCol>
                <a:gridCol w="666488">
                  <a:extLst>
                    <a:ext uri="{9D8B030D-6E8A-4147-A177-3AD203B41FA5}">
                      <a16:colId xmlns:a16="http://schemas.microsoft.com/office/drawing/2014/main" val="20003"/>
                    </a:ext>
                  </a:extLst>
                </a:gridCol>
                <a:gridCol w="66648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27" name="26 Grupo"/>
          <p:cNvGrpSpPr/>
          <p:nvPr/>
        </p:nvGrpSpPr>
        <p:grpSpPr>
          <a:xfrm>
            <a:off x="2051720" y="3047474"/>
            <a:ext cx="792088" cy="237510"/>
            <a:chOff x="1475656" y="1949938"/>
            <a:chExt cx="1944216" cy="237510"/>
          </a:xfrm>
        </p:grpSpPr>
        <p:cxnSp>
          <p:nvCxnSpPr>
            <p:cNvPr id="28" name="27 Conector recto"/>
            <p:cNvCxnSpPr/>
            <p:nvPr/>
          </p:nvCxnSpPr>
          <p:spPr>
            <a:xfrm flipV="1">
              <a:off x="3419872" y="1949938"/>
              <a:ext cx="0" cy="2375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H="1">
              <a:off x="1475656" y="1949938"/>
              <a:ext cx="19442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1475656" y="1949938"/>
              <a:ext cx="0" cy="2375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30 Conector recto de flecha"/>
          <p:cNvCxnSpPr/>
          <p:nvPr/>
        </p:nvCxnSpPr>
        <p:spPr>
          <a:xfrm>
            <a:off x="4716016" y="3464476"/>
            <a:ext cx="11521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2" name="31 Tabla"/>
          <p:cNvGraphicFramePr>
            <a:graphicFrameLocks noGrp="1"/>
          </p:cNvGraphicFramePr>
          <p:nvPr>
            <p:extLst>
              <p:ext uri="{D42A27DB-BD31-4B8C-83A1-F6EECF244321}">
                <p14:modId xmlns:p14="http://schemas.microsoft.com/office/powerpoint/2010/main" val="2135541363"/>
              </p:ext>
            </p:extLst>
          </p:nvPr>
        </p:nvGraphicFramePr>
        <p:xfrm>
          <a:off x="6143439" y="3312076"/>
          <a:ext cx="2749040" cy="304800"/>
        </p:xfrm>
        <a:graphic>
          <a:graphicData uri="http://schemas.openxmlformats.org/drawingml/2006/table">
            <a:tbl>
              <a:tblPr firstRow="1" bandRow="1">
                <a:tableStyleId>{5C22544A-7EE6-4342-B048-85BDC9FD1C3A}</a:tableStyleId>
              </a:tblPr>
              <a:tblGrid>
                <a:gridCol w="549808">
                  <a:extLst>
                    <a:ext uri="{9D8B030D-6E8A-4147-A177-3AD203B41FA5}">
                      <a16:colId xmlns:a16="http://schemas.microsoft.com/office/drawing/2014/main" val="20000"/>
                    </a:ext>
                  </a:extLst>
                </a:gridCol>
                <a:gridCol w="549808">
                  <a:extLst>
                    <a:ext uri="{9D8B030D-6E8A-4147-A177-3AD203B41FA5}">
                      <a16:colId xmlns:a16="http://schemas.microsoft.com/office/drawing/2014/main" val="20001"/>
                    </a:ext>
                  </a:extLst>
                </a:gridCol>
                <a:gridCol w="549808">
                  <a:extLst>
                    <a:ext uri="{9D8B030D-6E8A-4147-A177-3AD203B41FA5}">
                      <a16:colId xmlns:a16="http://schemas.microsoft.com/office/drawing/2014/main" val="20002"/>
                    </a:ext>
                  </a:extLst>
                </a:gridCol>
                <a:gridCol w="549808">
                  <a:extLst>
                    <a:ext uri="{9D8B030D-6E8A-4147-A177-3AD203B41FA5}">
                      <a16:colId xmlns:a16="http://schemas.microsoft.com/office/drawing/2014/main" val="20003"/>
                    </a:ext>
                  </a:extLst>
                </a:gridCol>
                <a:gridCol w="54980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3" name="32 CuadroTexto"/>
          <p:cNvSpPr txBox="1"/>
          <p:nvPr/>
        </p:nvSpPr>
        <p:spPr>
          <a:xfrm>
            <a:off x="950145" y="4077072"/>
            <a:ext cx="8193855" cy="523220"/>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3. En las posiciones 3 a 5, encontrar el elemento de menor valor e intercambiar con el tercer elemento del vector.    </a:t>
            </a:r>
          </a:p>
        </p:txBody>
      </p:sp>
      <p:graphicFrame>
        <p:nvGraphicFramePr>
          <p:cNvPr id="34" name="33 Tabla"/>
          <p:cNvGraphicFramePr>
            <a:graphicFrameLocks noGrp="1"/>
          </p:cNvGraphicFramePr>
          <p:nvPr>
            <p:extLst>
              <p:ext uri="{D42A27DB-BD31-4B8C-83A1-F6EECF244321}">
                <p14:modId xmlns:p14="http://schemas.microsoft.com/office/powerpoint/2010/main" val="3984386666"/>
              </p:ext>
            </p:extLst>
          </p:nvPr>
        </p:nvGraphicFramePr>
        <p:xfrm>
          <a:off x="1096511" y="4725144"/>
          <a:ext cx="3332440" cy="304800"/>
        </p:xfrm>
        <a:graphic>
          <a:graphicData uri="http://schemas.openxmlformats.org/drawingml/2006/table">
            <a:tbl>
              <a:tblPr firstRow="1" bandRow="1">
                <a:tableStyleId>{5C22544A-7EE6-4342-B048-85BDC9FD1C3A}</a:tableStyleId>
              </a:tblPr>
              <a:tblGrid>
                <a:gridCol w="666488">
                  <a:extLst>
                    <a:ext uri="{9D8B030D-6E8A-4147-A177-3AD203B41FA5}">
                      <a16:colId xmlns:a16="http://schemas.microsoft.com/office/drawing/2014/main" val="20000"/>
                    </a:ext>
                  </a:extLst>
                </a:gridCol>
                <a:gridCol w="666488">
                  <a:extLst>
                    <a:ext uri="{9D8B030D-6E8A-4147-A177-3AD203B41FA5}">
                      <a16:colId xmlns:a16="http://schemas.microsoft.com/office/drawing/2014/main" val="20001"/>
                    </a:ext>
                  </a:extLst>
                </a:gridCol>
                <a:gridCol w="666488">
                  <a:extLst>
                    <a:ext uri="{9D8B030D-6E8A-4147-A177-3AD203B41FA5}">
                      <a16:colId xmlns:a16="http://schemas.microsoft.com/office/drawing/2014/main" val="20002"/>
                    </a:ext>
                  </a:extLst>
                </a:gridCol>
                <a:gridCol w="666488">
                  <a:extLst>
                    <a:ext uri="{9D8B030D-6E8A-4147-A177-3AD203B41FA5}">
                      <a16:colId xmlns:a16="http://schemas.microsoft.com/office/drawing/2014/main" val="20003"/>
                    </a:ext>
                  </a:extLst>
                </a:gridCol>
                <a:gridCol w="66648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35" name="34 Grupo"/>
          <p:cNvGrpSpPr/>
          <p:nvPr/>
        </p:nvGrpSpPr>
        <p:grpSpPr>
          <a:xfrm>
            <a:off x="2699792" y="4415626"/>
            <a:ext cx="792088" cy="237510"/>
            <a:chOff x="1475656" y="1949938"/>
            <a:chExt cx="1944216" cy="237510"/>
          </a:xfrm>
        </p:grpSpPr>
        <p:cxnSp>
          <p:nvCxnSpPr>
            <p:cNvPr id="36" name="35 Conector recto"/>
            <p:cNvCxnSpPr/>
            <p:nvPr/>
          </p:nvCxnSpPr>
          <p:spPr>
            <a:xfrm flipV="1">
              <a:off x="3419872" y="1949938"/>
              <a:ext cx="0" cy="2375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flipH="1">
              <a:off x="1475656" y="1949938"/>
              <a:ext cx="19442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1475656" y="1949938"/>
              <a:ext cx="0" cy="2375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38 Conector recto de flecha"/>
          <p:cNvCxnSpPr/>
          <p:nvPr/>
        </p:nvCxnSpPr>
        <p:spPr>
          <a:xfrm>
            <a:off x="4716016" y="4869160"/>
            <a:ext cx="11521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0" name="39 Tabla"/>
          <p:cNvGraphicFramePr>
            <a:graphicFrameLocks noGrp="1"/>
          </p:cNvGraphicFramePr>
          <p:nvPr>
            <p:extLst>
              <p:ext uri="{D42A27DB-BD31-4B8C-83A1-F6EECF244321}">
                <p14:modId xmlns:p14="http://schemas.microsoft.com/office/powerpoint/2010/main" val="1451215741"/>
              </p:ext>
            </p:extLst>
          </p:nvPr>
        </p:nvGraphicFramePr>
        <p:xfrm>
          <a:off x="6142528" y="4725144"/>
          <a:ext cx="2749040" cy="304800"/>
        </p:xfrm>
        <a:graphic>
          <a:graphicData uri="http://schemas.openxmlformats.org/drawingml/2006/table">
            <a:tbl>
              <a:tblPr firstRow="1" bandRow="1">
                <a:tableStyleId>{5C22544A-7EE6-4342-B048-85BDC9FD1C3A}</a:tableStyleId>
              </a:tblPr>
              <a:tblGrid>
                <a:gridCol w="549808">
                  <a:extLst>
                    <a:ext uri="{9D8B030D-6E8A-4147-A177-3AD203B41FA5}">
                      <a16:colId xmlns:a16="http://schemas.microsoft.com/office/drawing/2014/main" val="20000"/>
                    </a:ext>
                  </a:extLst>
                </a:gridCol>
                <a:gridCol w="549808">
                  <a:extLst>
                    <a:ext uri="{9D8B030D-6E8A-4147-A177-3AD203B41FA5}">
                      <a16:colId xmlns:a16="http://schemas.microsoft.com/office/drawing/2014/main" val="20001"/>
                    </a:ext>
                  </a:extLst>
                </a:gridCol>
                <a:gridCol w="549808">
                  <a:extLst>
                    <a:ext uri="{9D8B030D-6E8A-4147-A177-3AD203B41FA5}">
                      <a16:colId xmlns:a16="http://schemas.microsoft.com/office/drawing/2014/main" val="20002"/>
                    </a:ext>
                  </a:extLst>
                </a:gridCol>
                <a:gridCol w="549808">
                  <a:extLst>
                    <a:ext uri="{9D8B030D-6E8A-4147-A177-3AD203B41FA5}">
                      <a16:colId xmlns:a16="http://schemas.microsoft.com/office/drawing/2014/main" val="20003"/>
                    </a:ext>
                  </a:extLst>
                </a:gridCol>
                <a:gridCol w="54980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1" name="40 CuadroTexto"/>
          <p:cNvSpPr txBox="1"/>
          <p:nvPr/>
        </p:nvSpPr>
        <p:spPr>
          <a:xfrm>
            <a:off x="971600" y="5445224"/>
            <a:ext cx="8172400" cy="523220"/>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4. En las posiciones 4 a 5, encontrar el elemento de menor valor e intercambiar con el cuarto elemento del vector.    </a:t>
            </a:r>
          </a:p>
        </p:txBody>
      </p:sp>
      <p:graphicFrame>
        <p:nvGraphicFramePr>
          <p:cNvPr id="42" name="41 Tabla"/>
          <p:cNvGraphicFramePr>
            <a:graphicFrameLocks noGrp="1"/>
          </p:cNvGraphicFramePr>
          <p:nvPr>
            <p:extLst>
              <p:ext uri="{D42A27DB-BD31-4B8C-83A1-F6EECF244321}">
                <p14:modId xmlns:p14="http://schemas.microsoft.com/office/powerpoint/2010/main" val="4032768550"/>
              </p:ext>
            </p:extLst>
          </p:nvPr>
        </p:nvGraphicFramePr>
        <p:xfrm>
          <a:off x="1033572" y="6063426"/>
          <a:ext cx="3332440" cy="304800"/>
        </p:xfrm>
        <a:graphic>
          <a:graphicData uri="http://schemas.openxmlformats.org/drawingml/2006/table">
            <a:tbl>
              <a:tblPr firstRow="1" bandRow="1">
                <a:tableStyleId>{5C22544A-7EE6-4342-B048-85BDC9FD1C3A}</a:tableStyleId>
              </a:tblPr>
              <a:tblGrid>
                <a:gridCol w="666488">
                  <a:extLst>
                    <a:ext uri="{9D8B030D-6E8A-4147-A177-3AD203B41FA5}">
                      <a16:colId xmlns:a16="http://schemas.microsoft.com/office/drawing/2014/main" val="20000"/>
                    </a:ext>
                  </a:extLst>
                </a:gridCol>
                <a:gridCol w="666488">
                  <a:extLst>
                    <a:ext uri="{9D8B030D-6E8A-4147-A177-3AD203B41FA5}">
                      <a16:colId xmlns:a16="http://schemas.microsoft.com/office/drawing/2014/main" val="20001"/>
                    </a:ext>
                  </a:extLst>
                </a:gridCol>
                <a:gridCol w="666488">
                  <a:extLst>
                    <a:ext uri="{9D8B030D-6E8A-4147-A177-3AD203B41FA5}">
                      <a16:colId xmlns:a16="http://schemas.microsoft.com/office/drawing/2014/main" val="20002"/>
                    </a:ext>
                  </a:extLst>
                </a:gridCol>
                <a:gridCol w="666488">
                  <a:extLst>
                    <a:ext uri="{9D8B030D-6E8A-4147-A177-3AD203B41FA5}">
                      <a16:colId xmlns:a16="http://schemas.microsoft.com/office/drawing/2014/main" val="20003"/>
                    </a:ext>
                  </a:extLst>
                </a:gridCol>
                <a:gridCol w="66648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43" name="42 Grupo"/>
          <p:cNvGrpSpPr/>
          <p:nvPr/>
        </p:nvGrpSpPr>
        <p:grpSpPr>
          <a:xfrm>
            <a:off x="3419872" y="5807983"/>
            <a:ext cx="792088" cy="237510"/>
            <a:chOff x="1475656" y="1949938"/>
            <a:chExt cx="1944216" cy="237510"/>
          </a:xfrm>
        </p:grpSpPr>
        <p:cxnSp>
          <p:nvCxnSpPr>
            <p:cNvPr id="44" name="43 Conector recto"/>
            <p:cNvCxnSpPr/>
            <p:nvPr/>
          </p:nvCxnSpPr>
          <p:spPr>
            <a:xfrm flipV="1">
              <a:off x="3419872" y="1949938"/>
              <a:ext cx="0" cy="23751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flipH="1">
              <a:off x="1475656" y="1949938"/>
              <a:ext cx="19442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a:off x="1475656" y="1949938"/>
              <a:ext cx="0" cy="23751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7" name="46 Conector recto de flecha"/>
          <p:cNvCxnSpPr/>
          <p:nvPr/>
        </p:nvCxnSpPr>
        <p:spPr>
          <a:xfrm>
            <a:off x="4771905" y="6171114"/>
            <a:ext cx="11521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8" name="47 Tabla"/>
          <p:cNvGraphicFramePr>
            <a:graphicFrameLocks noGrp="1"/>
          </p:cNvGraphicFramePr>
          <p:nvPr>
            <p:extLst>
              <p:ext uri="{D42A27DB-BD31-4B8C-83A1-F6EECF244321}">
                <p14:modId xmlns:p14="http://schemas.microsoft.com/office/powerpoint/2010/main" val="3847651725"/>
              </p:ext>
            </p:extLst>
          </p:nvPr>
        </p:nvGraphicFramePr>
        <p:xfrm>
          <a:off x="6155757" y="6018714"/>
          <a:ext cx="2749040" cy="304800"/>
        </p:xfrm>
        <a:graphic>
          <a:graphicData uri="http://schemas.openxmlformats.org/drawingml/2006/table">
            <a:tbl>
              <a:tblPr firstRow="1" bandRow="1">
                <a:tableStyleId>{5C22544A-7EE6-4342-B048-85BDC9FD1C3A}</a:tableStyleId>
              </a:tblPr>
              <a:tblGrid>
                <a:gridCol w="549808">
                  <a:extLst>
                    <a:ext uri="{9D8B030D-6E8A-4147-A177-3AD203B41FA5}">
                      <a16:colId xmlns:a16="http://schemas.microsoft.com/office/drawing/2014/main" val="20000"/>
                    </a:ext>
                  </a:extLst>
                </a:gridCol>
                <a:gridCol w="549808">
                  <a:extLst>
                    <a:ext uri="{9D8B030D-6E8A-4147-A177-3AD203B41FA5}">
                      <a16:colId xmlns:a16="http://schemas.microsoft.com/office/drawing/2014/main" val="20001"/>
                    </a:ext>
                  </a:extLst>
                </a:gridCol>
                <a:gridCol w="549808">
                  <a:extLst>
                    <a:ext uri="{9D8B030D-6E8A-4147-A177-3AD203B41FA5}">
                      <a16:colId xmlns:a16="http://schemas.microsoft.com/office/drawing/2014/main" val="20002"/>
                    </a:ext>
                  </a:extLst>
                </a:gridCol>
                <a:gridCol w="549808">
                  <a:extLst>
                    <a:ext uri="{9D8B030D-6E8A-4147-A177-3AD203B41FA5}">
                      <a16:colId xmlns:a16="http://schemas.microsoft.com/office/drawing/2014/main" val="20003"/>
                    </a:ext>
                  </a:extLst>
                </a:gridCol>
                <a:gridCol w="549808">
                  <a:extLst>
                    <a:ext uri="{9D8B030D-6E8A-4147-A177-3AD203B41FA5}">
                      <a16:colId xmlns:a16="http://schemas.microsoft.com/office/drawing/2014/main" val="20004"/>
                    </a:ext>
                  </a:extLst>
                </a:gridCol>
              </a:tblGrid>
              <a:tr h="147075">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
        <p:nvSpPr>
          <p:cNvPr id="49" name="48 CuadroTexto"/>
          <p:cNvSpPr txBox="1"/>
          <p:nvPr/>
        </p:nvSpPr>
        <p:spPr>
          <a:xfrm>
            <a:off x="3444003" y="6500969"/>
            <a:ext cx="2698369" cy="338554"/>
          </a:xfrm>
          <a:prstGeom prst="rect">
            <a:avLst/>
          </a:prstGeom>
          <a:noFill/>
          <a:ln w="38100">
            <a:noFill/>
          </a:ln>
          <a:effectLst/>
        </p:spPr>
        <p:txBody>
          <a:bodyPr wrap="square" rtlCol="0">
            <a:spAutoFit/>
          </a:bodyPr>
          <a:lstStyle/>
          <a:p>
            <a:pPr marL="174625" indent="-174625" algn="just">
              <a:spcBef>
                <a:spcPts val="1200"/>
              </a:spcBef>
            </a:pPr>
            <a:r>
              <a:rPr lang="es-ES_tradnl" sz="1600" b="1" dirty="0">
                <a:latin typeface="Times New Roman" pitchFamily="18" charset="0"/>
                <a:cs typeface="Times New Roman" pitchFamily="18" charset="0"/>
              </a:rPr>
              <a:t>VECTOR   A  ORDENADO</a:t>
            </a:r>
          </a:p>
        </p:txBody>
      </p:sp>
      <p:cxnSp>
        <p:nvCxnSpPr>
          <p:cNvPr id="51" name="50 Conector recto de flecha"/>
          <p:cNvCxnSpPr/>
          <p:nvPr/>
        </p:nvCxnSpPr>
        <p:spPr>
          <a:xfrm flipH="1">
            <a:off x="5652120" y="6171114"/>
            <a:ext cx="406057" cy="36745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1 Elipse"/>
          <p:cNvSpPr/>
          <p:nvPr/>
        </p:nvSpPr>
        <p:spPr>
          <a:xfrm>
            <a:off x="3095836" y="1819563"/>
            <a:ext cx="612068" cy="6407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49 Elipse"/>
          <p:cNvSpPr/>
          <p:nvPr/>
        </p:nvSpPr>
        <p:spPr>
          <a:xfrm>
            <a:off x="2447764" y="3197241"/>
            <a:ext cx="612068" cy="6407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2" name="51 Elipse"/>
          <p:cNvSpPr/>
          <p:nvPr/>
        </p:nvSpPr>
        <p:spPr>
          <a:xfrm>
            <a:off x="3113838" y="4565393"/>
            <a:ext cx="612068" cy="6407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3" name="52 Elipse"/>
          <p:cNvSpPr/>
          <p:nvPr/>
        </p:nvSpPr>
        <p:spPr>
          <a:xfrm>
            <a:off x="3725906" y="5897820"/>
            <a:ext cx="612068" cy="64075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11 Rectángulo"/>
          <p:cNvSpPr/>
          <p:nvPr/>
        </p:nvSpPr>
        <p:spPr>
          <a:xfrm>
            <a:off x="1124278" y="518786"/>
            <a:ext cx="351378" cy="369332"/>
          </a:xfrm>
          <a:prstGeom prst="rect">
            <a:avLst/>
          </a:prstGeom>
        </p:spPr>
        <p:txBody>
          <a:bodyPr wrap="none">
            <a:spAutoFit/>
          </a:bodyPr>
          <a:lstStyle/>
          <a:p>
            <a:r>
              <a:rPr lang="es-ES_tradnl" b="1" dirty="0">
                <a:latin typeface="Times New Roman" pitchFamily="18" charset="0"/>
                <a:cs typeface="Times New Roman" pitchFamily="18" charset="0"/>
              </a:rPr>
              <a:t>A</a:t>
            </a:r>
            <a:endParaRPr lang="es-AR" dirty="0"/>
          </a:p>
        </p:txBody>
      </p:sp>
    </p:spTree>
    <p:extLst>
      <p:ext uri="{BB962C8B-B14F-4D97-AF65-F5344CB8AC3E}">
        <p14:creationId xmlns:p14="http://schemas.microsoft.com/office/powerpoint/2010/main" val="176922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6" grpId="0"/>
      <p:bldP spid="24" grpId="0"/>
      <p:bldP spid="33" grpId="0"/>
      <p:bldP spid="41" grpId="0"/>
      <p:bldP spid="49" grpId="0"/>
      <p:bldP spid="2" grpId="0" animBg="1"/>
      <p:bldP spid="50" grpId="0" animBg="1"/>
      <p:bldP spid="52"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029318" y="761839"/>
            <a:ext cx="2462562" cy="5909310"/>
          </a:xfrm>
          <a:prstGeom prst="rect">
            <a:avLst/>
          </a:prstGeom>
          <a:noFill/>
          <a:ln w="38100">
            <a:noFill/>
          </a:ln>
          <a:effectLst/>
        </p:spPr>
        <p:txBody>
          <a:bodyPr wrap="square" rtlCol="0">
            <a:spAutoFit/>
          </a:bodyPr>
          <a:lstStyle/>
          <a:p>
            <a:pPr marL="174625" indent="-174625" algn="just">
              <a:lnSpc>
                <a:spcPct val="150000"/>
              </a:lnSpc>
            </a:pPr>
            <a:r>
              <a:rPr lang="es-ES_tradnl" sz="1400" b="1" dirty="0">
                <a:latin typeface="Times New Roman" pitchFamily="18" charset="0"/>
                <a:cs typeface="Times New Roman" pitchFamily="18" charset="0"/>
              </a:rPr>
              <a:t>W = 0</a:t>
            </a:r>
          </a:p>
          <a:p>
            <a:pPr marL="174625" indent="-174625" algn="just">
              <a:lnSpc>
                <a:spcPct val="150000"/>
              </a:lnSpc>
            </a:pPr>
            <a:r>
              <a:rPr lang="es-ES_tradnl" sz="1400" b="1" dirty="0">
                <a:latin typeface="Times New Roman" pitchFamily="18" charset="0"/>
                <a:cs typeface="Times New Roman" pitchFamily="18" charset="0"/>
              </a:rPr>
              <a:t>N= 5</a:t>
            </a:r>
          </a:p>
          <a:p>
            <a:pPr marL="174625" indent="-174625" algn="just">
              <a:lnSpc>
                <a:spcPct val="150000"/>
              </a:lnSpc>
            </a:pPr>
            <a:r>
              <a:rPr lang="es-ES_tradnl" sz="1400" b="1" dirty="0">
                <a:latin typeface="Times New Roman" pitchFamily="18" charset="0"/>
                <a:cs typeface="Times New Roman" pitchFamily="18" charset="0"/>
              </a:rPr>
              <a:t>I = 0</a:t>
            </a:r>
          </a:p>
          <a:p>
            <a:pPr marL="174625" indent="-174625" algn="just">
              <a:lnSpc>
                <a:spcPct val="150000"/>
              </a:lnSpc>
            </a:pPr>
            <a:r>
              <a:rPr lang="es-ES_tradnl" sz="1400" b="1" dirty="0">
                <a:latin typeface="Times New Roman" pitchFamily="18" charset="0"/>
                <a:cs typeface="Times New Roman" pitchFamily="18" charset="0"/>
              </a:rPr>
              <a:t>MIENTRAS I &lt; N-1</a:t>
            </a:r>
          </a:p>
          <a:p>
            <a:pPr marL="174625" indent="-174625" algn="just">
              <a:lnSpc>
                <a:spcPct val="150000"/>
              </a:lnSpc>
            </a:pPr>
            <a:r>
              <a:rPr lang="es-ES_tradnl" sz="1400" b="1" dirty="0">
                <a:latin typeface="Times New Roman" pitchFamily="18" charset="0"/>
                <a:cs typeface="Times New Roman" pitchFamily="18" charset="0"/>
              </a:rPr>
              <a:t>	P = I</a:t>
            </a:r>
          </a:p>
          <a:p>
            <a:pPr marL="174625" indent="-174625" algn="just">
              <a:lnSpc>
                <a:spcPct val="150000"/>
              </a:lnSpc>
            </a:pPr>
            <a:r>
              <a:rPr lang="es-ES_tradnl" sz="1400" b="1" dirty="0">
                <a:latin typeface="Times New Roman" pitchFamily="18" charset="0"/>
                <a:cs typeface="Times New Roman" pitchFamily="18" charset="0"/>
              </a:rPr>
              <a:t>	J = I + 1</a:t>
            </a:r>
          </a:p>
          <a:p>
            <a:pPr marL="174625" indent="-174625" algn="just">
              <a:lnSpc>
                <a:spcPct val="150000"/>
              </a:lnSpc>
            </a:pPr>
            <a:r>
              <a:rPr lang="es-ES_tradnl" sz="1400" b="1" dirty="0">
                <a:latin typeface="Times New Roman" pitchFamily="18" charset="0"/>
                <a:cs typeface="Times New Roman" pitchFamily="18" charset="0"/>
              </a:rPr>
              <a:t>	        MIENTRAS J &lt;= N-1</a:t>
            </a:r>
          </a:p>
          <a:p>
            <a:pPr marL="174625" indent="-174625" algn="just">
              <a:lnSpc>
                <a:spcPct val="150000"/>
              </a:lnSpc>
            </a:pPr>
            <a:r>
              <a:rPr lang="es-ES_tradnl" sz="1400" b="1" dirty="0">
                <a:latin typeface="Times New Roman" pitchFamily="18" charset="0"/>
                <a:cs typeface="Times New Roman" pitchFamily="18" charset="0"/>
              </a:rPr>
              <a:t>		SI A(J) &lt; A(P)</a:t>
            </a:r>
          </a:p>
          <a:p>
            <a:pPr marL="174625" indent="-174625" algn="just">
              <a:lnSpc>
                <a:spcPct val="150000"/>
              </a:lnSpc>
            </a:pPr>
            <a:r>
              <a:rPr lang="es-ES_tradnl" sz="1400" b="1" dirty="0">
                <a:latin typeface="Times New Roman" pitchFamily="18" charset="0"/>
                <a:cs typeface="Times New Roman" pitchFamily="18" charset="0"/>
              </a:rPr>
              <a:t>		     ENTONCES</a:t>
            </a:r>
          </a:p>
          <a:p>
            <a:pPr marL="174625" indent="-174625" algn="just">
              <a:lnSpc>
                <a:spcPct val="150000"/>
              </a:lnSpc>
            </a:pPr>
            <a:r>
              <a:rPr lang="es-ES_tradnl" sz="1400" b="1" dirty="0">
                <a:latin typeface="Times New Roman" pitchFamily="18" charset="0"/>
                <a:cs typeface="Times New Roman" pitchFamily="18" charset="0"/>
              </a:rPr>
              <a:t>	    	            P = J</a:t>
            </a:r>
          </a:p>
          <a:p>
            <a:pPr marL="174625" indent="-174625" algn="just">
              <a:lnSpc>
                <a:spcPct val="150000"/>
              </a:lnSpc>
            </a:pPr>
            <a:r>
              <a:rPr lang="es-ES_tradnl" sz="1400" b="1" dirty="0">
                <a:latin typeface="Times New Roman" pitchFamily="18" charset="0"/>
                <a:cs typeface="Times New Roman" pitchFamily="18" charset="0"/>
              </a:rPr>
              <a:t>		FIN SI</a:t>
            </a:r>
          </a:p>
          <a:p>
            <a:pPr marL="174625" indent="-174625" algn="just">
              <a:lnSpc>
                <a:spcPct val="150000"/>
              </a:lnSpc>
            </a:pPr>
            <a:r>
              <a:rPr lang="es-ES_tradnl" sz="1400" b="1" dirty="0">
                <a:latin typeface="Times New Roman" pitchFamily="18" charset="0"/>
                <a:cs typeface="Times New Roman" pitchFamily="18" charset="0"/>
              </a:rPr>
              <a:t>		J = J + 1</a:t>
            </a:r>
          </a:p>
          <a:p>
            <a:pPr marL="174625" indent="-174625" algn="just">
              <a:lnSpc>
                <a:spcPct val="150000"/>
              </a:lnSpc>
            </a:pPr>
            <a:r>
              <a:rPr lang="es-ES_tradnl" sz="1400" b="1" dirty="0">
                <a:latin typeface="Times New Roman" pitchFamily="18" charset="0"/>
                <a:cs typeface="Times New Roman" pitchFamily="18" charset="0"/>
              </a:rPr>
              <a:t>	         FIN MIENTRAS</a:t>
            </a:r>
          </a:p>
          <a:p>
            <a:pPr marL="174625" indent="-174625" algn="just">
              <a:lnSpc>
                <a:spcPct val="150000"/>
              </a:lnSpc>
            </a:pPr>
            <a:r>
              <a:rPr lang="es-ES_tradnl" sz="1400" b="1" dirty="0">
                <a:latin typeface="Times New Roman" pitchFamily="18" charset="0"/>
                <a:cs typeface="Times New Roman" pitchFamily="18" charset="0"/>
              </a:rPr>
              <a:t>	W = A(P)</a:t>
            </a:r>
          </a:p>
          <a:p>
            <a:pPr marL="174625" indent="-174625" algn="just">
              <a:lnSpc>
                <a:spcPct val="150000"/>
              </a:lnSpc>
            </a:pPr>
            <a:r>
              <a:rPr lang="es-ES_tradnl" sz="1400" b="1" dirty="0">
                <a:latin typeface="Times New Roman" pitchFamily="18" charset="0"/>
                <a:cs typeface="Times New Roman" pitchFamily="18" charset="0"/>
              </a:rPr>
              <a:t>	A(P) = A(I)</a:t>
            </a:r>
          </a:p>
          <a:p>
            <a:pPr marL="174625" indent="-174625" algn="just">
              <a:lnSpc>
                <a:spcPct val="150000"/>
              </a:lnSpc>
            </a:pPr>
            <a:r>
              <a:rPr lang="es-ES_tradnl" sz="1400" b="1" dirty="0">
                <a:latin typeface="Times New Roman" pitchFamily="18" charset="0"/>
                <a:cs typeface="Times New Roman" pitchFamily="18" charset="0"/>
              </a:rPr>
              <a:t>	A(I) = W</a:t>
            </a:r>
          </a:p>
          <a:p>
            <a:pPr marL="174625" indent="-174625" algn="just">
              <a:lnSpc>
                <a:spcPct val="150000"/>
              </a:lnSpc>
            </a:pPr>
            <a:r>
              <a:rPr lang="es-ES_tradnl" sz="1400" b="1" dirty="0">
                <a:latin typeface="Times New Roman" pitchFamily="18" charset="0"/>
                <a:cs typeface="Times New Roman" pitchFamily="18" charset="0"/>
              </a:rPr>
              <a:t>	I = I + 1</a:t>
            </a:r>
          </a:p>
          <a:p>
            <a:pPr marL="174625" indent="-174625" algn="just">
              <a:lnSpc>
                <a:spcPct val="150000"/>
              </a:lnSpc>
            </a:pPr>
            <a:r>
              <a:rPr lang="es-ES_tradnl" sz="1400" b="1" dirty="0">
                <a:latin typeface="Times New Roman" pitchFamily="18" charset="0"/>
                <a:cs typeface="Times New Roman" pitchFamily="18" charset="0"/>
              </a:rPr>
              <a:t>FIN MIENTRAS</a:t>
            </a:r>
          </a:p>
        </p:txBody>
      </p:sp>
      <p:graphicFrame>
        <p:nvGraphicFramePr>
          <p:cNvPr id="6" name="5 Tabla"/>
          <p:cNvGraphicFramePr>
            <a:graphicFrameLocks noGrp="1"/>
          </p:cNvGraphicFramePr>
          <p:nvPr>
            <p:extLst>
              <p:ext uri="{D42A27DB-BD31-4B8C-83A1-F6EECF244321}">
                <p14:modId xmlns:p14="http://schemas.microsoft.com/office/powerpoint/2010/main" val="2937513990"/>
              </p:ext>
            </p:extLst>
          </p:nvPr>
        </p:nvGraphicFramePr>
        <p:xfrm>
          <a:off x="4047449" y="1484784"/>
          <a:ext cx="2599162" cy="304800"/>
        </p:xfrm>
        <a:graphic>
          <a:graphicData uri="http://schemas.openxmlformats.org/drawingml/2006/table">
            <a:tbl>
              <a:tblPr firstRow="1" bandRow="1">
                <a:tableStyleId>{5C22544A-7EE6-4342-B048-85BDC9FD1C3A}</a:tableStyleId>
              </a:tblPr>
              <a:tblGrid>
                <a:gridCol w="539174">
                  <a:extLst>
                    <a:ext uri="{9D8B030D-6E8A-4147-A177-3AD203B41FA5}">
                      <a16:colId xmlns:a16="http://schemas.microsoft.com/office/drawing/2014/main" val="20000"/>
                    </a:ext>
                  </a:extLst>
                </a:gridCol>
                <a:gridCol w="588568">
                  <a:extLst>
                    <a:ext uri="{9D8B030D-6E8A-4147-A177-3AD203B41FA5}">
                      <a16:colId xmlns:a16="http://schemas.microsoft.com/office/drawing/2014/main" val="20001"/>
                    </a:ext>
                  </a:extLst>
                </a:gridCol>
                <a:gridCol w="514997">
                  <a:extLst>
                    <a:ext uri="{9D8B030D-6E8A-4147-A177-3AD203B41FA5}">
                      <a16:colId xmlns:a16="http://schemas.microsoft.com/office/drawing/2014/main" val="20002"/>
                    </a:ext>
                  </a:extLst>
                </a:gridCol>
                <a:gridCol w="514997">
                  <a:extLst>
                    <a:ext uri="{9D8B030D-6E8A-4147-A177-3AD203B41FA5}">
                      <a16:colId xmlns:a16="http://schemas.microsoft.com/office/drawing/2014/main" val="20003"/>
                    </a:ext>
                  </a:extLst>
                </a:gridCol>
                <a:gridCol w="441426">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7 CuadroTexto"/>
          <p:cNvSpPr txBox="1"/>
          <p:nvPr/>
        </p:nvSpPr>
        <p:spPr>
          <a:xfrm>
            <a:off x="4090195" y="1216497"/>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10" name="9 CuadroTexto"/>
          <p:cNvSpPr txBox="1"/>
          <p:nvPr/>
        </p:nvSpPr>
        <p:spPr>
          <a:xfrm>
            <a:off x="1010990" y="30031"/>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11" name="10 CuadroTexto"/>
          <p:cNvSpPr txBox="1"/>
          <p:nvPr/>
        </p:nvSpPr>
        <p:spPr>
          <a:xfrm>
            <a:off x="4202829" y="1772816"/>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I</a:t>
            </a:r>
          </a:p>
        </p:txBody>
      </p:sp>
      <p:sp>
        <p:nvSpPr>
          <p:cNvPr id="12" name="11 CuadroTexto"/>
          <p:cNvSpPr txBox="1"/>
          <p:nvPr/>
        </p:nvSpPr>
        <p:spPr>
          <a:xfrm>
            <a:off x="4202829" y="1969096"/>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sp>
        <p:nvSpPr>
          <p:cNvPr id="13" name="12 CuadroTexto"/>
          <p:cNvSpPr txBox="1"/>
          <p:nvPr/>
        </p:nvSpPr>
        <p:spPr>
          <a:xfrm>
            <a:off x="4799803" y="1782651"/>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14" name="13 CuadroTexto"/>
          <p:cNvSpPr txBox="1"/>
          <p:nvPr/>
        </p:nvSpPr>
        <p:spPr>
          <a:xfrm>
            <a:off x="3609724" y="1465039"/>
            <a:ext cx="355638"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1)</a:t>
            </a:r>
          </a:p>
        </p:txBody>
      </p:sp>
      <p:sp>
        <p:nvSpPr>
          <p:cNvPr id="15" name="14 CuadroTexto"/>
          <p:cNvSpPr txBox="1"/>
          <p:nvPr/>
        </p:nvSpPr>
        <p:spPr>
          <a:xfrm>
            <a:off x="5292080" y="1988841"/>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sp>
        <p:nvSpPr>
          <p:cNvPr id="16" name="15 CuadroTexto"/>
          <p:cNvSpPr txBox="1"/>
          <p:nvPr/>
        </p:nvSpPr>
        <p:spPr>
          <a:xfrm>
            <a:off x="5292080" y="1795424"/>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17" name="16 CuadroTexto"/>
          <p:cNvSpPr txBox="1"/>
          <p:nvPr/>
        </p:nvSpPr>
        <p:spPr>
          <a:xfrm>
            <a:off x="5868144" y="1811432"/>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18" name="17 CuadroTexto"/>
          <p:cNvSpPr txBox="1"/>
          <p:nvPr/>
        </p:nvSpPr>
        <p:spPr>
          <a:xfrm>
            <a:off x="5868144" y="1985029"/>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P</a:t>
            </a:r>
          </a:p>
        </p:txBody>
      </p:sp>
      <p:sp>
        <p:nvSpPr>
          <p:cNvPr id="19" name="18 CuadroTexto"/>
          <p:cNvSpPr txBox="1"/>
          <p:nvPr/>
        </p:nvSpPr>
        <p:spPr>
          <a:xfrm>
            <a:off x="6300192" y="1841085"/>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J</a:t>
            </a:r>
          </a:p>
        </p:txBody>
      </p:sp>
      <p:graphicFrame>
        <p:nvGraphicFramePr>
          <p:cNvPr id="20" name="19 Tabla"/>
          <p:cNvGraphicFramePr>
            <a:graphicFrameLocks noGrp="1"/>
          </p:cNvGraphicFramePr>
          <p:nvPr>
            <p:extLst>
              <p:ext uri="{D42A27DB-BD31-4B8C-83A1-F6EECF244321}">
                <p14:modId xmlns:p14="http://schemas.microsoft.com/office/powerpoint/2010/main" val="1755586185"/>
              </p:ext>
            </p:extLst>
          </p:nvPr>
        </p:nvGraphicFramePr>
        <p:xfrm>
          <a:off x="4100976" y="2755960"/>
          <a:ext cx="2560609" cy="304800"/>
        </p:xfrm>
        <a:graphic>
          <a:graphicData uri="http://schemas.openxmlformats.org/drawingml/2006/table">
            <a:tbl>
              <a:tblPr firstRow="1" bandRow="1">
                <a:tableStyleId>{5C22544A-7EE6-4342-B048-85BDC9FD1C3A}</a:tableStyleId>
              </a:tblPr>
              <a:tblGrid>
                <a:gridCol w="531177">
                  <a:extLst>
                    <a:ext uri="{9D8B030D-6E8A-4147-A177-3AD203B41FA5}">
                      <a16:colId xmlns:a16="http://schemas.microsoft.com/office/drawing/2014/main" val="20000"/>
                    </a:ext>
                  </a:extLst>
                </a:gridCol>
                <a:gridCol w="579838">
                  <a:extLst>
                    <a:ext uri="{9D8B030D-6E8A-4147-A177-3AD203B41FA5}">
                      <a16:colId xmlns:a16="http://schemas.microsoft.com/office/drawing/2014/main" val="20001"/>
                    </a:ext>
                  </a:extLst>
                </a:gridCol>
                <a:gridCol w="507358">
                  <a:extLst>
                    <a:ext uri="{9D8B030D-6E8A-4147-A177-3AD203B41FA5}">
                      <a16:colId xmlns:a16="http://schemas.microsoft.com/office/drawing/2014/main" val="20002"/>
                    </a:ext>
                  </a:extLst>
                </a:gridCol>
                <a:gridCol w="507358">
                  <a:extLst>
                    <a:ext uri="{9D8B030D-6E8A-4147-A177-3AD203B41FA5}">
                      <a16:colId xmlns:a16="http://schemas.microsoft.com/office/drawing/2014/main" val="20003"/>
                    </a:ext>
                  </a:extLst>
                </a:gridCol>
                <a:gridCol w="434878">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1" name="20 CuadroTexto"/>
          <p:cNvSpPr txBox="1"/>
          <p:nvPr/>
        </p:nvSpPr>
        <p:spPr>
          <a:xfrm>
            <a:off x="4143722" y="2448183"/>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24" name="23 CuadroTexto"/>
          <p:cNvSpPr txBox="1"/>
          <p:nvPr/>
        </p:nvSpPr>
        <p:spPr>
          <a:xfrm>
            <a:off x="4716016" y="3014337"/>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I</a:t>
            </a:r>
          </a:p>
        </p:txBody>
      </p:sp>
      <p:sp>
        <p:nvSpPr>
          <p:cNvPr id="25" name="24 CuadroTexto"/>
          <p:cNvSpPr txBox="1"/>
          <p:nvPr/>
        </p:nvSpPr>
        <p:spPr>
          <a:xfrm>
            <a:off x="3654436" y="2709942"/>
            <a:ext cx="355638"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2)</a:t>
            </a:r>
          </a:p>
        </p:txBody>
      </p:sp>
      <p:sp>
        <p:nvSpPr>
          <p:cNvPr id="26" name="25 CuadroTexto"/>
          <p:cNvSpPr txBox="1"/>
          <p:nvPr/>
        </p:nvSpPr>
        <p:spPr>
          <a:xfrm>
            <a:off x="5292080" y="3265239"/>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P</a:t>
            </a:r>
          </a:p>
        </p:txBody>
      </p:sp>
      <p:sp>
        <p:nvSpPr>
          <p:cNvPr id="27" name="26 CuadroTexto"/>
          <p:cNvSpPr txBox="1"/>
          <p:nvPr/>
        </p:nvSpPr>
        <p:spPr>
          <a:xfrm>
            <a:off x="5292080" y="3027110"/>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28" name="27 CuadroTexto"/>
          <p:cNvSpPr txBox="1"/>
          <p:nvPr/>
        </p:nvSpPr>
        <p:spPr>
          <a:xfrm>
            <a:off x="5796136" y="3043118"/>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29" name="28 CuadroTexto"/>
          <p:cNvSpPr txBox="1"/>
          <p:nvPr/>
        </p:nvSpPr>
        <p:spPr>
          <a:xfrm>
            <a:off x="4717081" y="3254528"/>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sp>
        <p:nvSpPr>
          <p:cNvPr id="30" name="29 CuadroTexto"/>
          <p:cNvSpPr txBox="1"/>
          <p:nvPr/>
        </p:nvSpPr>
        <p:spPr>
          <a:xfrm>
            <a:off x="6300192" y="3039306"/>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J</a:t>
            </a:r>
          </a:p>
        </p:txBody>
      </p:sp>
      <p:graphicFrame>
        <p:nvGraphicFramePr>
          <p:cNvPr id="31" name="30 Tabla"/>
          <p:cNvGraphicFramePr>
            <a:graphicFrameLocks noGrp="1"/>
          </p:cNvGraphicFramePr>
          <p:nvPr>
            <p:extLst>
              <p:ext uri="{D42A27DB-BD31-4B8C-83A1-F6EECF244321}">
                <p14:modId xmlns:p14="http://schemas.microsoft.com/office/powerpoint/2010/main" val="3603330570"/>
              </p:ext>
            </p:extLst>
          </p:nvPr>
        </p:nvGraphicFramePr>
        <p:xfrm>
          <a:off x="4119457" y="4056599"/>
          <a:ext cx="2527157" cy="304800"/>
        </p:xfrm>
        <a:graphic>
          <a:graphicData uri="http://schemas.openxmlformats.org/drawingml/2006/table">
            <a:tbl>
              <a:tblPr firstRow="1" bandRow="1">
                <a:tableStyleId>{5C22544A-7EE6-4342-B048-85BDC9FD1C3A}</a:tableStyleId>
              </a:tblPr>
              <a:tblGrid>
                <a:gridCol w="524237">
                  <a:extLst>
                    <a:ext uri="{9D8B030D-6E8A-4147-A177-3AD203B41FA5}">
                      <a16:colId xmlns:a16="http://schemas.microsoft.com/office/drawing/2014/main" val="20000"/>
                    </a:ext>
                  </a:extLst>
                </a:gridCol>
                <a:gridCol w="572263">
                  <a:extLst>
                    <a:ext uri="{9D8B030D-6E8A-4147-A177-3AD203B41FA5}">
                      <a16:colId xmlns:a16="http://schemas.microsoft.com/office/drawing/2014/main" val="20001"/>
                    </a:ext>
                  </a:extLst>
                </a:gridCol>
                <a:gridCol w="500730">
                  <a:extLst>
                    <a:ext uri="{9D8B030D-6E8A-4147-A177-3AD203B41FA5}">
                      <a16:colId xmlns:a16="http://schemas.microsoft.com/office/drawing/2014/main" val="20002"/>
                    </a:ext>
                  </a:extLst>
                </a:gridCol>
                <a:gridCol w="500730">
                  <a:extLst>
                    <a:ext uri="{9D8B030D-6E8A-4147-A177-3AD203B41FA5}">
                      <a16:colId xmlns:a16="http://schemas.microsoft.com/office/drawing/2014/main" val="20003"/>
                    </a:ext>
                  </a:extLst>
                </a:gridCol>
                <a:gridCol w="429197">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2" name="31 CuadroTexto"/>
          <p:cNvSpPr txBox="1"/>
          <p:nvPr/>
        </p:nvSpPr>
        <p:spPr>
          <a:xfrm>
            <a:off x="4162203" y="3748822"/>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34" name="33 CuadroTexto"/>
          <p:cNvSpPr txBox="1"/>
          <p:nvPr/>
        </p:nvSpPr>
        <p:spPr>
          <a:xfrm>
            <a:off x="3682490" y="4020951"/>
            <a:ext cx="355638"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3)</a:t>
            </a:r>
          </a:p>
        </p:txBody>
      </p:sp>
      <p:sp>
        <p:nvSpPr>
          <p:cNvPr id="35" name="34 CuadroTexto"/>
          <p:cNvSpPr txBox="1"/>
          <p:nvPr/>
        </p:nvSpPr>
        <p:spPr>
          <a:xfrm>
            <a:off x="5796136" y="4489375"/>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P</a:t>
            </a:r>
          </a:p>
        </p:txBody>
      </p:sp>
      <p:sp>
        <p:nvSpPr>
          <p:cNvPr id="36" name="35 CuadroTexto"/>
          <p:cNvSpPr txBox="1"/>
          <p:nvPr/>
        </p:nvSpPr>
        <p:spPr>
          <a:xfrm>
            <a:off x="5395471" y="4345359"/>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I</a:t>
            </a:r>
          </a:p>
        </p:txBody>
      </p:sp>
      <p:sp>
        <p:nvSpPr>
          <p:cNvPr id="37" name="36 CuadroTexto"/>
          <p:cNvSpPr txBox="1"/>
          <p:nvPr/>
        </p:nvSpPr>
        <p:spPr>
          <a:xfrm>
            <a:off x="5796136" y="4320392"/>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J</a:t>
            </a:r>
          </a:p>
        </p:txBody>
      </p:sp>
      <p:sp>
        <p:nvSpPr>
          <p:cNvPr id="39" name="38 CuadroTexto"/>
          <p:cNvSpPr txBox="1"/>
          <p:nvPr/>
        </p:nvSpPr>
        <p:spPr>
          <a:xfrm>
            <a:off x="6300192" y="4345359"/>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J</a:t>
            </a:r>
          </a:p>
        </p:txBody>
      </p:sp>
      <p:sp>
        <p:nvSpPr>
          <p:cNvPr id="40" name="39 CuadroTexto"/>
          <p:cNvSpPr txBox="1"/>
          <p:nvPr/>
        </p:nvSpPr>
        <p:spPr>
          <a:xfrm>
            <a:off x="5397781" y="4509120"/>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graphicFrame>
        <p:nvGraphicFramePr>
          <p:cNvPr id="41" name="40 Tabla"/>
          <p:cNvGraphicFramePr>
            <a:graphicFrameLocks noGrp="1"/>
          </p:cNvGraphicFramePr>
          <p:nvPr>
            <p:extLst>
              <p:ext uri="{D42A27DB-BD31-4B8C-83A1-F6EECF244321}">
                <p14:modId xmlns:p14="http://schemas.microsoft.com/office/powerpoint/2010/main" val="3394478279"/>
              </p:ext>
            </p:extLst>
          </p:nvPr>
        </p:nvGraphicFramePr>
        <p:xfrm>
          <a:off x="4161159" y="5293008"/>
          <a:ext cx="2464663" cy="304800"/>
        </p:xfrm>
        <a:graphic>
          <a:graphicData uri="http://schemas.openxmlformats.org/drawingml/2006/table">
            <a:tbl>
              <a:tblPr firstRow="1" bandRow="1">
                <a:tableStyleId>{5C22544A-7EE6-4342-B048-85BDC9FD1C3A}</a:tableStyleId>
              </a:tblPr>
              <a:tblGrid>
                <a:gridCol w="511274">
                  <a:extLst>
                    <a:ext uri="{9D8B030D-6E8A-4147-A177-3AD203B41FA5}">
                      <a16:colId xmlns:a16="http://schemas.microsoft.com/office/drawing/2014/main" val="20000"/>
                    </a:ext>
                  </a:extLst>
                </a:gridCol>
                <a:gridCol w="558112">
                  <a:extLst>
                    <a:ext uri="{9D8B030D-6E8A-4147-A177-3AD203B41FA5}">
                      <a16:colId xmlns:a16="http://schemas.microsoft.com/office/drawing/2014/main" val="20001"/>
                    </a:ext>
                  </a:extLst>
                </a:gridCol>
                <a:gridCol w="488347">
                  <a:extLst>
                    <a:ext uri="{9D8B030D-6E8A-4147-A177-3AD203B41FA5}">
                      <a16:colId xmlns:a16="http://schemas.microsoft.com/office/drawing/2014/main" val="20002"/>
                    </a:ext>
                  </a:extLst>
                </a:gridCol>
                <a:gridCol w="488347">
                  <a:extLst>
                    <a:ext uri="{9D8B030D-6E8A-4147-A177-3AD203B41FA5}">
                      <a16:colId xmlns:a16="http://schemas.microsoft.com/office/drawing/2014/main" val="20003"/>
                    </a:ext>
                  </a:extLst>
                </a:gridCol>
                <a:gridCol w="418583">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41 CuadroTexto"/>
          <p:cNvSpPr txBox="1"/>
          <p:nvPr/>
        </p:nvSpPr>
        <p:spPr>
          <a:xfrm>
            <a:off x="4147772" y="4907229"/>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43" name="42 CuadroTexto"/>
          <p:cNvSpPr txBox="1"/>
          <p:nvPr/>
        </p:nvSpPr>
        <p:spPr>
          <a:xfrm>
            <a:off x="3734557" y="5268577"/>
            <a:ext cx="355638"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4)</a:t>
            </a:r>
          </a:p>
        </p:txBody>
      </p:sp>
      <p:sp>
        <p:nvSpPr>
          <p:cNvPr id="45" name="44 CuadroTexto"/>
          <p:cNvSpPr txBox="1"/>
          <p:nvPr/>
        </p:nvSpPr>
        <p:spPr>
          <a:xfrm>
            <a:off x="5901837" y="5576354"/>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I</a:t>
            </a:r>
          </a:p>
        </p:txBody>
      </p:sp>
      <p:sp>
        <p:nvSpPr>
          <p:cNvPr id="47" name="46 CuadroTexto"/>
          <p:cNvSpPr txBox="1"/>
          <p:nvPr/>
        </p:nvSpPr>
        <p:spPr>
          <a:xfrm>
            <a:off x="6300192" y="5604821"/>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J</a:t>
            </a:r>
          </a:p>
        </p:txBody>
      </p:sp>
      <p:sp>
        <p:nvSpPr>
          <p:cNvPr id="48" name="47 CuadroTexto"/>
          <p:cNvSpPr txBox="1"/>
          <p:nvPr/>
        </p:nvSpPr>
        <p:spPr>
          <a:xfrm>
            <a:off x="5903053" y="5829088"/>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strike="sngStrike" dirty="0">
                <a:latin typeface="Times New Roman" pitchFamily="18" charset="0"/>
                <a:cs typeface="Times New Roman" pitchFamily="18" charset="0"/>
              </a:rPr>
              <a:t>P</a:t>
            </a:r>
          </a:p>
        </p:txBody>
      </p:sp>
      <p:sp>
        <p:nvSpPr>
          <p:cNvPr id="49" name="48 CuadroTexto"/>
          <p:cNvSpPr txBox="1"/>
          <p:nvPr/>
        </p:nvSpPr>
        <p:spPr>
          <a:xfrm>
            <a:off x="6308719" y="5829088"/>
            <a:ext cx="21140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P</a:t>
            </a:r>
          </a:p>
        </p:txBody>
      </p:sp>
      <p:graphicFrame>
        <p:nvGraphicFramePr>
          <p:cNvPr id="50" name="49 Tabla"/>
          <p:cNvGraphicFramePr>
            <a:graphicFrameLocks noGrp="1"/>
          </p:cNvGraphicFramePr>
          <p:nvPr>
            <p:extLst>
              <p:ext uri="{D42A27DB-BD31-4B8C-83A1-F6EECF244321}">
                <p14:modId xmlns:p14="http://schemas.microsoft.com/office/powerpoint/2010/main" val="3273101571"/>
              </p:ext>
            </p:extLst>
          </p:nvPr>
        </p:nvGraphicFramePr>
        <p:xfrm>
          <a:off x="5066746" y="6312297"/>
          <a:ext cx="3363169" cy="304800"/>
        </p:xfrm>
        <a:graphic>
          <a:graphicData uri="http://schemas.openxmlformats.org/drawingml/2006/table">
            <a:tbl>
              <a:tblPr firstRow="1" bandRow="1">
                <a:tableStyleId>{5C22544A-7EE6-4342-B048-85BDC9FD1C3A}</a:tableStyleId>
              </a:tblPr>
              <a:tblGrid>
                <a:gridCol w="697661">
                  <a:extLst>
                    <a:ext uri="{9D8B030D-6E8A-4147-A177-3AD203B41FA5}">
                      <a16:colId xmlns:a16="http://schemas.microsoft.com/office/drawing/2014/main" val="20000"/>
                    </a:ext>
                  </a:extLst>
                </a:gridCol>
                <a:gridCol w="761574">
                  <a:extLst>
                    <a:ext uri="{9D8B030D-6E8A-4147-A177-3AD203B41FA5}">
                      <a16:colId xmlns:a16="http://schemas.microsoft.com/office/drawing/2014/main" val="20001"/>
                    </a:ext>
                  </a:extLst>
                </a:gridCol>
                <a:gridCol w="666377">
                  <a:extLst>
                    <a:ext uri="{9D8B030D-6E8A-4147-A177-3AD203B41FA5}">
                      <a16:colId xmlns:a16="http://schemas.microsoft.com/office/drawing/2014/main" val="20002"/>
                    </a:ext>
                  </a:extLst>
                </a:gridCol>
                <a:gridCol w="666377">
                  <a:extLst>
                    <a:ext uri="{9D8B030D-6E8A-4147-A177-3AD203B41FA5}">
                      <a16:colId xmlns:a16="http://schemas.microsoft.com/office/drawing/2014/main" val="20003"/>
                    </a:ext>
                  </a:extLst>
                </a:gridCol>
                <a:gridCol w="571180">
                  <a:extLst>
                    <a:ext uri="{9D8B030D-6E8A-4147-A177-3AD203B41FA5}">
                      <a16:colId xmlns:a16="http://schemas.microsoft.com/office/drawing/2014/main" val="20004"/>
                    </a:ext>
                  </a:extLst>
                </a:gridCol>
              </a:tblGrid>
              <a:tr h="196363">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
        <p:nvSpPr>
          <p:cNvPr id="51" name="50 CuadroTexto"/>
          <p:cNvSpPr txBox="1"/>
          <p:nvPr/>
        </p:nvSpPr>
        <p:spPr>
          <a:xfrm>
            <a:off x="5071435" y="5961827"/>
            <a:ext cx="648072" cy="307777"/>
          </a:xfrm>
          <a:prstGeom prst="rect">
            <a:avLst/>
          </a:prstGeom>
          <a:noFill/>
          <a:ln w="38100">
            <a:noFill/>
          </a:ln>
          <a:effectLst/>
        </p:spPr>
        <p:txBody>
          <a:bodyPr wrap="square" rtlCol="0">
            <a:spAutoFit/>
          </a:bodyPr>
          <a:lstStyle/>
          <a:p>
            <a:pPr marL="174625" indent="-174625" algn="just">
              <a:spcBef>
                <a:spcPts val="1200"/>
              </a:spcBef>
            </a:pPr>
            <a:r>
              <a:rPr lang="es-ES_tradnl" sz="1400" b="1" dirty="0">
                <a:latin typeface="Times New Roman" pitchFamily="18" charset="0"/>
                <a:cs typeface="Times New Roman" pitchFamily="18" charset="0"/>
              </a:rPr>
              <a:t>A</a:t>
            </a:r>
          </a:p>
        </p:txBody>
      </p:sp>
      <p:sp>
        <p:nvSpPr>
          <p:cNvPr id="52" name="51 CuadroTexto"/>
          <p:cNvSpPr txBox="1"/>
          <p:nvPr/>
        </p:nvSpPr>
        <p:spPr>
          <a:xfrm>
            <a:off x="3187817" y="6136865"/>
            <a:ext cx="1486293" cy="584775"/>
          </a:xfrm>
          <a:prstGeom prst="rect">
            <a:avLst/>
          </a:prstGeom>
          <a:noFill/>
          <a:ln w="38100">
            <a:noFill/>
          </a:ln>
          <a:effectLst/>
        </p:spPr>
        <p:txBody>
          <a:bodyPr wrap="square" rtlCol="0">
            <a:spAutoFit/>
          </a:bodyPr>
          <a:lstStyle/>
          <a:p>
            <a:pPr algn="just">
              <a:spcBef>
                <a:spcPts val="1200"/>
              </a:spcBef>
            </a:pPr>
            <a:r>
              <a:rPr lang="es-ES_tradnl" sz="1600" b="1" dirty="0">
                <a:solidFill>
                  <a:srgbClr val="C00000"/>
                </a:solidFill>
                <a:latin typeface="Times New Roman" pitchFamily="18" charset="0"/>
                <a:cs typeface="Times New Roman" pitchFamily="18" charset="0"/>
              </a:rPr>
              <a:t>VECTOR   ORDENADO</a:t>
            </a:r>
          </a:p>
        </p:txBody>
      </p:sp>
      <p:graphicFrame>
        <p:nvGraphicFramePr>
          <p:cNvPr id="53" name="52 Tabla"/>
          <p:cNvGraphicFramePr>
            <a:graphicFrameLocks noGrp="1"/>
          </p:cNvGraphicFramePr>
          <p:nvPr>
            <p:extLst>
              <p:ext uri="{D42A27DB-BD31-4B8C-83A1-F6EECF244321}">
                <p14:modId xmlns:p14="http://schemas.microsoft.com/office/powerpoint/2010/main" val="542467504"/>
              </p:ext>
            </p:extLst>
          </p:nvPr>
        </p:nvGraphicFramePr>
        <p:xfrm>
          <a:off x="6915096" y="1484784"/>
          <a:ext cx="2228904" cy="304800"/>
        </p:xfrm>
        <a:graphic>
          <a:graphicData uri="http://schemas.openxmlformats.org/drawingml/2006/table">
            <a:tbl>
              <a:tblPr firstRow="1" bandRow="1">
                <a:tableStyleId>{5C22544A-7EE6-4342-B048-85BDC9FD1C3A}</a:tableStyleId>
              </a:tblPr>
              <a:tblGrid>
                <a:gridCol w="462367">
                  <a:extLst>
                    <a:ext uri="{9D8B030D-6E8A-4147-A177-3AD203B41FA5}">
                      <a16:colId xmlns:a16="http://schemas.microsoft.com/office/drawing/2014/main" val="20000"/>
                    </a:ext>
                  </a:extLst>
                </a:gridCol>
                <a:gridCol w="504725">
                  <a:extLst>
                    <a:ext uri="{9D8B030D-6E8A-4147-A177-3AD203B41FA5}">
                      <a16:colId xmlns:a16="http://schemas.microsoft.com/office/drawing/2014/main" val="20001"/>
                    </a:ext>
                  </a:extLst>
                </a:gridCol>
                <a:gridCol w="441634">
                  <a:extLst>
                    <a:ext uri="{9D8B030D-6E8A-4147-A177-3AD203B41FA5}">
                      <a16:colId xmlns:a16="http://schemas.microsoft.com/office/drawing/2014/main" val="20002"/>
                    </a:ext>
                  </a:extLst>
                </a:gridCol>
                <a:gridCol w="441634">
                  <a:extLst>
                    <a:ext uri="{9D8B030D-6E8A-4147-A177-3AD203B41FA5}">
                      <a16:colId xmlns:a16="http://schemas.microsoft.com/office/drawing/2014/main" val="20003"/>
                    </a:ext>
                  </a:extLst>
                </a:gridCol>
                <a:gridCol w="378544">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4" name="53 CuadroTexto"/>
          <p:cNvSpPr txBox="1"/>
          <p:nvPr/>
        </p:nvSpPr>
        <p:spPr>
          <a:xfrm>
            <a:off x="4011258" y="571728"/>
            <a:ext cx="1386523" cy="523220"/>
          </a:xfrm>
          <a:prstGeom prst="rect">
            <a:avLst/>
          </a:prstGeom>
          <a:noFill/>
          <a:ln w="38100">
            <a:noFill/>
          </a:ln>
          <a:effectLst/>
        </p:spPr>
        <p:txBody>
          <a:bodyPr wrap="square" rtlCol="0">
            <a:spAutoFit/>
          </a:bodyPr>
          <a:lstStyle/>
          <a:p>
            <a:pPr>
              <a:spcBef>
                <a:spcPts val="1200"/>
              </a:spcBef>
            </a:pPr>
            <a:r>
              <a:rPr lang="es-ES_tradnl" sz="1400" b="1" dirty="0">
                <a:solidFill>
                  <a:srgbClr val="C00000"/>
                </a:solidFill>
                <a:latin typeface="Times New Roman" pitchFamily="18" charset="0"/>
                <a:cs typeface="Times New Roman" pitchFamily="18" charset="0"/>
              </a:rPr>
              <a:t>PRUEBA DEL ALGORITMO</a:t>
            </a:r>
          </a:p>
        </p:txBody>
      </p:sp>
      <p:sp>
        <p:nvSpPr>
          <p:cNvPr id="55" name="54 CuadroTexto"/>
          <p:cNvSpPr txBox="1"/>
          <p:nvPr/>
        </p:nvSpPr>
        <p:spPr>
          <a:xfrm>
            <a:off x="7831140" y="991761"/>
            <a:ext cx="86409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W = A(P)</a:t>
            </a:r>
          </a:p>
        </p:txBody>
      </p:sp>
      <p:cxnSp>
        <p:nvCxnSpPr>
          <p:cNvPr id="3" name="2 Conector recto de flecha"/>
          <p:cNvCxnSpPr/>
          <p:nvPr/>
        </p:nvCxnSpPr>
        <p:spPr>
          <a:xfrm flipH="1" flipV="1">
            <a:off x="8263188" y="1200739"/>
            <a:ext cx="197244" cy="2120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69 Conector recto"/>
          <p:cNvCxnSpPr/>
          <p:nvPr/>
        </p:nvCxnSpPr>
        <p:spPr>
          <a:xfrm>
            <a:off x="7127326" y="1994973"/>
            <a:ext cx="13331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73 CuadroTexto"/>
          <p:cNvSpPr txBox="1"/>
          <p:nvPr/>
        </p:nvSpPr>
        <p:spPr>
          <a:xfrm>
            <a:off x="7390902" y="1957776"/>
            <a:ext cx="1069530"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A(P) = A(I)</a:t>
            </a:r>
          </a:p>
        </p:txBody>
      </p:sp>
      <p:cxnSp>
        <p:nvCxnSpPr>
          <p:cNvPr id="76" name="75 Conector recto de flecha"/>
          <p:cNvCxnSpPr/>
          <p:nvPr/>
        </p:nvCxnSpPr>
        <p:spPr>
          <a:xfrm flipH="1">
            <a:off x="7127326" y="1200739"/>
            <a:ext cx="157876" cy="2120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7" name="76 CuadroTexto"/>
          <p:cNvSpPr txBox="1"/>
          <p:nvPr/>
        </p:nvSpPr>
        <p:spPr>
          <a:xfrm>
            <a:off x="6724373" y="953164"/>
            <a:ext cx="920032"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A(0) = W</a:t>
            </a:r>
          </a:p>
        </p:txBody>
      </p:sp>
      <p:sp>
        <p:nvSpPr>
          <p:cNvPr id="79" name="78 CuadroTexto"/>
          <p:cNvSpPr txBox="1"/>
          <p:nvPr/>
        </p:nvSpPr>
        <p:spPr>
          <a:xfrm>
            <a:off x="7682999" y="1019847"/>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1º</a:t>
            </a:r>
            <a:endParaRPr lang="es-ES_tradnl" sz="1400" b="1" dirty="0">
              <a:latin typeface="Times New Roman" pitchFamily="18" charset="0"/>
              <a:cs typeface="Times New Roman" pitchFamily="18" charset="0"/>
            </a:endParaRPr>
          </a:p>
        </p:txBody>
      </p:sp>
      <p:sp>
        <p:nvSpPr>
          <p:cNvPr id="80" name="79 CuadroTexto"/>
          <p:cNvSpPr txBox="1"/>
          <p:nvPr/>
        </p:nvSpPr>
        <p:spPr>
          <a:xfrm>
            <a:off x="7220308" y="1976353"/>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2º</a:t>
            </a:r>
            <a:endParaRPr lang="es-ES_tradnl" sz="1400" b="1" dirty="0">
              <a:latin typeface="Times New Roman" pitchFamily="18" charset="0"/>
              <a:cs typeface="Times New Roman" pitchFamily="18" charset="0"/>
            </a:endParaRPr>
          </a:p>
        </p:txBody>
      </p:sp>
      <p:sp>
        <p:nvSpPr>
          <p:cNvPr id="81" name="80 CuadroTexto"/>
          <p:cNvSpPr txBox="1"/>
          <p:nvPr/>
        </p:nvSpPr>
        <p:spPr>
          <a:xfrm>
            <a:off x="6588224" y="980728"/>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3º</a:t>
            </a:r>
            <a:endParaRPr lang="es-ES_tradnl" sz="1400" b="1" dirty="0">
              <a:latin typeface="Times New Roman" pitchFamily="18" charset="0"/>
              <a:cs typeface="Times New Roman" pitchFamily="18" charset="0"/>
            </a:endParaRPr>
          </a:p>
        </p:txBody>
      </p:sp>
      <p:graphicFrame>
        <p:nvGraphicFramePr>
          <p:cNvPr id="96" name="95 Tabla"/>
          <p:cNvGraphicFramePr>
            <a:graphicFrameLocks noGrp="1"/>
          </p:cNvGraphicFramePr>
          <p:nvPr>
            <p:extLst>
              <p:ext uri="{D42A27DB-BD31-4B8C-83A1-F6EECF244321}">
                <p14:modId xmlns:p14="http://schemas.microsoft.com/office/powerpoint/2010/main" val="1444440320"/>
              </p:ext>
            </p:extLst>
          </p:nvPr>
        </p:nvGraphicFramePr>
        <p:xfrm>
          <a:off x="6915096" y="2794092"/>
          <a:ext cx="2228904" cy="304800"/>
        </p:xfrm>
        <a:graphic>
          <a:graphicData uri="http://schemas.openxmlformats.org/drawingml/2006/table">
            <a:tbl>
              <a:tblPr firstRow="1" bandRow="1">
                <a:tableStyleId>{5C22544A-7EE6-4342-B048-85BDC9FD1C3A}</a:tableStyleId>
              </a:tblPr>
              <a:tblGrid>
                <a:gridCol w="462367">
                  <a:extLst>
                    <a:ext uri="{9D8B030D-6E8A-4147-A177-3AD203B41FA5}">
                      <a16:colId xmlns:a16="http://schemas.microsoft.com/office/drawing/2014/main" val="20000"/>
                    </a:ext>
                  </a:extLst>
                </a:gridCol>
                <a:gridCol w="504725">
                  <a:extLst>
                    <a:ext uri="{9D8B030D-6E8A-4147-A177-3AD203B41FA5}">
                      <a16:colId xmlns:a16="http://schemas.microsoft.com/office/drawing/2014/main" val="20001"/>
                    </a:ext>
                  </a:extLst>
                </a:gridCol>
                <a:gridCol w="441634">
                  <a:extLst>
                    <a:ext uri="{9D8B030D-6E8A-4147-A177-3AD203B41FA5}">
                      <a16:colId xmlns:a16="http://schemas.microsoft.com/office/drawing/2014/main" val="20002"/>
                    </a:ext>
                  </a:extLst>
                </a:gridCol>
                <a:gridCol w="441634">
                  <a:extLst>
                    <a:ext uri="{9D8B030D-6E8A-4147-A177-3AD203B41FA5}">
                      <a16:colId xmlns:a16="http://schemas.microsoft.com/office/drawing/2014/main" val="20003"/>
                    </a:ext>
                  </a:extLst>
                </a:gridCol>
                <a:gridCol w="378544">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7" name="96 CuadroTexto"/>
          <p:cNvSpPr txBox="1"/>
          <p:nvPr/>
        </p:nvSpPr>
        <p:spPr>
          <a:xfrm>
            <a:off x="7929762" y="2341832"/>
            <a:ext cx="86409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W = A(P)</a:t>
            </a:r>
          </a:p>
        </p:txBody>
      </p:sp>
      <p:cxnSp>
        <p:nvCxnSpPr>
          <p:cNvPr id="98" name="97 Conector recto de flecha"/>
          <p:cNvCxnSpPr/>
          <p:nvPr/>
        </p:nvCxnSpPr>
        <p:spPr>
          <a:xfrm flipH="1" flipV="1">
            <a:off x="8097899" y="2536257"/>
            <a:ext cx="86364" cy="2120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13" name="112 Grupo"/>
          <p:cNvGrpSpPr/>
          <p:nvPr/>
        </p:nvGrpSpPr>
        <p:grpSpPr>
          <a:xfrm>
            <a:off x="7452319" y="3091143"/>
            <a:ext cx="676008" cy="230965"/>
            <a:chOff x="7154238" y="3091168"/>
            <a:chExt cx="1333108" cy="225825"/>
          </a:xfrm>
        </p:grpSpPr>
        <p:cxnSp>
          <p:nvCxnSpPr>
            <p:cNvPr id="99" name="98 Conector recto"/>
            <p:cNvCxnSpPr/>
            <p:nvPr/>
          </p:nvCxnSpPr>
          <p:spPr>
            <a:xfrm>
              <a:off x="7154238" y="3117444"/>
              <a:ext cx="0" cy="1995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99 Conector recto"/>
            <p:cNvCxnSpPr/>
            <p:nvPr/>
          </p:nvCxnSpPr>
          <p:spPr>
            <a:xfrm>
              <a:off x="7154240" y="3304281"/>
              <a:ext cx="13331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100 Conector recto de flecha"/>
            <p:cNvCxnSpPr/>
            <p:nvPr/>
          </p:nvCxnSpPr>
          <p:spPr>
            <a:xfrm flipV="1">
              <a:off x="8432255" y="3091168"/>
              <a:ext cx="0" cy="2123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02" name="101 CuadroTexto"/>
          <p:cNvSpPr txBox="1"/>
          <p:nvPr/>
        </p:nvSpPr>
        <p:spPr>
          <a:xfrm>
            <a:off x="7390902" y="3267084"/>
            <a:ext cx="1069530"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A(P) = A(I)</a:t>
            </a:r>
          </a:p>
        </p:txBody>
      </p:sp>
      <p:cxnSp>
        <p:nvCxnSpPr>
          <p:cNvPr id="103" name="102 Conector recto de flecha"/>
          <p:cNvCxnSpPr>
            <a:stCxn id="104" idx="2"/>
          </p:cNvCxnSpPr>
          <p:nvPr/>
        </p:nvCxnSpPr>
        <p:spPr>
          <a:xfrm>
            <a:off x="7405871" y="2582613"/>
            <a:ext cx="90732" cy="2073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4" name="103 CuadroTexto"/>
          <p:cNvSpPr txBox="1"/>
          <p:nvPr/>
        </p:nvSpPr>
        <p:spPr>
          <a:xfrm>
            <a:off x="7017863" y="2305614"/>
            <a:ext cx="77601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A(I) = W</a:t>
            </a:r>
          </a:p>
        </p:txBody>
      </p:sp>
      <p:sp>
        <p:nvSpPr>
          <p:cNvPr id="105" name="104 CuadroTexto"/>
          <p:cNvSpPr txBox="1"/>
          <p:nvPr/>
        </p:nvSpPr>
        <p:spPr>
          <a:xfrm>
            <a:off x="7793879" y="2341832"/>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1º</a:t>
            </a:r>
            <a:endParaRPr lang="es-ES_tradnl" sz="1400" b="1" dirty="0">
              <a:latin typeface="Times New Roman" pitchFamily="18" charset="0"/>
              <a:cs typeface="Times New Roman" pitchFamily="18" charset="0"/>
            </a:endParaRPr>
          </a:p>
        </p:txBody>
      </p:sp>
      <p:sp>
        <p:nvSpPr>
          <p:cNvPr id="106" name="105 CuadroTexto"/>
          <p:cNvSpPr txBox="1"/>
          <p:nvPr/>
        </p:nvSpPr>
        <p:spPr>
          <a:xfrm>
            <a:off x="7220308" y="3285661"/>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2º</a:t>
            </a:r>
            <a:endParaRPr lang="es-ES_tradnl" sz="1400" b="1" dirty="0">
              <a:latin typeface="Times New Roman" pitchFamily="18" charset="0"/>
              <a:cs typeface="Times New Roman" pitchFamily="18" charset="0"/>
            </a:endParaRPr>
          </a:p>
        </p:txBody>
      </p:sp>
      <p:sp>
        <p:nvSpPr>
          <p:cNvPr id="107" name="106 CuadroTexto"/>
          <p:cNvSpPr txBox="1"/>
          <p:nvPr/>
        </p:nvSpPr>
        <p:spPr>
          <a:xfrm>
            <a:off x="6823668" y="2320518"/>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3º</a:t>
            </a:r>
            <a:endParaRPr lang="es-ES_tradnl" sz="1400" b="1" dirty="0">
              <a:latin typeface="Times New Roman" pitchFamily="18" charset="0"/>
              <a:cs typeface="Times New Roman" pitchFamily="18" charset="0"/>
            </a:endParaRPr>
          </a:p>
        </p:txBody>
      </p:sp>
      <p:cxnSp>
        <p:nvCxnSpPr>
          <p:cNvPr id="109" name="108 Conector recto de flecha"/>
          <p:cNvCxnSpPr>
            <a:endCxn id="53" idx="1"/>
          </p:cNvCxnSpPr>
          <p:nvPr/>
        </p:nvCxnSpPr>
        <p:spPr>
          <a:xfrm>
            <a:off x="6732240" y="1628800"/>
            <a:ext cx="182856" cy="838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0" name="109 Conector recto de flecha"/>
          <p:cNvCxnSpPr/>
          <p:nvPr/>
        </p:nvCxnSpPr>
        <p:spPr>
          <a:xfrm>
            <a:off x="6732240" y="2916560"/>
            <a:ext cx="182856" cy="838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3818710" y="2244845"/>
            <a:ext cx="5310561" cy="2419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3851920" y="3548820"/>
            <a:ext cx="5310561" cy="2419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17" name="116 Tabla"/>
          <p:cNvGraphicFramePr>
            <a:graphicFrameLocks noGrp="1"/>
          </p:cNvGraphicFramePr>
          <p:nvPr>
            <p:extLst>
              <p:ext uri="{D42A27DB-BD31-4B8C-83A1-F6EECF244321}">
                <p14:modId xmlns:p14="http://schemas.microsoft.com/office/powerpoint/2010/main" val="1526680732"/>
              </p:ext>
            </p:extLst>
          </p:nvPr>
        </p:nvGraphicFramePr>
        <p:xfrm>
          <a:off x="6915096" y="4061494"/>
          <a:ext cx="2228904" cy="304800"/>
        </p:xfrm>
        <a:graphic>
          <a:graphicData uri="http://schemas.openxmlformats.org/drawingml/2006/table">
            <a:tbl>
              <a:tblPr firstRow="1" bandRow="1">
                <a:tableStyleId>{5C22544A-7EE6-4342-B048-85BDC9FD1C3A}</a:tableStyleId>
              </a:tblPr>
              <a:tblGrid>
                <a:gridCol w="462367">
                  <a:extLst>
                    <a:ext uri="{9D8B030D-6E8A-4147-A177-3AD203B41FA5}">
                      <a16:colId xmlns:a16="http://schemas.microsoft.com/office/drawing/2014/main" val="20000"/>
                    </a:ext>
                  </a:extLst>
                </a:gridCol>
                <a:gridCol w="504725">
                  <a:extLst>
                    <a:ext uri="{9D8B030D-6E8A-4147-A177-3AD203B41FA5}">
                      <a16:colId xmlns:a16="http://schemas.microsoft.com/office/drawing/2014/main" val="20001"/>
                    </a:ext>
                  </a:extLst>
                </a:gridCol>
                <a:gridCol w="441634">
                  <a:extLst>
                    <a:ext uri="{9D8B030D-6E8A-4147-A177-3AD203B41FA5}">
                      <a16:colId xmlns:a16="http://schemas.microsoft.com/office/drawing/2014/main" val="20002"/>
                    </a:ext>
                  </a:extLst>
                </a:gridCol>
                <a:gridCol w="441634">
                  <a:extLst>
                    <a:ext uri="{9D8B030D-6E8A-4147-A177-3AD203B41FA5}">
                      <a16:colId xmlns:a16="http://schemas.microsoft.com/office/drawing/2014/main" val="20003"/>
                    </a:ext>
                  </a:extLst>
                </a:gridCol>
                <a:gridCol w="378544">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8" name="117 CuadroTexto"/>
          <p:cNvSpPr txBox="1"/>
          <p:nvPr/>
        </p:nvSpPr>
        <p:spPr>
          <a:xfrm>
            <a:off x="8316416" y="3609234"/>
            <a:ext cx="86409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W = A(P)</a:t>
            </a:r>
          </a:p>
        </p:txBody>
      </p:sp>
      <p:cxnSp>
        <p:nvCxnSpPr>
          <p:cNvPr id="119" name="118 Conector recto de flecha"/>
          <p:cNvCxnSpPr/>
          <p:nvPr/>
        </p:nvCxnSpPr>
        <p:spPr>
          <a:xfrm flipH="1" flipV="1">
            <a:off x="8526468" y="3829984"/>
            <a:ext cx="86364" cy="2120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20" name="119 Grupo"/>
          <p:cNvGrpSpPr/>
          <p:nvPr/>
        </p:nvGrpSpPr>
        <p:grpSpPr>
          <a:xfrm>
            <a:off x="8000448" y="4344077"/>
            <a:ext cx="612383" cy="192344"/>
            <a:chOff x="7127326" y="3073625"/>
            <a:chExt cx="1333106" cy="230656"/>
          </a:xfrm>
        </p:grpSpPr>
        <p:cxnSp>
          <p:nvCxnSpPr>
            <p:cNvPr id="121" name="120 Conector recto"/>
            <p:cNvCxnSpPr/>
            <p:nvPr/>
          </p:nvCxnSpPr>
          <p:spPr>
            <a:xfrm>
              <a:off x="7188138" y="3091746"/>
              <a:ext cx="0" cy="1995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7127326" y="3304281"/>
              <a:ext cx="13331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122 Conector recto de flecha"/>
            <p:cNvCxnSpPr/>
            <p:nvPr/>
          </p:nvCxnSpPr>
          <p:spPr>
            <a:xfrm flipV="1">
              <a:off x="8442183" y="3073625"/>
              <a:ext cx="0" cy="21232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24" name="123 Conector recto de flecha"/>
          <p:cNvCxnSpPr/>
          <p:nvPr/>
        </p:nvCxnSpPr>
        <p:spPr>
          <a:xfrm>
            <a:off x="7987019" y="3850015"/>
            <a:ext cx="90732" cy="2073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5" name="124 CuadroTexto"/>
          <p:cNvSpPr txBox="1"/>
          <p:nvPr/>
        </p:nvSpPr>
        <p:spPr>
          <a:xfrm>
            <a:off x="7396384" y="3615113"/>
            <a:ext cx="77601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A(I) = W</a:t>
            </a:r>
          </a:p>
        </p:txBody>
      </p:sp>
      <p:sp>
        <p:nvSpPr>
          <p:cNvPr id="126" name="125 CuadroTexto"/>
          <p:cNvSpPr txBox="1"/>
          <p:nvPr/>
        </p:nvSpPr>
        <p:spPr>
          <a:xfrm>
            <a:off x="8180533" y="3609234"/>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1º</a:t>
            </a:r>
            <a:endParaRPr lang="es-ES_tradnl" sz="1400" b="1" dirty="0">
              <a:latin typeface="Times New Roman" pitchFamily="18" charset="0"/>
              <a:cs typeface="Times New Roman" pitchFamily="18" charset="0"/>
            </a:endParaRPr>
          </a:p>
        </p:txBody>
      </p:sp>
      <p:sp>
        <p:nvSpPr>
          <p:cNvPr id="127" name="126 CuadroTexto"/>
          <p:cNvSpPr txBox="1"/>
          <p:nvPr/>
        </p:nvSpPr>
        <p:spPr>
          <a:xfrm>
            <a:off x="7202189" y="3630017"/>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3º</a:t>
            </a:r>
            <a:endParaRPr lang="es-ES_tradnl" sz="1400" b="1" dirty="0">
              <a:latin typeface="Times New Roman" pitchFamily="18" charset="0"/>
              <a:cs typeface="Times New Roman" pitchFamily="18" charset="0"/>
            </a:endParaRPr>
          </a:p>
        </p:txBody>
      </p:sp>
      <p:cxnSp>
        <p:nvCxnSpPr>
          <p:cNvPr id="128" name="127 Conector recto de flecha"/>
          <p:cNvCxnSpPr/>
          <p:nvPr/>
        </p:nvCxnSpPr>
        <p:spPr>
          <a:xfrm>
            <a:off x="6732240" y="4183962"/>
            <a:ext cx="182856" cy="838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29" name="128 CuadroTexto"/>
          <p:cNvSpPr txBox="1"/>
          <p:nvPr/>
        </p:nvSpPr>
        <p:spPr>
          <a:xfrm>
            <a:off x="7925667" y="4492857"/>
            <a:ext cx="978320"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A(P) = A(I)</a:t>
            </a:r>
          </a:p>
        </p:txBody>
      </p:sp>
      <p:sp>
        <p:nvSpPr>
          <p:cNvPr id="130" name="129 CuadroTexto"/>
          <p:cNvSpPr txBox="1"/>
          <p:nvPr/>
        </p:nvSpPr>
        <p:spPr>
          <a:xfrm>
            <a:off x="7796372" y="4500224"/>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2º</a:t>
            </a:r>
            <a:endParaRPr lang="es-ES_tradnl" sz="1400" b="1" dirty="0">
              <a:latin typeface="Times New Roman" pitchFamily="18" charset="0"/>
              <a:cs typeface="Times New Roman" pitchFamily="18" charset="0"/>
            </a:endParaRPr>
          </a:p>
        </p:txBody>
      </p:sp>
      <p:cxnSp>
        <p:nvCxnSpPr>
          <p:cNvPr id="133" name="132 Conector recto"/>
          <p:cNvCxnSpPr/>
          <p:nvPr/>
        </p:nvCxnSpPr>
        <p:spPr>
          <a:xfrm>
            <a:off x="3845509" y="4797152"/>
            <a:ext cx="5310561" cy="2419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34" name="133 Tabla"/>
          <p:cNvGraphicFramePr>
            <a:graphicFrameLocks noGrp="1"/>
          </p:cNvGraphicFramePr>
          <p:nvPr>
            <p:extLst>
              <p:ext uri="{D42A27DB-BD31-4B8C-83A1-F6EECF244321}">
                <p14:modId xmlns:p14="http://schemas.microsoft.com/office/powerpoint/2010/main" val="3622991766"/>
              </p:ext>
            </p:extLst>
          </p:nvPr>
        </p:nvGraphicFramePr>
        <p:xfrm>
          <a:off x="6876256" y="5308864"/>
          <a:ext cx="2228904" cy="304800"/>
        </p:xfrm>
        <a:graphic>
          <a:graphicData uri="http://schemas.openxmlformats.org/drawingml/2006/table">
            <a:tbl>
              <a:tblPr firstRow="1" bandRow="1">
                <a:tableStyleId>{5C22544A-7EE6-4342-B048-85BDC9FD1C3A}</a:tableStyleId>
              </a:tblPr>
              <a:tblGrid>
                <a:gridCol w="462367">
                  <a:extLst>
                    <a:ext uri="{9D8B030D-6E8A-4147-A177-3AD203B41FA5}">
                      <a16:colId xmlns:a16="http://schemas.microsoft.com/office/drawing/2014/main" val="20000"/>
                    </a:ext>
                  </a:extLst>
                </a:gridCol>
                <a:gridCol w="504725">
                  <a:extLst>
                    <a:ext uri="{9D8B030D-6E8A-4147-A177-3AD203B41FA5}">
                      <a16:colId xmlns:a16="http://schemas.microsoft.com/office/drawing/2014/main" val="20001"/>
                    </a:ext>
                  </a:extLst>
                </a:gridCol>
                <a:gridCol w="441634">
                  <a:extLst>
                    <a:ext uri="{9D8B030D-6E8A-4147-A177-3AD203B41FA5}">
                      <a16:colId xmlns:a16="http://schemas.microsoft.com/office/drawing/2014/main" val="20002"/>
                    </a:ext>
                  </a:extLst>
                </a:gridCol>
                <a:gridCol w="441634">
                  <a:extLst>
                    <a:ext uri="{9D8B030D-6E8A-4147-A177-3AD203B41FA5}">
                      <a16:colId xmlns:a16="http://schemas.microsoft.com/office/drawing/2014/main" val="20003"/>
                    </a:ext>
                  </a:extLst>
                </a:gridCol>
                <a:gridCol w="378544">
                  <a:extLst>
                    <a:ext uri="{9D8B030D-6E8A-4147-A177-3AD203B41FA5}">
                      <a16:colId xmlns:a16="http://schemas.microsoft.com/office/drawing/2014/main" val="20004"/>
                    </a:ext>
                  </a:extLst>
                </a:gridCol>
              </a:tblGrid>
              <a:tr h="248542">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35" name="134 CuadroTexto"/>
          <p:cNvSpPr txBox="1"/>
          <p:nvPr/>
        </p:nvSpPr>
        <p:spPr>
          <a:xfrm>
            <a:off x="8316416" y="4856604"/>
            <a:ext cx="86409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W = A(P)</a:t>
            </a:r>
          </a:p>
        </p:txBody>
      </p:sp>
      <p:cxnSp>
        <p:nvCxnSpPr>
          <p:cNvPr id="136" name="135 Conector recto de flecha"/>
          <p:cNvCxnSpPr/>
          <p:nvPr/>
        </p:nvCxnSpPr>
        <p:spPr>
          <a:xfrm flipH="1" flipV="1">
            <a:off x="8832365" y="5103605"/>
            <a:ext cx="86364" cy="21203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37" name="136 Grupo"/>
          <p:cNvGrpSpPr/>
          <p:nvPr/>
        </p:nvGrpSpPr>
        <p:grpSpPr>
          <a:xfrm>
            <a:off x="8316416" y="5603739"/>
            <a:ext cx="691157" cy="209706"/>
            <a:chOff x="7374665" y="3075593"/>
            <a:chExt cx="1162125" cy="251476"/>
          </a:xfrm>
        </p:grpSpPr>
        <p:cxnSp>
          <p:nvCxnSpPr>
            <p:cNvPr id="138" name="137 Conector recto"/>
            <p:cNvCxnSpPr/>
            <p:nvPr/>
          </p:nvCxnSpPr>
          <p:spPr>
            <a:xfrm>
              <a:off x="7419410" y="3127520"/>
              <a:ext cx="0" cy="19954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138 Conector recto"/>
            <p:cNvCxnSpPr/>
            <p:nvPr/>
          </p:nvCxnSpPr>
          <p:spPr>
            <a:xfrm>
              <a:off x="7374665" y="3304281"/>
              <a:ext cx="116212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139 Conector recto de flecha"/>
            <p:cNvCxnSpPr/>
            <p:nvPr/>
          </p:nvCxnSpPr>
          <p:spPr>
            <a:xfrm flipV="1">
              <a:off x="8509095" y="3075593"/>
              <a:ext cx="0" cy="2123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41" name="140 Conector recto de flecha"/>
          <p:cNvCxnSpPr/>
          <p:nvPr/>
        </p:nvCxnSpPr>
        <p:spPr>
          <a:xfrm>
            <a:off x="7987019" y="5097385"/>
            <a:ext cx="473413" cy="2073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2" name="141 CuadroTexto"/>
          <p:cNvSpPr txBox="1"/>
          <p:nvPr/>
        </p:nvSpPr>
        <p:spPr>
          <a:xfrm>
            <a:off x="7396384" y="4862483"/>
            <a:ext cx="776016"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A(I) = W</a:t>
            </a:r>
          </a:p>
        </p:txBody>
      </p:sp>
      <p:sp>
        <p:nvSpPr>
          <p:cNvPr id="143" name="142 CuadroTexto"/>
          <p:cNvSpPr txBox="1"/>
          <p:nvPr/>
        </p:nvSpPr>
        <p:spPr>
          <a:xfrm>
            <a:off x="8180533" y="4883900"/>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1º</a:t>
            </a:r>
            <a:endParaRPr lang="es-ES_tradnl" sz="1400" b="1" dirty="0">
              <a:latin typeface="Times New Roman" pitchFamily="18" charset="0"/>
              <a:cs typeface="Times New Roman" pitchFamily="18" charset="0"/>
            </a:endParaRPr>
          </a:p>
        </p:txBody>
      </p:sp>
      <p:sp>
        <p:nvSpPr>
          <p:cNvPr id="144" name="143 CuadroTexto"/>
          <p:cNvSpPr txBox="1"/>
          <p:nvPr/>
        </p:nvSpPr>
        <p:spPr>
          <a:xfrm>
            <a:off x="7256781" y="4891035"/>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3º</a:t>
            </a:r>
            <a:endParaRPr lang="es-ES_tradnl" sz="1400" b="1" dirty="0">
              <a:latin typeface="Times New Roman" pitchFamily="18" charset="0"/>
              <a:cs typeface="Times New Roman" pitchFamily="18" charset="0"/>
            </a:endParaRPr>
          </a:p>
        </p:txBody>
      </p:sp>
      <p:cxnSp>
        <p:nvCxnSpPr>
          <p:cNvPr id="145" name="144 Conector recto de flecha"/>
          <p:cNvCxnSpPr/>
          <p:nvPr/>
        </p:nvCxnSpPr>
        <p:spPr>
          <a:xfrm>
            <a:off x="6673880" y="5431332"/>
            <a:ext cx="182856" cy="8384"/>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46" name="145 CuadroTexto"/>
          <p:cNvSpPr txBox="1"/>
          <p:nvPr/>
        </p:nvSpPr>
        <p:spPr>
          <a:xfrm>
            <a:off x="8130184" y="5816297"/>
            <a:ext cx="978320" cy="276999"/>
          </a:xfrm>
          <a:prstGeom prst="rect">
            <a:avLst/>
          </a:prstGeom>
          <a:noFill/>
          <a:ln w="38100">
            <a:noFill/>
          </a:ln>
          <a:effectLst/>
        </p:spPr>
        <p:txBody>
          <a:bodyPr wrap="square" rtlCol="0">
            <a:spAutoFit/>
          </a:bodyPr>
          <a:lstStyle/>
          <a:p>
            <a:pPr marL="174625" indent="-174625" algn="just">
              <a:spcBef>
                <a:spcPts val="1200"/>
              </a:spcBef>
            </a:pPr>
            <a:r>
              <a:rPr lang="es-ES_tradnl" sz="1200" b="1" dirty="0">
                <a:latin typeface="Times New Roman" pitchFamily="18" charset="0"/>
                <a:cs typeface="Times New Roman" pitchFamily="18" charset="0"/>
              </a:rPr>
              <a:t>A(P) = A(I)</a:t>
            </a:r>
          </a:p>
        </p:txBody>
      </p:sp>
      <p:sp>
        <p:nvSpPr>
          <p:cNvPr id="147" name="146 CuadroTexto"/>
          <p:cNvSpPr txBox="1"/>
          <p:nvPr/>
        </p:nvSpPr>
        <p:spPr>
          <a:xfrm>
            <a:off x="7975127" y="5846208"/>
            <a:ext cx="304020" cy="246221"/>
          </a:xfrm>
          <a:prstGeom prst="rect">
            <a:avLst/>
          </a:prstGeom>
          <a:noFill/>
          <a:ln w="38100">
            <a:noFill/>
          </a:ln>
          <a:effectLst/>
        </p:spPr>
        <p:txBody>
          <a:bodyPr wrap="square" rtlCol="0">
            <a:spAutoFit/>
          </a:bodyPr>
          <a:lstStyle/>
          <a:p>
            <a:pPr marL="174625" indent="-174625" algn="just">
              <a:spcBef>
                <a:spcPts val="1200"/>
              </a:spcBef>
            </a:pPr>
            <a:r>
              <a:rPr lang="es-ES_tradnl" sz="1000" b="1" dirty="0">
                <a:latin typeface="Times New Roman" pitchFamily="18" charset="0"/>
                <a:cs typeface="Times New Roman" pitchFamily="18" charset="0"/>
              </a:rPr>
              <a:t>2º</a:t>
            </a:r>
            <a:endParaRPr lang="es-ES_tradnl" sz="1400" b="1" dirty="0">
              <a:latin typeface="Times New Roman" pitchFamily="18" charset="0"/>
              <a:cs typeface="Times New Roman" pitchFamily="18" charset="0"/>
            </a:endParaRPr>
          </a:p>
        </p:txBody>
      </p:sp>
      <p:cxnSp>
        <p:nvCxnSpPr>
          <p:cNvPr id="22" name="21 Conector recto de flecha"/>
          <p:cNvCxnSpPr/>
          <p:nvPr/>
        </p:nvCxnSpPr>
        <p:spPr>
          <a:xfrm flipH="1" flipV="1">
            <a:off x="8455478" y="1782651"/>
            <a:ext cx="4954" cy="21400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flipH="1">
            <a:off x="7120248" y="1795424"/>
            <a:ext cx="7440" cy="2012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85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13" end="13"/>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14" end="1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12"/>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9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0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9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0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13"/>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3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3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40"/>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1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1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1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24"/>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6"/>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7"/>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8"/>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0"/>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4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2"/>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4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5"/>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7"/>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33"/>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3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3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36"/>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37"/>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4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4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14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144"/>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45"/>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46"/>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14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4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49"/>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52"/>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51"/>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5" grpId="0"/>
      <p:bldP spid="16" grpId="0"/>
      <p:bldP spid="17" grpId="0"/>
      <p:bldP spid="18" grpId="0"/>
      <p:bldP spid="19" grpId="0"/>
      <p:bldP spid="21" grpId="0"/>
      <p:bldP spid="24" grpId="0"/>
      <p:bldP spid="25" grpId="0"/>
      <p:bldP spid="26" grpId="0"/>
      <p:bldP spid="27" grpId="0"/>
      <p:bldP spid="28" grpId="0"/>
      <p:bldP spid="29" grpId="0"/>
      <p:bldP spid="30" grpId="0"/>
      <p:bldP spid="32" grpId="0"/>
      <p:bldP spid="34" grpId="0"/>
      <p:bldP spid="35" grpId="0"/>
      <p:bldP spid="36" grpId="0"/>
      <p:bldP spid="37" grpId="0"/>
      <p:bldP spid="39" grpId="0"/>
      <p:bldP spid="40" grpId="0"/>
      <p:bldP spid="42" grpId="0"/>
      <p:bldP spid="43" grpId="0"/>
      <p:bldP spid="45" grpId="0"/>
      <p:bldP spid="47" grpId="0"/>
      <p:bldP spid="48" grpId="0"/>
      <p:bldP spid="49" grpId="0"/>
      <p:bldP spid="51" grpId="0"/>
      <p:bldP spid="52" grpId="0"/>
      <p:bldP spid="55" grpId="0"/>
      <p:bldP spid="74" grpId="0"/>
      <p:bldP spid="77" grpId="0"/>
      <p:bldP spid="79" grpId="0"/>
      <p:bldP spid="80" grpId="0"/>
      <p:bldP spid="81" grpId="0"/>
      <p:bldP spid="97" grpId="0"/>
      <p:bldP spid="102" grpId="0"/>
      <p:bldP spid="104" grpId="0"/>
      <p:bldP spid="105" grpId="0"/>
      <p:bldP spid="106" grpId="0"/>
      <p:bldP spid="107" grpId="0"/>
      <p:bldP spid="118" grpId="0"/>
      <p:bldP spid="125" grpId="0"/>
      <p:bldP spid="126" grpId="0"/>
      <p:bldP spid="127" grpId="0"/>
      <p:bldP spid="129" grpId="0"/>
      <p:bldP spid="130" grpId="0"/>
      <p:bldP spid="135" grpId="0"/>
      <p:bldP spid="142" grpId="0"/>
      <p:bldP spid="143" grpId="0"/>
      <p:bldP spid="144" grpId="0"/>
      <p:bldP spid="146" grpId="0"/>
      <p:bldP spid="1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30031"/>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5" name="4 CuadroTexto"/>
          <p:cNvSpPr txBox="1"/>
          <p:nvPr/>
        </p:nvSpPr>
        <p:spPr>
          <a:xfrm>
            <a:off x="1029318" y="692696"/>
            <a:ext cx="2462562" cy="5909310"/>
          </a:xfrm>
          <a:prstGeom prst="rect">
            <a:avLst/>
          </a:prstGeom>
          <a:noFill/>
          <a:ln w="38100">
            <a:noFill/>
          </a:ln>
          <a:effectLst/>
        </p:spPr>
        <p:txBody>
          <a:bodyPr wrap="square" rtlCol="0">
            <a:spAutoFit/>
          </a:bodyPr>
          <a:lstStyle/>
          <a:p>
            <a:pPr marL="174625" indent="-174625" algn="just">
              <a:lnSpc>
                <a:spcPct val="150000"/>
              </a:lnSpc>
            </a:pPr>
            <a:r>
              <a:rPr lang="es-ES_tradnl" sz="1400" b="1" dirty="0">
                <a:latin typeface="Times New Roman" pitchFamily="18" charset="0"/>
                <a:cs typeface="Times New Roman" pitchFamily="18" charset="0"/>
              </a:rPr>
              <a:t>W = 0</a:t>
            </a:r>
          </a:p>
          <a:p>
            <a:pPr marL="174625" indent="-174625" algn="just">
              <a:lnSpc>
                <a:spcPct val="150000"/>
              </a:lnSpc>
            </a:pPr>
            <a:r>
              <a:rPr lang="es-ES_tradnl" sz="1400" b="1" dirty="0">
                <a:latin typeface="Times New Roman" pitchFamily="18" charset="0"/>
                <a:cs typeface="Times New Roman" pitchFamily="18" charset="0"/>
              </a:rPr>
              <a:t>N= 5</a:t>
            </a:r>
          </a:p>
          <a:p>
            <a:pPr marL="174625" indent="-174625" algn="just">
              <a:lnSpc>
                <a:spcPct val="150000"/>
              </a:lnSpc>
            </a:pPr>
            <a:r>
              <a:rPr lang="es-ES_tradnl" sz="1400" b="1" dirty="0">
                <a:latin typeface="Times New Roman" pitchFamily="18" charset="0"/>
                <a:cs typeface="Times New Roman" pitchFamily="18" charset="0"/>
              </a:rPr>
              <a:t>I = 0</a:t>
            </a:r>
          </a:p>
          <a:p>
            <a:pPr marL="174625" indent="-174625" algn="just">
              <a:lnSpc>
                <a:spcPct val="150000"/>
              </a:lnSpc>
            </a:pPr>
            <a:r>
              <a:rPr lang="es-ES_tradnl" sz="1400" b="1" dirty="0">
                <a:latin typeface="Times New Roman" pitchFamily="18" charset="0"/>
                <a:cs typeface="Times New Roman" pitchFamily="18" charset="0"/>
              </a:rPr>
              <a:t>MIENTRAS I &lt; N-1</a:t>
            </a:r>
          </a:p>
          <a:p>
            <a:pPr marL="174625" indent="-174625" algn="just">
              <a:lnSpc>
                <a:spcPct val="150000"/>
              </a:lnSpc>
            </a:pPr>
            <a:r>
              <a:rPr lang="es-ES_tradnl" sz="1400" b="1" dirty="0">
                <a:latin typeface="Times New Roman" pitchFamily="18" charset="0"/>
                <a:cs typeface="Times New Roman" pitchFamily="18" charset="0"/>
              </a:rPr>
              <a:t>	P = I</a:t>
            </a:r>
          </a:p>
          <a:p>
            <a:pPr marL="174625" indent="-174625" algn="just">
              <a:lnSpc>
                <a:spcPct val="150000"/>
              </a:lnSpc>
            </a:pPr>
            <a:r>
              <a:rPr lang="es-ES_tradnl" sz="1400" b="1" dirty="0">
                <a:latin typeface="Times New Roman" pitchFamily="18" charset="0"/>
                <a:cs typeface="Times New Roman" pitchFamily="18" charset="0"/>
              </a:rPr>
              <a:t>	J = I + 1</a:t>
            </a:r>
          </a:p>
          <a:p>
            <a:pPr marL="174625" indent="-174625" algn="just">
              <a:lnSpc>
                <a:spcPct val="150000"/>
              </a:lnSpc>
            </a:pPr>
            <a:r>
              <a:rPr lang="es-ES_tradnl" sz="1400" b="1" dirty="0">
                <a:latin typeface="Times New Roman" pitchFamily="18" charset="0"/>
                <a:cs typeface="Times New Roman" pitchFamily="18" charset="0"/>
              </a:rPr>
              <a:t>	        MIENTRAS J &lt;= N</a:t>
            </a:r>
          </a:p>
          <a:p>
            <a:pPr marL="174625" indent="-174625" algn="just">
              <a:lnSpc>
                <a:spcPct val="150000"/>
              </a:lnSpc>
            </a:pPr>
            <a:r>
              <a:rPr lang="es-ES_tradnl" sz="1400" b="1" dirty="0">
                <a:latin typeface="Times New Roman" pitchFamily="18" charset="0"/>
                <a:cs typeface="Times New Roman" pitchFamily="18" charset="0"/>
              </a:rPr>
              <a:t>		SI A(J) &lt; A(P)</a:t>
            </a:r>
          </a:p>
          <a:p>
            <a:pPr marL="174625" indent="-174625" algn="just">
              <a:lnSpc>
                <a:spcPct val="150000"/>
              </a:lnSpc>
            </a:pPr>
            <a:r>
              <a:rPr lang="es-ES_tradnl" sz="1400" b="1" dirty="0">
                <a:latin typeface="Times New Roman" pitchFamily="18" charset="0"/>
                <a:cs typeface="Times New Roman" pitchFamily="18" charset="0"/>
              </a:rPr>
              <a:t>		     ENTONCES</a:t>
            </a:r>
          </a:p>
          <a:p>
            <a:pPr marL="174625" indent="-174625" algn="just">
              <a:lnSpc>
                <a:spcPct val="150000"/>
              </a:lnSpc>
            </a:pPr>
            <a:r>
              <a:rPr lang="es-ES_tradnl" sz="1400" b="1" dirty="0">
                <a:latin typeface="Times New Roman" pitchFamily="18" charset="0"/>
                <a:cs typeface="Times New Roman" pitchFamily="18" charset="0"/>
              </a:rPr>
              <a:t>	    	            P = J</a:t>
            </a:r>
          </a:p>
          <a:p>
            <a:pPr marL="174625" indent="-174625" algn="just">
              <a:lnSpc>
                <a:spcPct val="150000"/>
              </a:lnSpc>
            </a:pPr>
            <a:r>
              <a:rPr lang="es-ES_tradnl" sz="1400" b="1" dirty="0">
                <a:latin typeface="Times New Roman" pitchFamily="18" charset="0"/>
                <a:cs typeface="Times New Roman" pitchFamily="18" charset="0"/>
              </a:rPr>
              <a:t>		FIN SI</a:t>
            </a:r>
          </a:p>
          <a:p>
            <a:pPr marL="174625" indent="-174625" algn="just">
              <a:lnSpc>
                <a:spcPct val="150000"/>
              </a:lnSpc>
            </a:pPr>
            <a:r>
              <a:rPr lang="es-ES_tradnl" sz="1400" b="1" dirty="0">
                <a:latin typeface="Times New Roman" pitchFamily="18" charset="0"/>
                <a:cs typeface="Times New Roman" pitchFamily="18" charset="0"/>
              </a:rPr>
              <a:t>		J = J + 1</a:t>
            </a:r>
          </a:p>
          <a:p>
            <a:pPr marL="174625" indent="-174625" algn="just">
              <a:lnSpc>
                <a:spcPct val="150000"/>
              </a:lnSpc>
            </a:pPr>
            <a:r>
              <a:rPr lang="es-ES_tradnl" sz="1400" b="1" dirty="0">
                <a:latin typeface="Times New Roman" pitchFamily="18" charset="0"/>
                <a:cs typeface="Times New Roman" pitchFamily="18" charset="0"/>
              </a:rPr>
              <a:t>	         FIN MIENTRAS</a:t>
            </a:r>
          </a:p>
          <a:p>
            <a:pPr marL="174625" indent="-174625" algn="just">
              <a:lnSpc>
                <a:spcPct val="150000"/>
              </a:lnSpc>
            </a:pPr>
            <a:r>
              <a:rPr lang="es-ES_tradnl" sz="1400" b="1" dirty="0">
                <a:latin typeface="Times New Roman" pitchFamily="18" charset="0"/>
                <a:cs typeface="Times New Roman" pitchFamily="18" charset="0"/>
              </a:rPr>
              <a:t>	W = A(P)</a:t>
            </a:r>
          </a:p>
          <a:p>
            <a:pPr marL="174625" indent="-174625" algn="just">
              <a:lnSpc>
                <a:spcPct val="150000"/>
              </a:lnSpc>
            </a:pPr>
            <a:r>
              <a:rPr lang="es-ES_tradnl" sz="1400" b="1" dirty="0">
                <a:latin typeface="Times New Roman" pitchFamily="18" charset="0"/>
                <a:cs typeface="Times New Roman" pitchFamily="18" charset="0"/>
              </a:rPr>
              <a:t>	A(P) = A(I)</a:t>
            </a:r>
          </a:p>
          <a:p>
            <a:pPr marL="174625" indent="-174625" algn="just">
              <a:lnSpc>
                <a:spcPct val="150000"/>
              </a:lnSpc>
            </a:pPr>
            <a:r>
              <a:rPr lang="es-ES_tradnl" sz="1400" b="1" dirty="0">
                <a:latin typeface="Times New Roman" pitchFamily="18" charset="0"/>
                <a:cs typeface="Times New Roman" pitchFamily="18" charset="0"/>
              </a:rPr>
              <a:t>	A(I) = W</a:t>
            </a:r>
          </a:p>
          <a:p>
            <a:pPr marL="174625" indent="-174625" algn="just">
              <a:lnSpc>
                <a:spcPct val="150000"/>
              </a:lnSpc>
            </a:pPr>
            <a:r>
              <a:rPr lang="es-ES_tradnl" sz="1400" b="1" dirty="0">
                <a:latin typeface="Times New Roman" pitchFamily="18" charset="0"/>
                <a:cs typeface="Times New Roman" pitchFamily="18" charset="0"/>
              </a:rPr>
              <a:t>	I = I + 1</a:t>
            </a:r>
          </a:p>
          <a:p>
            <a:pPr marL="174625" indent="-174625" algn="just">
              <a:lnSpc>
                <a:spcPct val="150000"/>
              </a:lnSpc>
            </a:pPr>
            <a:r>
              <a:rPr lang="es-ES_tradnl" sz="1400" b="1" dirty="0">
                <a:latin typeface="Times New Roman" pitchFamily="18" charset="0"/>
                <a:cs typeface="Times New Roman" pitchFamily="18" charset="0"/>
              </a:rPr>
              <a:t>FIN MIENTRAS</a:t>
            </a:r>
          </a:p>
        </p:txBody>
      </p:sp>
      <p:grpSp>
        <p:nvGrpSpPr>
          <p:cNvPr id="60" name="59 Grupo"/>
          <p:cNvGrpSpPr/>
          <p:nvPr/>
        </p:nvGrpSpPr>
        <p:grpSpPr>
          <a:xfrm>
            <a:off x="4644008" y="980728"/>
            <a:ext cx="4320480" cy="5472608"/>
            <a:chOff x="4644008" y="980728"/>
            <a:chExt cx="4320480" cy="5472608"/>
          </a:xfrm>
        </p:grpSpPr>
        <p:sp>
          <p:nvSpPr>
            <p:cNvPr id="6" name="5 Proceso"/>
            <p:cNvSpPr/>
            <p:nvPr/>
          </p:nvSpPr>
          <p:spPr>
            <a:xfrm>
              <a:off x="4959595" y="136692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0</a:t>
              </a:r>
              <a:endParaRPr lang="es-AR" sz="1200" b="1" dirty="0">
                <a:solidFill>
                  <a:schemeClr val="tx1"/>
                </a:solidFill>
                <a:latin typeface="Arial" pitchFamily="34" charset="0"/>
                <a:cs typeface="Arial" pitchFamily="34" charset="0"/>
              </a:endParaRPr>
            </a:p>
          </p:txBody>
        </p:sp>
        <p:sp>
          <p:nvSpPr>
            <p:cNvPr id="7" name="6 Proceso"/>
            <p:cNvSpPr/>
            <p:nvPr/>
          </p:nvSpPr>
          <p:spPr>
            <a:xfrm>
              <a:off x="4959595" y="179897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N = 5</a:t>
              </a:r>
              <a:endParaRPr lang="es-AR" sz="1200" b="1" dirty="0">
                <a:solidFill>
                  <a:schemeClr val="tx1"/>
                </a:solidFill>
                <a:latin typeface="Arial" pitchFamily="34" charset="0"/>
                <a:cs typeface="Arial" pitchFamily="34" charset="0"/>
              </a:endParaRPr>
            </a:p>
          </p:txBody>
        </p:sp>
        <p:sp>
          <p:nvSpPr>
            <p:cNvPr id="8" name="7 Proceso"/>
            <p:cNvSpPr/>
            <p:nvPr/>
          </p:nvSpPr>
          <p:spPr>
            <a:xfrm>
              <a:off x="4959595" y="223102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0</a:t>
              </a:r>
              <a:endParaRPr lang="es-AR" sz="1200" b="1" dirty="0">
                <a:solidFill>
                  <a:schemeClr val="tx1"/>
                </a:solidFill>
                <a:latin typeface="Arial" pitchFamily="34" charset="0"/>
                <a:cs typeface="Arial" pitchFamily="34" charset="0"/>
              </a:endParaRPr>
            </a:p>
          </p:txBody>
        </p:sp>
        <p:sp>
          <p:nvSpPr>
            <p:cNvPr id="9" name="8 Decisión"/>
            <p:cNvSpPr/>
            <p:nvPr/>
          </p:nvSpPr>
          <p:spPr>
            <a:xfrm>
              <a:off x="4644008" y="2673503"/>
              <a:ext cx="1305697"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&lt; N-1</a:t>
              </a:r>
              <a:endParaRPr lang="es-AR" sz="1200" b="1" dirty="0">
                <a:solidFill>
                  <a:schemeClr val="tx1"/>
                </a:solidFill>
                <a:latin typeface="Arial" pitchFamily="34" charset="0"/>
                <a:cs typeface="Arial" pitchFamily="34" charset="0"/>
              </a:endParaRPr>
            </a:p>
          </p:txBody>
        </p:sp>
        <p:sp>
          <p:nvSpPr>
            <p:cNvPr id="10" name="9 Proceso"/>
            <p:cNvSpPr/>
            <p:nvPr/>
          </p:nvSpPr>
          <p:spPr>
            <a:xfrm>
              <a:off x="5859695" y="310876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P = I</a:t>
              </a:r>
              <a:endParaRPr lang="es-AR" sz="1200" b="1" dirty="0">
                <a:solidFill>
                  <a:schemeClr val="tx1"/>
                </a:solidFill>
                <a:latin typeface="Arial" pitchFamily="34" charset="0"/>
                <a:cs typeface="Arial" pitchFamily="34" charset="0"/>
              </a:endParaRPr>
            </a:p>
          </p:txBody>
        </p:sp>
        <p:sp>
          <p:nvSpPr>
            <p:cNvPr id="11" name="10 Proceso"/>
            <p:cNvSpPr/>
            <p:nvPr/>
          </p:nvSpPr>
          <p:spPr>
            <a:xfrm>
              <a:off x="5859695" y="352716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sp>
          <p:nvSpPr>
            <p:cNvPr id="12" name="11 Decisión"/>
            <p:cNvSpPr/>
            <p:nvPr/>
          </p:nvSpPr>
          <p:spPr>
            <a:xfrm>
              <a:off x="5533970" y="3982902"/>
              <a:ext cx="148630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J &lt;= N-1</a:t>
              </a:r>
              <a:endParaRPr lang="es-AR" sz="1100" b="1" dirty="0">
                <a:solidFill>
                  <a:schemeClr val="tx1"/>
                </a:solidFill>
                <a:latin typeface="Arial" pitchFamily="34" charset="0"/>
                <a:cs typeface="Arial" pitchFamily="34" charset="0"/>
              </a:endParaRPr>
            </a:p>
          </p:txBody>
        </p:sp>
        <p:sp>
          <p:nvSpPr>
            <p:cNvPr id="13" name="12 Proceso"/>
            <p:cNvSpPr/>
            <p:nvPr/>
          </p:nvSpPr>
          <p:spPr>
            <a:xfrm>
              <a:off x="8028384" y="4849856"/>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P = J </a:t>
              </a:r>
              <a:endParaRPr lang="es-AR" sz="1200" b="1" dirty="0">
                <a:solidFill>
                  <a:schemeClr val="tx1"/>
                </a:solidFill>
                <a:latin typeface="Arial" pitchFamily="34" charset="0"/>
                <a:cs typeface="Arial" pitchFamily="34" charset="0"/>
              </a:endParaRPr>
            </a:p>
          </p:txBody>
        </p:sp>
        <p:sp>
          <p:nvSpPr>
            <p:cNvPr id="14" name="13 Decisión"/>
            <p:cNvSpPr/>
            <p:nvPr/>
          </p:nvSpPr>
          <p:spPr>
            <a:xfrm>
              <a:off x="6498473" y="4417808"/>
              <a:ext cx="1692188"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A(J) &lt; A(P)</a:t>
              </a:r>
              <a:endParaRPr lang="es-AR" sz="1100" b="1" dirty="0">
                <a:solidFill>
                  <a:schemeClr val="tx1"/>
                </a:solidFill>
                <a:latin typeface="Arial" pitchFamily="34" charset="0"/>
                <a:cs typeface="Arial" pitchFamily="34" charset="0"/>
              </a:endParaRPr>
            </a:p>
          </p:txBody>
        </p:sp>
        <p:cxnSp>
          <p:nvCxnSpPr>
            <p:cNvPr id="16" name="15 Conector recto"/>
            <p:cNvCxnSpPr>
              <a:stCxn id="6" idx="2"/>
              <a:endCxn id="7" idx="0"/>
            </p:cNvCxnSpPr>
            <p:nvPr/>
          </p:nvCxnSpPr>
          <p:spPr>
            <a:xfrm>
              <a:off x="5427647" y="165495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5427647" y="208700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5427647" y="251905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9" idx="3"/>
            </p:cNvCxnSpPr>
            <p:nvPr/>
          </p:nvCxnSpPr>
          <p:spPr>
            <a:xfrm>
              <a:off x="5949705" y="2961535"/>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319039" y="295110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305391" y="338315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6305391" y="381519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966525" y="4264663"/>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7358215" y="426089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8177013" y="4710359"/>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568703" y="469294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6116663" y="4700640"/>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6130311" y="4710359"/>
              <a:ext cx="8415" cy="58594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8582351" y="515228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H="1">
              <a:off x="6130311" y="5296303"/>
              <a:ext cx="24520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34 Proceso"/>
            <p:cNvSpPr/>
            <p:nvPr/>
          </p:nvSpPr>
          <p:spPr>
            <a:xfrm>
              <a:off x="6840511" y="545773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cxnSp>
          <p:nvCxnSpPr>
            <p:cNvPr id="36" name="35 Conector recto"/>
            <p:cNvCxnSpPr/>
            <p:nvPr/>
          </p:nvCxnSpPr>
          <p:spPr>
            <a:xfrm>
              <a:off x="7299855" y="529630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7308304" y="575941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37 Proceso"/>
            <p:cNvSpPr/>
            <p:nvPr/>
          </p:nvSpPr>
          <p:spPr>
            <a:xfrm>
              <a:off x="4805440" y="4418559"/>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A(P)</a:t>
              </a:r>
              <a:endParaRPr lang="es-AR" sz="1200" b="1" dirty="0">
                <a:solidFill>
                  <a:schemeClr val="tx1"/>
                </a:solidFill>
                <a:latin typeface="Arial" pitchFamily="34" charset="0"/>
                <a:cs typeface="Arial" pitchFamily="34" charset="0"/>
              </a:endParaRPr>
            </a:p>
          </p:txBody>
        </p:sp>
        <p:sp>
          <p:nvSpPr>
            <p:cNvPr id="39" name="38 Proceso"/>
            <p:cNvSpPr/>
            <p:nvPr/>
          </p:nvSpPr>
          <p:spPr>
            <a:xfrm>
              <a:off x="4805440" y="485060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A(P) = A(I)</a:t>
              </a:r>
              <a:endParaRPr lang="es-AR" sz="1200" b="1" dirty="0">
                <a:solidFill>
                  <a:schemeClr val="tx1"/>
                </a:solidFill>
                <a:latin typeface="Arial" pitchFamily="34" charset="0"/>
                <a:cs typeface="Arial" pitchFamily="34" charset="0"/>
              </a:endParaRPr>
            </a:p>
          </p:txBody>
        </p:sp>
        <p:sp>
          <p:nvSpPr>
            <p:cNvPr id="40" name="39 Proceso"/>
            <p:cNvSpPr/>
            <p:nvPr/>
          </p:nvSpPr>
          <p:spPr>
            <a:xfrm>
              <a:off x="4805440" y="528265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 W</a:t>
              </a:r>
              <a:endParaRPr lang="es-AR" sz="1200" b="1" dirty="0">
                <a:solidFill>
                  <a:schemeClr val="tx1"/>
                </a:solidFill>
                <a:latin typeface="Arial" pitchFamily="34" charset="0"/>
                <a:cs typeface="Arial" pitchFamily="34" charset="0"/>
              </a:endParaRPr>
            </a:p>
          </p:txBody>
        </p:sp>
        <p:cxnSp>
          <p:nvCxnSpPr>
            <p:cNvPr id="41" name="40 Conector recto"/>
            <p:cNvCxnSpPr>
              <a:stCxn id="38" idx="2"/>
              <a:endCxn id="39" idx="0"/>
            </p:cNvCxnSpPr>
            <p:nvPr/>
          </p:nvCxnSpPr>
          <p:spPr>
            <a:xfrm>
              <a:off x="5273492" y="470659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5273492" y="513863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5273492" y="557068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43 Conector"/>
            <p:cNvSpPr/>
            <p:nvPr/>
          </p:nvSpPr>
          <p:spPr>
            <a:xfrm>
              <a:off x="7155546" y="5903431"/>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6" name="45 Conector recto de flecha"/>
            <p:cNvCxnSpPr/>
            <p:nvPr/>
          </p:nvCxnSpPr>
          <p:spPr>
            <a:xfrm flipH="1">
              <a:off x="6467409" y="3941799"/>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46 Conector"/>
            <p:cNvSpPr/>
            <p:nvPr/>
          </p:nvSpPr>
          <p:spPr>
            <a:xfrm>
              <a:off x="7344274" y="3801551"/>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sp>
          <p:nvSpPr>
            <p:cNvPr id="48" name="47 Conector"/>
            <p:cNvSpPr/>
            <p:nvPr/>
          </p:nvSpPr>
          <p:spPr>
            <a:xfrm>
              <a:off x="5094041" y="6165304"/>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2</a:t>
              </a:r>
              <a:endParaRPr lang="es-AR" sz="1200" b="1" dirty="0">
                <a:solidFill>
                  <a:schemeClr val="tx1"/>
                </a:solidFill>
                <a:latin typeface="Arial" pitchFamily="34" charset="0"/>
                <a:cs typeface="Arial" pitchFamily="34" charset="0"/>
              </a:endParaRPr>
            </a:p>
          </p:txBody>
        </p:sp>
        <p:cxnSp>
          <p:nvCxnSpPr>
            <p:cNvPr id="49" name="48 Conector recto de flecha"/>
            <p:cNvCxnSpPr/>
            <p:nvPr/>
          </p:nvCxnSpPr>
          <p:spPr>
            <a:xfrm flipH="1">
              <a:off x="5580112" y="2659303"/>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49 Conector"/>
            <p:cNvSpPr/>
            <p:nvPr/>
          </p:nvSpPr>
          <p:spPr>
            <a:xfrm>
              <a:off x="6456977" y="2519055"/>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2</a:t>
              </a:r>
              <a:endParaRPr lang="es-AR" sz="1200" b="1" dirty="0">
                <a:solidFill>
                  <a:schemeClr val="tx1"/>
                </a:solidFill>
                <a:latin typeface="Arial" pitchFamily="34" charset="0"/>
                <a:cs typeface="Arial" pitchFamily="34" charset="0"/>
              </a:endParaRPr>
            </a:p>
          </p:txBody>
        </p:sp>
        <p:sp>
          <p:nvSpPr>
            <p:cNvPr id="51" name="50 Proceso"/>
            <p:cNvSpPr/>
            <p:nvPr/>
          </p:nvSpPr>
          <p:spPr>
            <a:xfrm>
              <a:off x="4805440" y="571470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I + 1</a:t>
              </a:r>
              <a:endParaRPr lang="es-AR" sz="1200" b="1" dirty="0">
                <a:solidFill>
                  <a:schemeClr val="tx1"/>
                </a:solidFill>
                <a:latin typeface="Arial" pitchFamily="34" charset="0"/>
                <a:cs typeface="Arial" pitchFamily="34" charset="0"/>
              </a:endParaRPr>
            </a:p>
          </p:txBody>
        </p:sp>
        <p:cxnSp>
          <p:nvCxnSpPr>
            <p:cNvPr id="52" name="51 Conector recto"/>
            <p:cNvCxnSpPr/>
            <p:nvPr/>
          </p:nvCxnSpPr>
          <p:spPr>
            <a:xfrm>
              <a:off x="5278432" y="602334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5278432" y="4274543"/>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5289412" y="426089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54 Proceso alternativo"/>
            <p:cNvSpPr/>
            <p:nvPr/>
          </p:nvSpPr>
          <p:spPr>
            <a:xfrm>
              <a:off x="5062531" y="3396799"/>
              <a:ext cx="471438"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FIN</a:t>
              </a:r>
              <a:endParaRPr lang="es-AR" sz="1200" b="1" dirty="0">
                <a:solidFill>
                  <a:schemeClr val="tx1"/>
                </a:solidFill>
                <a:latin typeface="Arial" pitchFamily="34" charset="0"/>
                <a:cs typeface="Arial" pitchFamily="34" charset="0"/>
              </a:endParaRPr>
            </a:p>
          </p:txBody>
        </p:sp>
        <p:cxnSp>
          <p:nvCxnSpPr>
            <p:cNvPr id="57" name="56 Conector recto"/>
            <p:cNvCxnSpPr/>
            <p:nvPr/>
          </p:nvCxnSpPr>
          <p:spPr>
            <a:xfrm>
              <a:off x="5298250" y="3248460"/>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5436096" y="1196752"/>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58 Proceso alternativo"/>
            <p:cNvSpPr/>
            <p:nvPr/>
          </p:nvSpPr>
          <p:spPr>
            <a:xfrm>
              <a:off x="5062531" y="980728"/>
              <a:ext cx="679013"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INICIO</a:t>
              </a:r>
              <a:endParaRPr lang="es-AR" sz="1200" b="1" dirty="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val="16695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116632"/>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5" name="4 CuadroTexto"/>
          <p:cNvSpPr txBox="1"/>
          <p:nvPr/>
        </p:nvSpPr>
        <p:spPr>
          <a:xfrm>
            <a:off x="1064152" y="666048"/>
            <a:ext cx="7776864" cy="415498"/>
          </a:xfrm>
          <a:prstGeom prst="rect">
            <a:avLst/>
          </a:prstGeom>
          <a:noFill/>
          <a:ln w="38100">
            <a:noFill/>
          </a:ln>
          <a:effectLst/>
        </p:spPr>
        <p:txBody>
          <a:bodyPr wrap="square" rtlCol="0">
            <a:spAutoFit/>
          </a:bodyPr>
          <a:lstStyle/>
          <a:p>
            <a:pPr algn="just">
              <a:lnSpc>
                <a:spcPct val="150000"/>
              </a:lnSpc>
            </a:pPr>
            <a:r>
              <a:rPr lang="es-ES_tradnl" sz="1400" b="1" dirty="0">
                <a:latin typeface="Tahoma" panose="020B0604030504040204" pitchFamily="34" charset="0"/>
                <a:ea typeface="Tahoma" panose="020B0604030504040204" pitchFamily="34" charset="0"/>
                <a:cs typeface="Tahoma" panose="020B0604030504040204" pitchFamily="34" charset="0"/>
              </a:rPr>
              <a:t>PARA ORDENAR LOS ELEMENTOS DE UN VECTOR DE MAYOR A MENOR</a:t>
            </a:r>
          </a:p>
        </p:txBody>
      </p:sp>
      <p:sp>
        <p:nvSpPr>
          <p:cNvPr id="6" name="5 CuadroTexto"/>
          <p:cNvSpPr txBox="1"/>
          <p:nvPr/>
        </p:nvSpPr>
        <p:spPr>
          <a:xfrm>
            <a:off x="1027110" y="3212975"/>
            <a:ext cx="7920880" cy="2554545"/>
          </a:xfrm>
          <a:prstGeom prst="rect">
            <a:avLst/>
          </a:prstGeom>
          <a:noFill/>
          <a:ln w="38100">
            <a:noFill/>
          </a:ln>
          <a:effectLst/>
        </p:spPr>
        <p:txBody>
          <a:bodyPr wrap="square" rtlCol="0">
            <a:spAutoFit/>
          </a:bodyPr>
          <a:lstStyle/>
          <a:p>
            <a:pPr algn="just">
              <a:lnSpc>
                <a:spcPct val="150000"/>
              </a:lnSpc>
            </a:pPr>
            <a:r>
              <a:rPr lang="es-ES_tradnl" sz="1400" b="1" dirty="0">
                <a:latin typeface="Tahoma" panose="020B0604030504040204" pitchFamily="34" charset="0"/>
                <a:ea typeface="Tahoma" panose="020B0604030504040204" pitchFamily="34" charset="0"/>
                <a:cs typeface="Tahoma" panose="020B0604030504040204" pitchFamily="34" charset="0"/>
              </a:rPr>
              <a:t>EL PROCEDIMIENTO DEL ALGORITMO ES :</a:t>
            </a:r>
          </a:p>
          <a:p>
            <a:pPr algn="just"/>
            <a:endParaRPr lang="es-ES_tradnl" sz="1400" b="1" dirty="0">
              <a:latin typeface="Tahoma" panose="020B0604030504040204" pitchFamily="34" charset="0"/>
              <a:ea typeface="Tahoma" panose="020B0604030504040204" pitchFamily="34" charset="0"/>
              <a:cs typeface="Tahoma" panose="020B0604030504040204" pitchFamily="34" charset="0"/>
            </a:endParaRPr>
          </a:p>
          <a:p>
            <a:pPr marL="177800" lvl="1" indent="-177800" algn="just">
              <a:lnSpc>
                <a:spcPct val="150000"/>
              </a:lnSpc>
              <a:spcAft>
                <a:spcPts val="1200"/>
              </a:spcAft>
              <a:buFont typeface="+mj-lt"/>
              <a:buAutoNum type="arabicPeriod"/>
            </a:pPr>
            <a:r>
              <a:rPr lang="es-ES_tradnl" sz="1400" b="1" dirty="0">
                <a:latin typeface="Tahoma" panose="020B0604030504040204" pitchFamily="34" charset="0"/>
                <a:ea typeface="Tahoma" panose="020B0604030504040204" pitchFamily="34" charset="0"/>
                <a:cs typeface="Tahoma" panose="020B0604030504040204" pitchFamily="34" charset="0"/>
              </a:rPr>
              <a:t>SELECCIONAR EL ELEMENTO DE MAYOR VALOR DE UN VECTOR DE N  ELEMENTOS.</a:t>
            </a:r>
          </a:p>
          <a:p>
            <a:pPr marL="177800" lvl="1" indent="-177800" algn="just">
              <a:lnSpc>
                <a:spcPct val="150000"/>
              </a:lnSpc>
              <a:spcAft>
                <a:spcPts val="1200"/>
              </a:spcAft>
              <a:buFont typeface="+mj-lt"/>
              <a:buAutoNum type="arabicPeriod"/>
            </a:pPr>
            <a:r>
              <a:rPr lang="es-ES_tradnl" sz="1400" b="1" dirty="0">
                <a:latin typeface="Tahoma" panose="020B0604030504040204" pitchFamily="34" charset="0"/>
                <a:ea typeface="Tahoma" panose="020B0604030504040204" pitchFamily="34" charset="0"/>
                <a:cs typeface="Tahoma" panose="020B0604030504040204" pitchFamily="34" charset="0"/>
              </a:rPr>
              <a:t>INTERCAMBIAR DICHO ELEMENTO CON  EL PRIMERO.</a:t>
            </a:r>
          </a:p>
          <a:p>
            <a:pPr marL="177800" lvl="1" indent="-177800" algn="just">
              <a:lnSpc>
                <a:spcPct val="150000"/>
              </a:lnSpc>
              <a:spcAft>
                <a:spcPts val="1200"/>
              </a:spcAft>
              <a:buFont typeface="+mj-lt"/>
              <a:buAutoNum type="arabicPeriod"/>
            </a:pPr>
            <a:r>
              <a:rPr lang="es-ES_tradnl" sz="1400" b="1" dirty="0">
                <a:latin typeface="Tahoma" panose="020B0604030504040204" pitchFamily="34" charset="0"/>
                <a:ea typeface="Tahoma" panose="020B0604030504040204" pitchFamily="34" charset="0"/>
                <a:cs typeface="Tahoma" panose="020B0604030504040204" pitchFamily="34" charset="0"/>
              </a:rPr>
              <a:t>REPETIR LAS OPERACIONES CON LOS N-1 ELEMENTOS RESTANTES, SELECCIONANDO EL SEGUNDO ELEMENTO DE MAYOR VALOR; CONTINUAR CON LOS N-2 ELEMENTOS RESTANTES HASTA  QUE SÓLO  QUEDE EL  MAYOR.</a:t>
            </a:r>
          </a:p>
        </p:txBody>
      </p:sp>
      <p:graphicFrame>
        <p:nvGraphicFramePr>
          <p:cNvPr id="9" name="8 Tabla"/>
          <p:cNvGraphicFramePr>
            <a:graphicFrameLocks noGrp="1"/>
          </p:cNvGraphicFramePr>
          <p:nvPr>
            <p:extLst>
              <p:ext uri="{D42A27DB-BD31-4B8C-83A1-F6EECF244321}">
                <p14:modId xmlns:p14="http://schemas.microsoft.com/office/powerpoint/2010/main" val="3603649125"/>
              </p:ext>
            </p:extLst>
          </p:nvPr>
        </p:nvGraphicFramePr>
        <p:xfrm>
          <a:off x="1979712" y="1350060"/>
          <a:ext cx="5529940" cy="435107"/>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435107">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 name="1 Rectángulo"/>
          <p:cNvSpPr/>
          <p:nvPr/>
        </p:nvSpPr>
        <p:spPr>
          <a:xfrm>
            <a:off x="1043608" y="2060848"/>
            <a:ext cx="7920880" cy="1017907"/>
          </a:xfrm>
          <a:prstGeom prst="rect">
            <a:avLst/>
          </a:prstGeom>
        </p:spPr>
        <p:txBody>
          <a:bodyPr wrap="square">
            <a:spAutoFit/>
          </a:bodyPr>
          <a:lstStyle/>
          <a:p>
            <a:pPr algn="just">
              <a:lnSpc>
                <a:spcPct val="150000"/>
              </a:lnSpc>
            </a:pPr>
            <a:r>
              <a:rPr lang="es-ES_tradnl" sz="1400" dirty="0">
                <a:latin typeface="Tahoma" panose="020B0604030504040204" pitchFamily="34" charset="0"/>
                <a:ea typeface="Tahoma" panose="020B0604030504040204" pitchFamily="34" charset="0"/>
                <a:cs typeface="Tahoma" panose="020B0604030504040204" pitchFamily="34" charset="0"/>
              </a:rPr>
              <a:t>EL ALGORITMO SE BASA EN BUSCAR EL ELEMENTO DE MAYOR VALOR DEL VECTOR Y COLOCARLO EN LA PRIMERA POSICIÓN; LUEGO SE BUSCA EL SEGUNDO ELEMENTO DE MAYOR VALOR Y SE COLOCA EN LA SEGUNDA POSICIÓN, Y ASÍ SUCESIVAMENTE.</a:t>
            </a:r>
          </a:p>
        </p:txBody>
      </p:sp>
      <p:graphicFrame>
        <p:nvGraphicFramePr>
          <p:cNvPr id="10" name="9 Tabla"/>
          <p:cNvGraphicFramePr>
            <a:graphicFrameLocks noGrp="1"/>
          </p:cNvGraphicFramePr>
          <p:nvPr>
            <p:extLst>
              <p:ext uri="{D42A27DB-BD31-4B8C-83A1-F6EECF244321}">
                <p14:modId xmlns:p14="http://schemas.microsoft.com/office/powerpoint/2010/main" val="3271252396"/>
              </p:ext>
            </p:extLst>
          </p:nvPr>
        </p:nvGraphicFramePr>
        <p:xfrm>
          <a:off x="1965029" y="6234253"/>
          <a:ext cx="5529940" cy="435107"/>
        </p:xfrm>
        <a:graphic>
          <a:graphicData uri="http://schemas.openxmlformats.org/drawingml/2006/table">
            <a:tbl>
              <a:tblPr firstRow="1" bandRow="1">
                <a:tableStyleId>{5C22544A-7EE6-4342-B048-85BDC9FD1C3A}</a:tableStyleId>
              </a:tblPr>
              <a:tblGrid>
                <a:gridCol w="1105988">
                  <a:extLst>
                    <a:ext uri="{9D8B030D-6E8A-4147-A177-3AD203B41FA5}">
                      <a16:colId xmlns:a16="http://schemas.microsoft.com/office/drawing/2014/main" val="20000"/>
                    </a:ext>
                  </a:extLst>
                </a:gridCol>
                <a:gridCol w="1105988">
                  <a:extLst>
                    <a:ext uri="{9D8B030D-6E8A-4147-A177-3AD203B41FA5}">
                      <a16:colId xmlns:a16="http://schemas.microsoft.com/office/drawing/2014/main" val="20001"/>
                    </a:ext>
                  </a:extLst>
                </a:gridCol>
                <a:gridCol w="1105988">
                  <a:extLst>
                    <a:ext uri="{9D8B030D-6E8A-4147-A177-3AD203B41FA5}">
                      <a16:colId xmlns:a16="http://schemas.microsoft.com/office/drawing/2014/main" val="20002"/>
                    </a:ext>
                  </a:extLst>
                </a:gridCol>
                <a:gridCol w="1105988">
                  <a:extLst>
                    <a:ext uri="{9D8B030D-6E8A-4147-A177-3AD203B41FA5}">
                      <a16:colId xmlns:a16="http://schemas.microsoft.com/office/drawing/2014/main" val="20003"/>
                    </a:ext>
                  </a:extLst>
                </a:gridCol>
                <a:gridCol w="1105988">
                  <a:extLst>
                    <a:ext uri="{9D8B030D-6E8A-4147-A177-3AD203B41FA5}">
                      <a16:colId xmlns:a16="http://schemas.microsoft.com/office/drawing/2014/main" val="20004"/>
                    </a:ext>
                  </a:extLst>
                </a:gridCol>
              </a:tblGrid>
              <a:tr h="435107">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s-ES" sz="1400" b="0" u="none" baseline="0" dirty="0">
                          <a:ln w="28575">
                            <a:solidFill>
                              <a:schemeClr val="tx1"/>
                            </a:solidFill>
                          </a:ln>
                          <a:uFill>
                            <a:solidFill>
                              <a:schemeClr val="accent3">
                                <a:lumMod val="50000"/>
                              </a:schemeClr>
                            </a:solidFill>
                          </a:uFill>
                          <a:latin typeface="Times New Roman" pitchFamily="18" charset="0"/>
                          <a:cs typeface="Times New Roman"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0"/>
                  </a:ext>
                </a:extLst>
              </a:tr>
            </a:tbl>
          </a:graphicData>
        </a:graphic>
      </p:graphicFrame>
      <p:sp>
        <p:nvSpPr>
          <p:cNvPr id="3" name="2 CuadroTexto"/>
          <p:cNvSpPr txBox="1"/>
          <p:nvPr/>
        </p:nvSpPr>
        <p:spPr>
          <a:xfrm>
            <a:off x="1979712" y="980728"/>
            <a:ext cx="360040" cy="369332"/>
          </a:xfrm>
          <a:prstGeom prst="rect">
            <a:avLst/>
          </a:prstGeom>
          <a:noFill/>
        </p:spPr>
        <p:txBody>
          <a:bodyPr wrap="square" rtlCol="0">
            <a:spAutoFit/>
          </a:bodyPr>
          <a:lstStyle/>
          <a:p>
            <a:r>
              <a:rPr lang="es-ES_tradnl" b="1" dirty="0">
                <a:latin typeface="Arial" pitchFamily="34" charset="0"/>
                <a:cs typeface="Arial" pitchFamily="34" charset="0"/>
              </a:rPr>
              <a:t>A</a:t>
            </a:r>
            <a:endParaRPr lang="es-AR" b="1" dirty="0">
              <a:latin typeface="Arial" pitchFamily="34" charset="0"/>
              <a:cs typeface="Arial" pitchFamily="34" charset="0"/>
            </a:endParaRPr>
          </a:p>
        </p:txBody>
      </p:sp>
      <p:sp>
        <p:nvSpPr>
          <p:cNvPr id="12" name="11 CuadroTexto"/>
          <p:cNvSpPr txBox="1"/>
          <p:nvPr/>
        </p:nvSpPr>
        <p:spPr>
          <a:xfrm>
            <a:off x="1979712" y="5867980"/>
            <a:ext cx="360040" cy="369332"/>
          </a:xfrm>
          <a:prstGeom prst="rect">
            <a:avLst/>
          </a:prstGeom>
          <a:noFill/>
        </p:spPr>
        <p:txBody>
          <a:bodyPr wrap="square" rtlCol="0">
            <a:spAutoFit/>
          </a:bodyPr>
          <a:lstStyle/>
          <a:p>
            <a:r>
              <a:rPr lang="es-ES_tradnl" b="1" dirty="0">
                <a:latin typeface="Arial" pitchFamily="34" charset="0"/>
                <a:cs typeface="Arial" pitchFamily="34" charset="0"/>
              </a:rPr>
              <a:t>A</a:t>
            </a:r>
            <a:endParaRPr lang="es-AR" b="1" dirty="0">
              <a:latin typeface="Arial" pitchFamily="34" charset="0"/>
              <a:cs typeface="Arial" pitchFamily="34" charset="0"/>
            </a:endParaRPr>
          </a:p>
        </p:txBody>
      </p:sp>
    </p:spTree>
    <p:extLst>
      <p:ext uri="{BB962C8B-B14F-4D97-AF65-F5344CB8AC3E}">
        <p14:creationId xmlns:p14="http://schemas.microsoft.com/office/powerpoint/2010/main" val="386070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10990" y="30031"/>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SELECCIÓN</a:t>
            </a:r>
            <a:endParaRPr lang="es-ES_tradnl" sz="1600" b="1" dirty="0">
              <a:latin typeface="Times New Roman" pitchFamily="18" charset="0"/>
              <a:cs typeface="Times New Roman" pitchFamily="18" charset="0"/>
            </a:endParaRPr>
          </a:p>
        </p:txBody>
      </p:sp>
      <p:sp>
        <p:nvSpPr>
          <p:cNvPr id="5" name="4 CuadroTexto"/>
          <p:cNvSpPr txBox="1"/>
          <p:nvPr/>
        </p:nvSpPr>
        <p:spPr>
          <a:xfrm>
            <a:off x="1029318" y="692696"/>
            <a:ext cx="2462562" cy="5909310"/>
          </a:xfrm>
          <a:prstGeom prst="rect">
            <a:avLst/>
          </a:prstGeom>
          <a:noFill/>
          <a:ln w="38100">
            <a:noFill/>
          </a:ln>
          <a:effectLst/>
        </p:spPr>
        <p:txBody>
          <a:bodyPr wrap="square" rtlCol="0">
            <a:spAutoFit/>
          </a:bodyPr>
          <a:lstStyle/>
          <a:p>
            <a:pPr marL="174625" indent="-174625" algn="just">
              <a:lnSpc>
                <a:spcPct val="150000"/>
              </a:lnSpc>
            </a:pPr>
            <a:r>
              <a:rPr lang="es-ES_tradnl" sz="1400" b="1" dirty="0">
                <a:latin typeface="Times New Roman" pitchFamily="18" charset="0"/>
                <a:cs typeface="Times New Roman" pitchFamily="18" charset="0"/>
              </a:rPr>
              <a:t>W = 0</a:t>
            </a:r>
          </a:p>
          <a:p>
            <a:pPr marL="174625" indent="-174625" algn="just">
              <a:lnSpc>
                <a:spcPct val="150000"/>
              </a:lnSpc>
            </a:pPr>
            <a:r>
              <a:rPr lang="es-ES_tradnl" sz="1400" b="1" dirty="0">
                <a:latin typeface="Times New Roman" pitchFamily="18" charset="0"/>
                <a:cs typeface="Times New Roman" pitchFamily="18" charset="0"/>
              </a:rPr>
              <a:t>N= 5</a:t>
            </a:r>
          </a:p>
          <a:p>
            <a:pPr marL="174625" indent="-174625" algn="just">
              <a:lnSpc>
                <a:spcPct val="150000"/>
              </a:lnSpc>
            </a:pPr>
            <a:r>
              <a:rPr lang="es-ES_tradnl" sz="1400" b="1" dirty="0">
                <a:latin typeface="Times New Roman" pitchFamily="18" charset="0"/>
                <a:cs typeface="Times New Roman" pitchFamily="18" charset="0"/>
              </a:rPr>
              <a:t>I = 0</a:t>
            </a:r>
          </a:p>
          <a:p>
            <a:pPr marL="174625" indent="-174625" algn="just">
              <a:lnSpc>
                <a:spcPct val="150000"/>
              </a:lnSpc>
            </a:pPr>
            <a:r>
              <a:rPr lang="es-ES_tradnl" sz="1400" b="1" dirty="0">
                <a:latin typeface="Times New Roman" pitchFamily="18" charset="0"/>
                <a:cs typeface="Times New Roman" pitchFamily="18" charset="0"/>
              </a:rPr>
              <a:t>MIENTRAS I &lt; N-1</a:t>
            </a:r>
          </a:p>
          <a:p>
            <a:pPr marL="174625" indent="-174625" algn="just">
              <a:lnSpc>
                <a:spcPct val="150000"/>
              </a:lnSpc>
            </a:pPr>
            <a:r>
              <a:rPr lang="es-ES_tradnl" sz="1400" b="1" dirty="0">
                <a:latin typeface="Times New Roman" pitchFamily="18" charset="0"/>
                <a:cs typeface="Times New Roman" pitchFamily="18" charset="0"/>
              </a:rPr>
              <a:t>	P = I</a:t>
            </a:r>
          </a:p>
          <a:p>
            <a:pPr marL="174625" indent="-174625" algn="just">
              <a:lnSpc>
                <a:spcPct val="150000"/>
              </a:lnSpc>
            </a:pPr>
            <a:r>
              <a:rPr lang="es-ES_tradnl" sz="1400" b="1" dirty="0">
                <a:latin typeface="Times New Roman" pitchFamily="18" charset="0"/>
                <a:cs typeface="Times New Roman" pitchFamily="18" charset="0"/>
              </a:rPr>
              <a:t>	J = I + 1</a:t>
            </a:r>
          </a:p>
          <a:p>
            <a:pPr marL="174625" indent="-174625" algn="just">
              <a:lnSpc>
                <a:spcPct val="150000"/>
              </a:lnSpc>
            </a:pPr>
            <a:r>
              <a:rPr lang="es-ES_tradnl" sz="1400" b="1" dirty="0">
                <a:latin typeface="Times New Roman" pitchFamily="18" charset="0"/>
                <a:cs typeface="Times New Roman" pitchFamily="18" charset="0"/>
              </a:rPr>
              <a:t>	        MIENTRAS J &lt;= N-1</a:t>
            </a:r>
          </a:p>
          <a:p>
            <a:pPr marL="174625" indent="-174625" algn="just">
              <a:lnSpc>
                <a:spcPct val="150000"/>
              </a:lnSpc>
            </a:pPr>
            <a:r>
              <a:rPr lang="es-ES_tradnl" sz="1400" b="1" dirty="0">
                <a:latin typeface="Times New Roman" pitchFamily="18" charset="0"/>
                <a:cs typeface="Times New Roman" pitchFamily="18" charset="0"/>
              </a:rPr>
              <a:t>		SI A(J) &gt; A(P)</a:t>
            </a:r>
          </a:p>
          <a:p>
            <a:pPr marL="174625" indent="-174625" algn="just">
              <a:lnSpc>
                <a:spcPct val="150000"/>
              </a:lnSpc>
            </a:pPr>
            <a:r>
              <a:rPr lang="es-ES_tradnl" sz="1400" b="1" dirty="0">
                <a:latin typeface="Times New Roman" pitchFamily="18" charset="0"/>
                <a:cs typeface="Times New Roman" pitchFamily="18" charset="0"/>
              </a:rPr>
              <a:t>		     ENTONCES</a:t>
            </a:r>
          </a:p>
          <a:p>
            <a:pPr marL="174625" indent="-174625" algn="just">
              <a:lnSpc>
                <a:spcPct val="150000"/>
              </a:lnSpc>
            </a:pPr>
            <a:r>
              <a:rPr lang="es-ES_tradnl" sz="1400" b="1" dirty="0">
                <a:latin typeface="Times New Roman" pitchFamily="18" charset="0"/>
                <a:cs typeface="Times New Roman" pitchFamily="18" charset="0"/>
              </a:rPr>
              <a:t>	    	            P = J</a:t>
            </a:r>
          </a:p>
          <a:p>
            <a:pPr marL="174625" indent="-174625" algn="just">
              <a:lnSpc>
                <a:spcPct val="150000"/>
              </a:lnSpc>
            </a:pPr>
            <a:r>
              <a:rPr lang="es-ES_tradnl" sz="1400" b="1" dirty="0">
                <a:latin typeface="Times New Roman" pitchFamily="18" charset="0"/>
                <a:cs typeface="Times New Roman" pitchFamily="18" charset="0"/>
              </a:rPr>
              <a:t>		FIN SI</a:t>
            </a:r>
          </a:p>
          <a:p>
            <a:pPr marL="174625" indent="-174625" algn="just">
              <a:lnSpc>
                <a:spcPct val="150000"/>
              </a:lnSpc>
            </a:pPr>
            <a:r>
              <a:rPr lang="es-ES_tradnl" sz="1400" b="1" dirty="0">
                <a:latin typeface="Times New Roman" pitchFamily="18" charset="0"/>
                <a:cs typeface="Times New Roman" pitchFamily="18" charset="0"/>
              </a:rPr>
              <a:t>		J = J + 1</a:t>
            </a:r>
          </a:p>
          <a:p>
            <a:pPr marL="174625" indent="-174625" algn="just">
              <a:lnSpc>
                <a:spcPct val="150000"/>
              </a:lnSpc>
            </a:pPr>
            <a:r>
              <a:rPr lang="es-ES_tradnl" sz="1400" b="1" dirty="0">
                <a:latin typeface="Times New Roman" pitchFamily="18" charset="0"/>
                <a:cs typeface="Times New Roman" pitchFamily="18" charset="0"/>
              </a:rPr>
              <a:t>	         FIN MIENTRAS</a:t>
            </a:r>
          </a:p>
          <a:p>
            <a:pPr marL="174625" indent="-174625" algn="just">
              <a:lnSpc>
                <a:spcPct val="150000"/>
              </a:lnSpc>
            </a:pPr>
            <a:r>
              <a:rPr lang="es-ES_tradnl" sz="1400" b="1" dirty="0">
                <a:latin typeface="Times New Roman" pitchFamily="18" charset="0"/>
                <a:cs typeface="Times New Roman" pitchFamily="18" charset="0"/>
              </a:rPr>
              <a:t>	W = A(P)</a:t>
            </a:r>
          </a:p>
          <a:p>
            <a:pPr marL="174625" indent="-174625" algn="just">
              <a:lnSpc>
                <a:spcPct val="150000"/>
              </a:lnSpc>
            </a:pPr>
            <a:r>
              <a:rPr lang="es-ES_tradnl" sz="1400" b="1" dirty="0">
                <a:latin typeface="Times New Roman" pitchFamily="18" charset="0"/>
                <a:cs typeface="Times New Roman" pitchFamily="18" charset="0"/>
              </a:rPr>
              <a:t>	A(P) = A(I)</a:t>
            </a:r>
          </a:p>
          <a:p>
            <a:pPr marL="174625" indent="-174625" algn="just">
              <a:lnSpc>
                <a:spcPct val="150000"/>
              </a:lnSpc>
            </a:pPr>
            <a:r>
              <a:rPr lang="es-ES_tradnl" sz="1400" b="1" dirty="0">
                <a:latin typeface="Times New Roman" pitchFamily="18" charset="0"/>
                <a:cs typeface="Times New Roman" pitchFamily="18" charset="0"/>
              </a:rPr>
              <a:t>	A(I) = W</a:t>
            </a:r>
          </a:p>
          <a:p>
            <a:pPr marL="174625" indent="-174625" algn="just">
              <a:lnSpc>
                <a:spcPct val="150000"/>
              </a:lnSpc>
            </a:pPr>
            <a:r>
              <a:rPr lang="es-ES_tradnl" sz="1400" b="1" dirty="0">
                <a:latin typeface="Times New Roman" pitchFamily="18" charset="0"/>
                <a:cs typeface="Times New Roman" pitchFamily="18" charset="0"/>
              </a:rPr>
              <a:t>	I = I + 1</a:t>
            </a:r>
          </a:p>
          <a:p>
            <a:pPr marL="174625" indent="-174625" algn="just">
              <a:lnSpc>
                <a:spcPct val="150000"/>
              </a:lnSpc>
            </a:pPr>
            <a:r>
              <a:rPr lang="es-ES_tradnl" sz="1400" b="1" dirty="0">
                <a:latin typeface="Times New Roman" pitchFamily="18" charset="0"/>
                <a:cs typeface="Times New Roman" pitchFamily="18" charset="0"/>
              </a:rPr>
              <a:t>FIN MIENTRAS</a:t>
            </a:r>
          </a:p>
        </p:txBody>
      </p:sp>
      <p:grpSp>
        <p:nvGrpSpPr>
          <p:cNvPr id="60" name="59 Grupo"/>
          <p:cNvGrpSpPr/>
          <p:nvPr/>
        </p:nvGrpSpPr>
        <p:grpSpPr>
          <a:xfrm>
            <a:off x="4921772" y="908720"/>
            <a:ext cx="4186732" cy="5472608"/>
            <a:chOff x="4777756" y="980728"/>
            <a:chExt cx="4186732" cy="5472608"/>
          </a:xfrm>
        </p:grpSpPr>
        <p:sp>
          <p:nvSpPr>
            <p:cNvPr id="6" name="5 Proceso"/>
            <p:cNvSpPr/>
            <p:nvPr/>
          </p:nvSpPr>
          <p:spPr>
            <a:xfrm>
              <a:off x="4959595" y="136692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0</a:t>
              </a:r>
              <a:endParaRPr lang="es-AR" sz="1200" b="1" dirty="0">
                <a:solidFill>
                  <a:schemeClr val="tx1"/>
                </a:solidFill>
                <a:latin typeface="Arial" pitchFamily="34" charset="0"/>
                <a:cs typeface="Arial" pitchFamily="34" charset="0"/>
              </a:endParaRPr>
            </a:p>
          </p:txBody>
        </p:sp>
        <p:sp>
          <p:nvSpPr>
            <p:cNvPr id="7" name="6 Proceso"/>
            <p:cNvSpPr/>
            <p:nvPr/>
          </p:nvSpPr>
          <p:spPr>
            <a:xfrm>
              <a:off x="4959595" y="179897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N = 5</a:t>
              </a:r>
              <a:endParaRPr lang="es-AR" sz="1200" b="1" dirty="0">
                <a:solidFill>
                  <a:schemeClr val="tx1"/>
                </a:solidFill>
                <a:latin typeface="Arial" pitchFamily="34" charset="0"/>
                <a:cs typeface="Arial" pitchFamily="34" charset="0"/>
              </a:endParaRPr>
            </a:p>
          </p:txBody>
        </p:sp>
        <p:sp>
          <p:nvSpPr>
            <p:cNvPr id="8" name="7 Proceso"/>
            <p:cNvSpPr/>
            <p:nvPr/>
          </p:nvSpPr>
          <p:spPr>
            <a:xfrm>
              <a:off x="4959595" y="223102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1</a:t>
              </a:r>
              <a:endParaRPr lang="es-AR" sz="1200" b="1" dirty="0">
                <a:solidFill>
                  <a:schemeClr val="tx1"/>
                </a:solidFill>
                <a:latin typeface="Arial" pitchFamily="34" charset="0"/>
                <a:cs typeface="Arial" pitchFamily="34" charset="0"/>
              </a:endParaRPr>
            </a:p>
          </p:txBody>
        </p:sp>
        <p:sp>
          <p:nvSpPr>
            <p:cNvPr id="9" name="8 Decisión"/>
            <p:cNvSpPr/>
            <p:nvPr/>
          </p:nvSpPr>
          <p:spPr>
            <a:xfrm>
              <a:off x="4777756" y="2673503"/>
              <a:ext cx="130641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100" b="1" dirty="0">
                  <a:solidFill>
                    <a:schemeClr val="tx1"/>
                  </a:solidFill>
                  <a:latin typeface="Arial" pitchFamily="34" charset="0"/>
                  <a:cs typeface="Arial" pitchFamily="34" charset="0"/>
                </a:rPr>
                <a:t>I &lt; N-1</a:t>
              </a:r>
              <a:endParaRPr lang="es-AR" sz="1100" b="1" dirty="0">
                <a:solidFill>
                  <a:schemeClr val="tx1"/>
                </a:solidFill>
                <a:latin typeface="Arial" pitchFamily="34" charset="0"/>
                <a:cs typeface="Arial" pitchFamily="34" charset="0"/>
              </a:endParaRPr>
            </a:p>
          </p:txBody>
        </p:sp>
        <p:sp>
          <p:nvSpPr>
            <p:cNvPr id="10" name="9 Proceso"/>
            <p:cNvSpPr/>
            <p:nvPr/>
          </p:nvSpPr>
          <p:spPr>
            <a:xfrm>
              <a:off x="5859695" y="310876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P = I</a:t>
              </a:r>
              <a:endParaRPr lang="es-AR" sz="1200" b="1" dirty="0">
                <a:solidFill>
                  <a:schemeClr val="tx1"/>
                </a:solidFill>
                <a:latin typeface="Arial" pitchFamily="34" charset="0"/>
                <a:cs typeface="Arial" pitchFamily="34" charset="0"/>
              </a:endParaRPr>
            </a:p>
          </p:txBody>
        </p:sp>
        <p:sp>
          <p:nvSpPr>
            <p:cNvPr id="11" name="10 Proceso"/>
            <p:cNvSpPr/>
            <p:nvPr/>
          </p:nvSpPr>
          <p:spPr>
            <a:xfrm>
              <a:off x="5859695" y="352716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sp>
          <p:nvSpPr>
            <p:cNvPr id="12" name="11 Decisión"/>
            <p:cNvSpPr/>
            <p:nvPr/>
          </p:nvSpPr>
          <p:spPr>
            <a:xfrm>
              <a:off x="5621315" y="3982902"/>
              <a:ext cx="1368152"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a:solidFill>
                    <a:schemeClr val="tx1"/>
                  </a:solidFill>
                  <a:latin typeface="Arial" pitchFamily="34" charset="0"/>
                  <a:cs typeface="Arial" pitchFamily="34" charset="0"/>
                </a:rPr>
                <a:t>J &lt;= N-1</a:t>
              </a:r>
              <a:endParaRPr lang="es-AR" sz="1000" b="1" dirty="0">
                <a:solidFill>
                  <a:schemeClr val="tx1"/>
                </a:solidFill>
                <a:latin typeface="Arial" pitchFamily="34" charset="0"/>
                <a:cs typeface="Arial" pitchFamily="34" charset="0"/>
              </a:endParaRPr>
            </a:p>
          </p:txBody>
        </p:sp>
        <p:sp>
          <p:nvSpPr>
            <p:cNvPr id="13" name="12 Proceso"/>
            <p:cNvSpPr/>
            <p:nvPr/>
          </p:nvSpPr>
          <p:spPr>
            <a:xfrm>
              <a:off x="8028384" y="4849856"/>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P = J </a:t>
              </a:r>
              <a:endParaRPr lang="es-AR" sz="1200" b="1" dirty="0">
                <a:solidFill>
                  <a:schemeClr val="tx1"/>
                </a:solidFill>
                <a:latin typeface="Arial" pitchFamily="34" charset="0"/>
                <a:cs typeface="Arial" pitchFamily="34" charset="0"/>
              </a:endParaRPr>
            </a:p>
          </p:txBody>
        </p:sp>
        <p:sp>
          <p:nvSpPr>
            <p:cNvPr id="14" name="13 Decisión"/>
            <p:cNvSpPr/>
            <p:nvPr/>
          </p:nvSpPr>
          <p:spPr>
            <a:xfrm>
              <a:off x="6498473" y="4417808"/>
              <a:ext cx="1692188" cy="576064"/>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000" b="1" dirty="0">
                  <a:solidFill>
                    <a:schemeClr val="tx1"/>
                  </a:solidFill>
                  <a:latin typeface="Arial" pitchFamily="34" charset="0"/>
                  <a:cs typeface="Arial" pitchFamily="34" charset="0"/>
                </a:rPr>
                <a:t>A(J) &gt; A(P)</a:t>
              </a:r>
              <a:endParaRPr lang="es-AR" sz="1000" b="1" dirty="0">
                <a:solidFill>
                  <a:schemeClr val="tx1"/>
                </a:solidFill>
                <a:latin typeface="Arial" pitchFamily="34" charset="0"/>
                <a:cs typeface="Arial" pitchFamily="34" charset="0"/>
              </a:endParaRPr>
            </a:p>
          </p:txBody>
        </p:sp>
        <p:cxnSp>
          <p:nvCxnSpPr>
            <p:cNvPr id="16" name="15 Conector recto"/>
            <p:cNvCxnSpPr>
              <a:stCxn id="6" idx="2"/>
              <a:endCxn id="7" idx="0"/>
            </p:cNvCxnSpPr>
            <p:nvPr/>
          </p:nvCxnSpPr>
          <p:spPr>
            <a:xfrm>
              <a:off x="5427647" y="165495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5427647" y="208700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5427647" y="251905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a:stCxn id="9" idx="3"/>
            </p:cNvCxnSpPr>
            <p:nvPr/>
          </p:nvCxnSpPr>
          <p:spPr>
            <a:xfrm>
              <a:off x="6084168" y="2961535"/>
              <a:ext cx="243579"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319039" y="295110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6305391" y="338315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6305391" y="381519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966525" y="4264663"/>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7358215" y="426089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8177013" y="4710359"/>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a:off x="8568703" y="469294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6116663" y="4700640"/>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6130311" y="4710359"/>
              <a:ext cx="8415" cy="58594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8582351" y="515228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flipH="1">
              <a:off x="6130311" y="5296303"/>
              <a:ext cx="24520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34 Proceso"/>
            <p:cNvSpPr/>
            <p:nvPr/>
          </p:nvSpPr>
          <p:spPr>
            <a:xfrm>
              <a:off x="6840511" y="545773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J = I + 1</a:t>
              </a:r>
              <a:endParaRPr lang="es-AR" sz="1200" b="1" dirty="0">
                <a:solidFill>
                  <a:schemeClr val="tx1"/>
                </a:solidFill>
                <a:latin typeface="Arial" pitchFamily="34" charset="0"/>
                <a:cs typeface="Arial" pitchFamily="34" charset="0"/>
              </a:endParaRPr>
            </a:p>
          </p:txBody>
        </p:sp>
        <p:cxnSp>
          <p:nvCxnSpPr>
            <p:cNvPr id="36" name="35 Conector recto"/>
            <p:cNvCxnSpPr/>
            <p:nvPr/>
          </p:nvCxnSpPr>
          <p:spPr>
            <a:xfrm>
              <a:off x="7299855" y="529630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7308304" y="575941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37 Proceso"/>
            <p:cNvSpPr/>
            <p:nvPr/>
          </p:nvSpPr>
          <p:spPr>
            <a:xfrm>
              <a:off x="4805440" y="4418559"/>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W = A(P)</a:t>
              </a:r>
              <a:endParaRPr lang="es-AR" sz="1200" b="1" dirty="0">
                <a:solidFill>
                  <a:schemeClr val="tx1"/>
                </a:solidFill>
                <a:latin typeface="Arial" pitchFamily="34" charset="0"/>
                <a:cs typeface="Arial" pitchFamily="34" charset="0"/>
              </a:endParaRPr>
            </a:p>
          </p:txBody>
        </p:sp>
        <p:sp>
          <p:nvSpPr>
            <p:cNvPr id="39" name="38 Proceso"/>
            <p:cNvSpPr/>
            <p:nvPr/>
          </p:nvSpPr>
          <p:spPr>
            <a:xfrm>
              <a:off x="4805440" y="4850607"/>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A(P) = A(I)</a:t>
              </a:r>
              <a:endParaRPr lang="es-AR" sz="1200" b="1" dirty="0">
                <a:solidFill>
                  <a:schemeClr val="tx1"/>
                </a:solidFill>
                <a:latin typeface="Arial" pitchFamily="34" charset="0"/>
                <a:cs typeface="Arial" pitchFamily="34" charset="0"/>
              </a:endParaRPr>
            </a:p>
          </p:txBody>
        </p:sp>
        <p:sp>
          <p:nvSpPr>
            <p:cNvPr id="40" name="39 Proceso"/>
            <p:cNvSpPr/>
            <p:nvPr/>
          </p:nvSpPr>
          <p:spPr>
            <a:xfrm>
              <a:off x="4805440" y="5282655"/>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A(I) = W</a:t>
              </a:r>
              <a:endParaRPr lang="es-AR" sz="1200" b="1" dirty="0">
                <a:solidFill>
                  <a:schemeClr val="tx1"/>
                </a:solidFill>
                <a:latin typeface="Arial" pitchFamily="34" charset="0"/>
                <a:cs typeface="Arial" pitchFamily="34" charset="0"/>
              </a:endParaRPr>
            </a:p>
          </p:txBody>
        </p:sp>
        <p:cxnSp>
          <p:nvCxnSpPr>
            <p:cNvPr id="41" name="40 Conector recto"/>
            <p:cNvCxnSpPr>
              <a:stCxn id="38" idx="2"/>
              <a:endCxn id="39" idx="0"/>
            </p:cNvCxnSpPr>
            <p:nvPr/>
          </p:nvCxnSpPr>
          <p:spPr>
            <a:xfrm>
              <a:off x="5273492" y="470659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5273492" y="5138639"/>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5273492" y="5570687"/>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43 Conector"/>
            <p:cNvSpPr/>
            <p:nvPr/>
          </p:nvSpPr>
          <p:spPr>
            <a:xfrm>
              <a:off x="7155546" y="5903431"/>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cxnSp>
          <p:nvCxnSpPr>
            <p:cNvPr id="46" name="45 Conector recto de flecha"/>
            <p:cNvCxnSpPr/>
            <p:nvPr/>
          </p:nvCxnSpPr>
          <p:spPr>
            <a:xfrm flipH="1">
              <a:off x="6467409" y="3941799"/>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46 Conector"/>
            <p:cNvSpPr/>
            <p:nvPr/>
          </p:nvSpPr>
          <p:spPr>
            <a:xfrm>
              <a:off x="7344274" y="3801551"/>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1</a:t>
              </a:r>
              <a:endParaRPr lang="es-AR" sz="1200" b="1" dirty="0">
                <a:solidFill>
                  <a:schemeClr val="tx1"/>
                </a:solidFill>
                <a:latin typeface="Arial" pitchFamily="34" charset="0"/>
                <a:cs typeface="Arial" pitchFamily="34" charset="0"/>
              </a:endParaRPr>
            </a:p>
          </p:txBody>
        </p:sp>
        <p:sp>
          <p:nvSpPr>
            <p:cNvPr id="48" name="47 Conector"/>
            <p:cNvSpPr/>
            <p:nvPr/>
          </p:nvSpPr>
          <p:spPr>
            <a:xfrm>
              <a:off x="5094041" y="6165304"/>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2</a:t>
              </a:r>
              <a:endParaRPr lang="es-AR" sz="1200" b="1" dirty="0">
                <a:solidFill>
                  <a:schemeClr val="tx1"/>
                </a:solidFill>
                <a:latin typeface="Arial" pitchFamily="34" charset="0"/>
                <a:cs typeface="Arial" pitchFamily="34" charset="0"/>
              </a:endParaRPr>
            </a:p>
          </p:txBody>
        </p:sp>
        <p:cxnSp>
          <p:nvCxnSpPr>
            <p:cNvPr id="49" name="48 Conector recto de flecha"/>
            <p:cNvCxnSpPr/>
            <p:nvPr/>
          </p:nvCxnSpPr>
          <p:spPr>
            <a:xfrm flipH="1">
              <a:off x="5580112" y="2659303"/>
              <a:ext cx="86351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0" name="49 Conector"/>
            <p:cNvSpPr/>
            <p:nvPr/>
          </p:nvSpPr>
          <p:spPr>
            <a:xfrm>
              <a:off x="6456977" y="2519055"/>
              <a:ext cx="368782" cy="288032"/>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2</a:t>
              </a:r>
              <a:endParaRPr lang="es-AR" sz="1200" b="1" dirty="0">
                <a:solidFill>
                  <a:schemeClr val="tx1"/>
                </a:solidFill>
                <a:latin typeface="Arial" pitchFamily="34" charset="0"/>
                <a:cs typeface="Arial" pitchFamily="34" charset="0"/>
              </a:endParaRPr>
            </a:p>
          </p:txBody>
        </p:sp>
        <p:sp>
          <p:nvSpPr>
            <p:cNvPr id="51" name="50 Proceso"/>
            <p:cNvSpPr/>
            <p:nvPr/>
          </p:nvSpPr>
          <p:spPr>
            <a:xfrm>
              <a:off x="4805440" y="5714703"/>
              <a:ext cx="936104" cy="288032"/>
            </a:xfrm>
            <a:prstGeom prst="flowChartProcess">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 = I + 1</a:t>
              </a:r>
              <a:endParaRPr lang="es-AR" sz="1200" b="1" dirty="0">
                <a:solidFill>
                  <a:schemeClr val="tx1"/>
                </a:solidFill>
                <a:latin typeface="Arial" pitchFamily="34" charset="0"/>
                <a:cs typeface="Arial" pitchFamily="34" charset="0"/>
              </a:endParaRPr>
            </a:p>
          </p:txBody>
        </p:sp>
        <p:cxnSp>
          <p:nvCxnSpPr>
            <p:cNvPr id="52" name="51 Conector recto"/>
            <p:cNvCxnSpPr/>
            <p:nvPr/>
          </p:nvCxnSpPr>
          <p:spPr>
            <a:xfrm>
              <a:off x="5278432" y="6023343"/>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5278432" y="4274543"/>
              <a:ext cx="3780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5289412" y="4260895"/>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54 Proceso alternativo"/>
            <p:cNvSpPr/>
            <p:nvPr/>
          </p:nvSpPr>
          <p:spPr>
            <a:xfrm>
              <a:off x="5200377" y="3409880"/>
              <a:ext cx="471438"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FIN</a:t>
              </a:r>
              <a:endParaRPr lang="es-AR" sz="1200" b="1" dirty="0">
                <a:solidFill>
                  <a:schemeClr val="tx1"/>
                </a:solidFill>
                <a:latin typeface="Arial" pitchFamily="34" charset="0"/>
                <a:cs typeface="Arial" pitchFamily="34" charset="0"/>
              </a:endParaRPr>
            </a:p>
          </p:txBody>
        </p:sp>
        <p:cxnSp>
          <p:nvCxnSpPr>
            <p:cNvPr id="57" name="56 Conector recto"/>
            <p:cNvCxnSpPr/>
            <p:nvPr/>
          </p:nvCxnSpPr>
          <p:spPr>
            <a:xfrm>
              <a:off x="5436096" y="3261541"/>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5436096" y="1196752"/>
              <a:ext cx="0" cy="14401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58 Proceso alternativo"/>
            <p:cNvSpPr/>
            <p:nvPr/>
          </p:nvSpPr>
          <p:spPr>
            <a:xfrm>
              <a:off x="5062531" y="980728"/>
              <a:ext cx="679013" cy="202376"/>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200" b="1" dirty="0">
                  <a:solidFill>
                    <a:schemeClr val="tx1"/>
                  </a:solidFill>
                  <a:latin typeface="Arial" pitchFamily="34" charset="0"/>
                  <a:cs typeface="Arial" pitchFamily="34" charset="0"/>
                </a:rPr>
                <a:t>INICIO</a:t>
              </a:r>
              <a:endParaRPr lang="es-AR" sz="1200" b="1" dirty="0">
                <a:solidFill>
                  <a:schemeClr val="tx1"/>
                </a:solidFill>
                <a:latin typeface="Arial" pitchFamily="34" charset="0"/>
                <a:cs typeface="Arial" pitchFamily="34" charset="0"/>
              </a:endParaRPr>
            </a:p>
          </p:txBody>
        </p:sp>
      </p:grpSp>
      <p:sp>
        <p:nvSpPr>
          <p:cNvPr id="61" name="60 CuadroTexto"/>
          <p:cNvSpPr txBox="1"/>
          <p:nvPr/>
        </p:nvSpPr>
        <p:spPr>
          <a:xfrm>
            <a:off x="2596914" y="908720"/>
            <a:ext cx="2221979" cy="646331"/>
          </a:xfrm>
          <a:prstGeom prst="rect">
            <a:avLst/>
          </a:prstGeom>
          <a:noFill/>
          <a:ln w="38100">
            <a:solidFill>
              <a:srgbClr val="0070C0"/>
            </a:solidFill>
          </a:ln>
          <a:effectLst/>
        </p:spPr>
        <p:txBody>
          <a:bodyPr wrap="square" rtlCol="0">
            <a:spAutoFit/>
          </a:bodyPr>
          <a:lstStyle/>
          <a:p>
            <a:pPr algn="just">
              <a:spcBef>
                <a:spcPts val="1200"/>
              </a:spcBef>
            </a:pPr>
            <a:r>
              <a:rPr lang="es-ES_tradnl" sz="1200" b="1" dirty="0">
                <a:latin typeface="Times New Roman" pitchFamily="18" charset="0"/>
                <a:cs typeface="Times New Roman" pitchFamily="18" charset="0"/>
              </a:rPr>
              <a:t>Para  ordenar  de MAYOR a MENOR el algoritmo   cambia  A(J) &lt; A(P) por  A(J) &gt;  A(P)</a:t>
            </a:r>
          </a:p>
        </p:txBody>
      </p:sp>
      <p:cxnSp>
        <p:nvCxnSpPr>
          <p:cNvPr id="3" name="2 Conector recto de flecha"/>
          <p:cNvCxnSpPr/>
          <p:nvPr/>
        </p:nvCxnSpPr>
        <p:spPr>
          <a:xfrm flipH="1">
            <a:off x="2699792" y="1654959"/>
            <a:ext cx="648072" cy="13818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9" name="18 Conector"/>
          <p:cNvSpPr/>
          <p:nvPr/>
        </p:nvSpPr>
        <p:spPr>
          <a:xfrm>
            <a:off x="2483768" y="2951103"/>
            <a:ext cx="432048" cy="360040"/>
          </a:xfrm>
          <a:prstGeom prst="flowChartConnector">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32" name="31 Conector recto de flecha"/>
          <p:cNvCxnSpPr/>
          <p:nvPr/>
        </p:nvCxnSpPr>
        <p:spPr>
          <a:xfrm>
            <a:off x="3923928" y="1654959"/>
            <a:ext cx="3528392" cy="283560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2" name="61 Conector"/>
          <p:cNvSpPr/>
          <p:nvPr/>
        </p:nvSpPr>
        <p:spPr>
          <a:xfrm>
            <a:off x="7286207" y="4490567"/>
            <a:ext cx="382137" cy="274384"/>
          </a:xfrm>
          <a:prstGeom prst="flowChartConnector">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68800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9"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764704"/>
            <a:ext cx="8028384" cy="2246769"/>
          </a:xfrm>
          <a:prstGeom prst="rect">
            <a:avLst/>
          </a:prstGeom>
        </p:spPr>
        <p:txBody>
          <a:bodyPr wrap="square">
            <a:spAutoFit/>
          </a:bodyPr>
          <a:lstStyle/>
          <a:p>
            <a:pPr algn="just">
              <a:lnSpc>
                <a:spcPct val="150000"/>
              </a:lnSpc>
              <a:tabLst>
                <a:tab pos="531813" algn="l"/>
              </a:tabLst>
            </a:pPr>
            <a:r>
              <a:rPr lang="es-AR" sz="1400" b="1" cap="all" dirty="0">
                <a:latin typeface="Tahoma" panose="020B0604030504040204" pitchFamily="34" charset="0"/>
                <a:ea typeface="Tahoma" panose="020B0604030504040204" pitchFamily="34" charset="0"/>
                <a:cs typeface="Tahoma" panose="020B0604030504040204" pitchFamily="34" charset="0"/>
              </a:rPr>
              <a:t>El Ordenamiento de burbuja (</a:t>
            </a:r>
            <a:r>
              <a:rPr lang="es-AR" sz="1400" b="1" cap="all" dirty="0" err="1">
                <a:latin typeface="Tahoma" panose="020B0604030504040204" pitchFamily="34" charset="0"/>
                <a:ea typeface="Tahoma" panose="020B0604030504040204" pitchFamily="34" charset="0"/>
                <a:cs typeface="Tahoma" panose="020B0604030504040204" pitchFamily="34" charset="0"/>
              </a:rPr>
              <a:t>Bubble</a:t>
            </a:r>
            <a:r>
              <a:rPr lang="es-AR" sz="1400" b="1" cap="all" dirty="0">
                <a:latin typeface="Tahoma" panose="020B0604030504040204" pitchFamily="34" charset="0"/>
                <a:ea typeface="Tahoma" panose="020B0604030504040204" pitchFamily="34" charset="0"/>
                <a:cs typeface="Tahoma" panose="020B0604030504040204" pitchFamily="34" charset="0"/>
              </a:rPr>
              <a:t> </a:t>
            </a:r>
            <a:r>
              <a:rPr lang="es-AR" sz="1400" b="1" cap="all" dirty="0" err="1">
                <a:latin typeface="Tahoma" panose="020B0604030504040204" pitchFamily="34" charset="0"/>
                <a:ea typeface="Tahoma" panose="020B0604030504040204" pitchFamily="34" charset="0"/>
                <a:cs typeface="Tahoma" panose="020B0604030504040204" pitchFamily="34" charset="0"/>
              </a:rPr>
              <a:t>Sort</a:t>
            </a:r>
            <a:r>
              <a:rPr lang="es-AR" sz="1400" b="1" cap="all" dirty="0">
                <a:latin typeface="Tahoma" panose="020B0604030504040204" pitchFamily="34" charset="0"/>
                <a:ea typeface="Tahoma" panose="020B0604030504040204" pitchFamily="34" charset="0"/>
                <a:cs typeface="Tahoma" panose="020B0604030504040204" pitchFamily="34" charset="0"/>
              </a:rPr>
              <a:t> en inglés) es un sencillo algoritmo de ordenamiento. </a:t>
            </a:r>
          </a:p>
          <a:p>
            <a:pPr algn="just">
              <a:tabLst>
                <a:tab pos="531813" algn="l"/>
              </a:tabLst>
            </a:pPr>
            <a:endParaRPr lang="es-AR" sz="1400" b="1" cap="all" dirty="0">
              <a:latin typeface="Times New Roman" pitchFamily="18" charset="0"/>
              <a:cs typeface="Times New Roman" pitchFamily="18" charset="0"/>
            </a:endParaRPr>
          </a:p>
          <a:p>
            <a:pPr algn="just">
              <a:lnSpc>
                <a:spcPct val="150000"/>
              </a:lnSpc>
              <a:tabLst>
                <a:tab pos="531813" algn="l"/>
              </a:tabLst>
            </a:pPr>
            <a:r>
              <a:rPr lang="es-AR" sz="1400" cap="all" dirty="0">
                <a:latin typeface="Tahoma" panose="020B0604030504040204" pitchFamily="34" charset="0"/>
                <a:ea typeface="Tahoma" panose="020B0604030504040204" pitchFamily="34" charset="0"/>
                <a:cs typeface="Tahoma" panose="020B0604030504040204" pitchFamily="34" charset="0"/>
              </a:rPr>
              <a:t>Funciona revisando cada elemento del vector con el siguiente O ADYACENTE, intercambiándolos de posición si están en el orden equivocado. Es necesario recorrer varias veces todo el vector hasta que no se necesiten más intercambios, lo cual significa que el vector está ordenado.</a:t>
            </a:r>
          </a:p>
        </p:txBody>
      </p:sp>
      <p:sp>
        <p:nvSpPr>
          <p:cNvPr id="5" name="4 CuadroTexto"/>
          <p:cNvSpPr txBox="1"/>
          <p:nvPr/>
        </p:nvSpPr>
        <p:spPr>
          <a:xfrm>
            <a:off x="1010990" y="159023"/>
            <a:ext cx="7776864" cy="461665"/>
          </a:xfrm>
          <a:prstGeom prst="rect">
            <a:avLst/>
          </a:prstGeom>
          <a:noFill/>
          <a:ln w="38100">
            <a:noFill/>
          </a:ln>
          <a:effectLst/>
        </p:spPr>
        <p:txBody>
          <a:bodyPr wrap="square" rtlCol="0">
            <a:spAutoFit/>
          </a:bodyPr>
          <a:lstStyle/>
          <a:p>
            <a:pPr marL="174625" indent="-174625" algn="just">
              <a:lnSpc>
                <a:spcPct val="150000"/>
              </a:lnSpc>
              <a:buFont typeface="Wingdings" pitchFamily="2" charset="2"/>
              <a:buChar char="v"/>
            </a:pPr>
            <a:r>
              <a:rPr lang="es-ES_tradnl" sz="1600" b="1" dirty="0">
                <a:solidFill>
                  <a:srgbClr val="C00000"/>
                </a:solidFill>
                <a:latin typeface="Times New Roman" pitchFamily="18" charset="0"/>
                <a:cs typeface="Times New Roman" pitchFamily="18" charset="0"/>
              </a:rPr>
              <a:t>ALGORITMO DE ORDENAMIENTO POR MÉTODO DE BUBUJA</a:t>
            </a:r>
            <a:endParaRPr lang="es-ES_tradnl" sz="1600" b="1" dirty="0">
              <a:latin typeface="Times New Roman" pitchFamily="18" charset="0"/>
              <a:cs typeface="Times New Roman" pitchFamily="18" charset="0"/>
            </a:endParaRPr>
          </a:p>
        </p:txBody>
      </p:sp>
      <p:sp>
        <p:nvSpPr>
          <p:cNvPr id="6" name="5 CuadroTexto"/>
          <p:cNvSpPr txBox="1"/>
          <p:nvPr/>
        </p:nvSpPr>
        <p:spPr>
          <a:xfrm>
            <a:off x="993966" y="3284984"/>
            <a:ext cx="8136904" cy="3310843"/>
          </a:xfrm>
          <a:prstGeom prst="rect">
            <a:avLst/>
          </a:prstGeom>
          <a:noFill/>
          <a:ln w="38100">
            <a:noFill/>
          </a:ln>
          <a:effectLst/>
        </p:spPr>
        <p:txBody>
          <a:bodyPr wrap="square" rtlCol="0">
            <a:spAutoFit/>
          </a:bodyPr>
          <a:lstStyle/>
          <a:p>
            <a:pPr algn="just">
              <a:lnSpc>
                <a:spcPct val="150000"/>
              </a:lnSpc>
            </a:pPr>
            <a:r>
              <a:rPr lang="es-ES_tradnl" sz="1400" b="1" dirty="0">
                <a:latin typeface="Tahoma" panose="020B0604030504040204" pitchFamily="34" charset="0"/>
                <a:ea typeface="Tahoma" panose="020B0604030504040204" pitchFamily="34" charset="0"/>
                <a:cs typeface="Tahoma" panose="020B0604030504040204" pitchFamily="34" charset="0"/>
              </a:rPr>
              <a:t>EL PROCEDIMIENTO DEL ALGORITMO ES (Ordenamiento menor a mayor/ Ascendente):</a:t>
            </a:r>
          </a:p>
          <a:p>
            <a:pPr algn="just"/>
            <a:endParaRPr lang="es-ES_tradnl" sz="1400" b="1" dirty="0">
              <a:latin typeface="Tahoma" panose="020B0604030504040204" pitchFamily="34" charset="0"/>
              <a:ea typeface="Tahoma" panose="020B0604030504040204" pitchFamily="34" charset="0"/>
              <a:cs typeface="Tahoma" panose="020B0604030504040204" pitchFamily="34" charset="0"/>
            </a:endParaRPr>
          </a:p>
          <a:p>
            <a:pPr marL="355600" lvl="1" indent="-177800" algn="just">
              <a:lnSpc>
                <a:spcPct val="150000"/>
              </a:lnSpc>
              <a:spcAft>
                <a:spcPts val="1800"/>
              </a:spcAft>
              <a:buFont typeface="+mj-lt"/>
              <a:buAutoNum type="arabicPeriod"/>
            </a:pPr>
            <a:r>
              <a:rPr lang="es-ES_tradnl" sz="1400" b="1" dirty="0">
                <a:latin typeface="Tahoma" panose="020B0604030504040204" pitchFamily="34" charset="0"/>
                <a:ea typeface="Tahoma" panose="020B0604030504040204" pitchFamily="34" charset="0"/>
                <a:cs typeface="Tahoma" panose="020B0604030504040204" pitchFamily="34" charset="0"/>
              </a:rPr>
              <a:t>EN EL PRIMER RECORRIDO SE COMPARAN LOS ELEMENTOS ADYACENTES Y LOS INTERCAMBIA SI ESTÁN DESORDENADOS.</a:t>
            </a:r>
          </a:p>
          <a:p>
            <a:pPr marL="342900" indent="-165100" algn="just">
              <a:lnSpc>
                <a:spcPct val="150000"/>
              </a:lnSpc>
              <a:spcAft>
                <a:spcPts val="1800"/>
              </a:spcAft>
              <a:buFont typeface="+mj-lt"/>
              <a:buAutoNum type="arabicPeriod" startAt="2"/>
            </a:pPr>
            <a:r>
              <a:rPr lang="es-ES_tradnl" sz="1400" b="1" dirty="0">
                <a:latin typeface="Tahoma" panose="020B0604030504040204" pitchFamily="34" charset="0"/>
                <a:ea typeface="Tahoma" panose="020B0604030504040204" pitchFamily="34" charset="0"/>
                <a:cs typeface="Tahoma" panose="020B0604030504040204" pitchFamily="34" charset="0"/>
              </a:rPr>
              <a:t>AL FINAL DEL PRIMER RECORRIDO, SE HABRÁN COMPARADO N-1 PARES DE ELEMENTOS, Y EL ELEMENTO DE MAYOR VALOR HABRÁ SIDO ARRASTRADO, COMO UNA BURBUJA, HACIA EL FINAL DEL VECTOR.</a:t>
            </a:r>
          </a:p>
          <a:p>
            <a:pPr marL="342900" indent="-165100" algn="just">
              <a:lnSpc>
                <a:spcPct val="150000"/>
              </a:lnSpc>
              <a:spcAft>
                <a:spcPts val="1800"/>
              </a:spcAft>
              <a:buFont typeface="+mj-lt"/>
              <a:buAutoNum type="arabicPeriod" startAt="2"/>
            </a:pPr>
            <a:r>
              <a:rPr lang="es-ES_tradnl" sz="1400" b="1" dirty="0">
                <a:latin typeface="Tahoma" panose="020B0604030504040204" pitchFamily="34" charset="0"/>
                <a:ea typeface="Tahoma" panose="020B0604030504040204" pitchFamily="34" charset="0"/>
                <a:cs typeface="Tahoma" panose="020B0604030504040204" pitchFamily="34" charset="0"/>
              </a:rPr>
              <a:t>AL FINAL DEL SEGUNDO RECORRIDO, EL SEGUNDO ELEMENTO DE MAYOR VALOR HABRÁ SIDO ARRASTRADO, COMO UNA BURBUJA, HACIA LA POSICIÓN N-1.</a:t>
            </a:r>
          </a:p>
        </p:txBody>
      </p:sp>
    </p:spTree>
    <p:extLst>
      <p:ext uri="{BB962C8B-B14F-4D97-AF65-F5344CB8AC3E}">
        <p14:creationId xmlns:p14="http://schemas.microsoft.com/office/powerpoint/2010/main" val="325343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2787</TotalTime>
  <Words>2164</Words>
  <Application>Microsoft Office PowerPoint</Application>
  <PresentationFormat>Presentación en pantalla (4:3)</PresentationFormat>
  <Paragraphs>605</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Arial</vt:lpstr>
      <vt:lpstr>Gill Sans MT</vt:lpstr>
      <vt:lpstr>Tahoma</vt:lpstr>
      <vt:lpstr>Times New Roman</vt:lpstr>
      <vt:lpstr>Verdana</vt:lpstr>
      <vt:lpstr>Wingdings</vt:lpstr>
      <vt:lpstr>Wingdings 2</vt:lpstr>
      <vt:lpstr>Solsticio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Ordenación por el Método de Shell</dc:title>
  <dc:creator>Windows User</dc:creator>
  <cp:lastModifiedBy>Ignacio</cp:lastModifiedBy>
  <cp:revision>426</cp:revision>
  <dcterms:created xsi:type="dcterms:W3CDTF">2010-09-10T12:40:38Z</dcterms:created>
  <dcterms:modified xsi:type="dcterms:W3CDTF">2022-06-15T01:07:54Z</dcterms:modified>
</cp:coreProperties>
</file>