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5" r:id="rId4"/>
    <p:sldMasterId id="2147483658" r:id="rId5"/>
    <p:sldMasterId id="2147483661" r:id="rId6"/>
  </p:sldMasterIdLst>
  <p:notesMasterIdLst>
    <p:notesMasterId r:id="rId20"/>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5143500" type="screen16x9"/>
  <p:notesSz cx="7010400" cy="9296400"/>
  <p:embeddedFontLst>
    <p:embeddedFont>
      <p:font typeface="Calibri" panose="020F0502020204030204" pitchFamily="34" charset="0"/>
      <p:regular r:id="rId21"/>
      <p:bold r:id="rId22"/>
      <p:italic r:id="rId23"/>
      <p:boldItalic r:id="rId24"/>
    </p:embeddedFont>
    <p:embeddedFont>
      <p:font typeface="Corbel" panose="020B0503020204020204" pitchFamily="34" charset="0"/>
      <p:regular r:id="rId25"/>
      <p:bold r:id="rId26"/>
      <p:italic r:id="rId27"/>
      <p:boldItalic r:id="rId28"/>
    </p:embeddedFont>
    <p:embeddedFont>
      <p:font typeface="Garamond" panose="02020404030301010803" pitchFamily="18"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bVRRDQ60tdN/EbU59krLHlAjm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2D457B-B68F-4B75-BF72-F4D77B597D2A}">
  <a:tblStyle styleId="{E12D457B-B68F-4B75-BF72-F4D77B597D2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09F718-1A5E-458A-AB00-202E1551556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font" Target="fonts/font4.fntdata"/><Relationship Id="rId32" Type="http://customschemas.google.com/relationships/presentationmetadata" Target="metadata"/><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Hoja1!$A$2</c:f>
              <c:strCache>
                <c:ptCount val="1"/>
                <c:pt idx="0">
                  <c:v>Regresion Lineal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Hoja1!$B$1:$E$1</c:f>
              <c:strCache>
                <c:ptCount val="4"/>
                <c:pt idx="0">
                  <c:v>Feature 1</c:v>
                </c:pt>
                <c:pt idx="1">
                  <c:v>Feature 2</c:v>
                </c:pt>
                <c:pt idx="2">
                  <c:v>Feature 3</c:v>
                </c:pt>
                <c:pt idx="3">
                  <c:v>Feature 4</c:v>
                </c:pt>
              </c:strCache>
            </c:strRef>
          </c:cat>
          <c:val>
            <c:numRef>
              <c:f>Hoja1!$B$2:$E$2</c:f>
              <c:numCache>
                <c:formatCode>General</c:formatCode>
                <c:ptCount val="4"/>
                <c:pt idx="0">
                  <c:v>0.46000999999999997</c:v>
                </c:pt>
                <c:pt idx="1">
                  <c:v>0.45979999999999999</c:v>
                </c:pt>
                <c:pt idx="2">
                  <c:v>0.45972000000000002</c:v>
                </c:pt>
                <c:pt idx="3">
                  <c:v>0.45705000000000001</c:v>
                </c:pt>
              </c:numCache>
            </c:numRef>
          </c:val>
          <c:extLst>
            <c:ext xmlns:c16="http://schemas.microsoft.com/office/drawing/2014/chart" uri="{C3380CC4-5D6E-409C-BE32-E72D297353CC}">
              <c16:uniqueId val="{00000000-26BF-4D38-9208-7762A33D4997}"/>
            </c:ext>
          </c:extLst>
        </c:ser>
        <c:ser>
          <c:idx val="1"/>
          <c:order val="1"/>
          <c:tx>
            <c:strRef>
              <c:f>Hoja1!$A$3</c:f>
              <c:strCache>
                <c:ptCount val="1"/>
                <c:pt idx="0">
                  <c:v>Lasso</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Hoja1!$B$1:$E$1</c:f>
              <c:strCache>
                <c:ptCount val="4"/>
                <c:pt idx="0">
                  <c:v>Feature 1</c:v>
                </c:pt>
                <c:pt idx="1">
                  <c:v>Feature 2</c:v>
                </c:pt>
                <c:pt idx="2">
                  <c:v>Feature 3</c:v>
                </c:pt>
                <c:pt idx="3">
                  <c:v>Feature 4</c:v>
                </c:pt>
              </c:strCache>
            </c:strRef>
          </c:cat>
          <c:val>
            <c:numRef>
              <c:f>Hoja1!$B$3:$E$3</c:f>
              <c:numCache>
                <c:formatCode>General</c:formatCode>
                <c:ptCount val="4"/>
                <c:pt idx="0">
                  <c:v>0.45929999999999999</c:v>
                </c:pt>
                <c:pt idx="1">
                  <c:v>0.45909</c:v>
                </c:pt>
                <c:pt idx="2">
                  <c:v>0.45900999999999997</c:v>
                </c:pt>
                <c:pt idx="3">
                  <c:v>0.45634999999999998</c:v>
                </c:pt>
              </c:numCache>
            </c:numRef>
          </c:val>
          <c:extLst>
            <c:ext xmlns:c16="http://schemas.microsoft.com/office/drawing/2014/chart" uri="{C3380CC4-5D6E-409C-BE32-E72D297353CC}">
              <c16:uniqueId val="{00000001-26BF-4D38-9208-7762A33D4997}"/>
            </c:ext>
          </c:extLst>
        </c:ser>
        <c:ser>
          <c:idx val="2"/>
          <c:order val="2"/>
          <c:tx>
            <c:strRef>
              <c:f>Hoja1!$A$4</c:f>
              <c:strCache>
                <c:ptCount val="1"/>
                <c:pt idx="0">
                  <c:v>Rigde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Hoja1!$B$1:$E$1</c:f>
              <c:strCache>
                <c:ptCount val="4"/>
                <c:pt idx="0">
                  <c:v>Feature 1</c:v>
                </c:pt>
                <c:pt idx="1">
                  <c:v>Feature 2</c:v>
                </c:pt>
                <c:pt idx="2">
                  <c:v>Feature 3</c:v>
                </c:pt>
                <c:pt idx="3">
                  <c:v>Feature 4</c:v>
                </c:pt>
              </c:strCache>
            </c:strRef>
          </c:cat>
          <c:val>
            <c:numRef>
              <c:f>Hoja1!$B$4:$E$4</c:f>
              <c:numCache>
                <c:formatCode>General</c:formatCode>
                <c:ptCount val="4"/>
                <c:pt idx="0">
                  <c:v>0.45929999999999999</c:v>
                </c:pt>
                <c:pt idx="1">
                  <c:v>0.45910000000000001</c:v>
                </c:pt>
                <c:pt idx="2">
                  <c:v>0.45900999999999997</c:v>
                </c:pt>
                <c:pt idx="3">
                  <c:v>0.45634999999999998</c:v>
                </c:pt>
              </c:numCache>
            </c:numRef>
          </c:val>
          <c:extLst>
            <c:ext xmlns:c16="http://schemas.microsoft.com/office/drawing/2014/chart" uri="{C3380CC4-5D6E-409C-BE32-E72D297353CC}">
              <c16:uniqueId val="{00000002-26BF-4D38-9208-7762A33D4997}"/>
            </c:ext>
          </c:extLst>
        </c:ser>
        <c:dLbls>
          <c:showLegendKey val="0"/>
          <c:showVal val="0"/>
          <c:showCatName val="0"/>
          <c:showSerName val="0"/>
          <c:showPercent val="0"/>
          <c:showBubbleSize val="0"/>
        </c:dLbls>
        <c:gapWidth val="115"/>
        <c:overlap val="-20"/>
        <c:axId val="216853087"/>
        <c:axId val="216831039"/>
      </c:barChart>
      <c:catAx>
        <c:axId val="21685308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s-AR"/>
          </a:p>
        </c:txPr>
        <c:crossAx val="216831039"/>
        <c:crosses val="autoZero"/>
        <c:auto val="1"/>
        <c:lblAlgn val="ctr"/>
        <c:lblOffset val="100"/>
        <c:noMultiLvlLbl val="0"/>
      </c:catAx>
      <c:valAx>
        <c:axId val="21683103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s-AR"/>
          </a:p>
        </c:txPr>
        <c:crossAx val="216853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s-A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s-A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3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 name="Google Shape;27;p3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28" name="Google Shape;28;p3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39: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39: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185" name="Google Shape;185;p3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40: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196" name="Google Shape;196;p4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1: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a:p>
        </p:txBody>
      </p:sp>
      <p:sp>
        <p:nvSpPr>
          <p:cNvPr id="208" name="Google Shape;208;p4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 name="Google Shape;35;p1: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36" name="Google Shape;36;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2: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46" name="Google Shape;46;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5: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123" name="Google Shape;123;p3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36: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142" name="Google Shape;142;p3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7: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a:p>
        </p:txBody>
      </p:sp>
      <p:sp>
        <p:nvSpPr>
          <p:cNvPr id="164" name="Google Shape;164;p37: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38: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
        <p:nvSpPr>
          <p:cNvPr id="174" name="Google Shape;174;p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2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2"/>
          <p:cNvSpPr/>
          <p:nvPr/>
        </p:nvSpPr>
        <p:spPr>
          <a:xfrm>
            <a:off x="1" y="0"/>
            <a:ext cx="9144000" cy="3715917"/>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Google Shape;9;p44"/>
          <p:cNvSpPr/>
          <p:nvPr/>
        </p:nvSpPr>
        <p:spPr>
          <a:xfrm>
            <a:off x="1" y="-1"/>
            <a:ext cx="9144000" cy="1309255"/>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sp>
        <p:nvSpPr>
          <p:cNvPr id="12" name="Google Shape;12;p46"/>
          <p:cNvSpPr/>
          <p:nvPr/>
        </p:nvSpPr>
        <p:spPr>
          <a:xfrm>
            <a:off x="1" y="-1"/>
            <a:ext cx="3578628" cy="5143501"/>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Google Shape;19;p50"/>
          <p:cNvSpPr/>
          <p:nvPr/>
        </p:nvSpPr>
        <p:spPr>
          <a:xfrm>
            <a:off x="5565372" y="-1"/>
            <a:ext cx="3578628" cy="5143501"/>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52"/>
          <p:cNvSpPr/>
          <p:nvPr/>
        </p:nvSpPr>
        <p:spPr>
          <a:xfrm>
            <a:off x="1" y="-1"/>
            <a:ext cx="9143999" cy="5143501"/>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34"/>
          <p:cNvSpPr txBox="1"/>
          <p:nvPr/>
        </p:nvSpPr>
        <p:spPr>
          <a:xfrm>
            <a:off x="769220" y="1922242"/>
            <a:ext cx="7413708" cy="831141"/>
          </a:xfrm>
          <a:prstGeom prst="rect">
            <a:avLst/>
          </a:prstGeom>
          <a:noFill/>
          <a:ln>
            <a:noFill/>
          </a:ln>
        </p:spPr>
        <p:txBody>
          <a:bodyPr spcFirstLastPara="1" wrap="square" lIns="91425" tIns="91425" rIns="91425" bIns="91425" anchor="b" anchorCtr="0">
            <a:noAutofit/>
          </a:bodyPr>
          <a:lstStyle/>
          <a:p>
            <a:pPr marL="0" marR="0" lvl="0" indent="0" algn="ctr" rtl="0">
              <a:lnSpc>
                <a:spcPct val="90000"/>
              </a:lnSpc>
              <a:spcBef>
                <a:spcPts val="0"/>
              </a:spcBef>
              <a:spcAft>
                <a:spcPts val="0"/>
              </a:spcAft>
              <a:buClr>
                <a:srgbClr val="262626"/>
              </a:buClr>
              <a:buSzPts val="4000"/>
              <a:buFont typeface="Garamond"/>
              <a:buNone/>
            </a:pPr>
            <a:r>
              <a:rPr lang="es-AR" sz="2400" b="0" i="0" u="none" strike="noStrike" cap="none" dirty="0">
                <a:solidFill>
                  <a:schemeClr val="lt1"/>
                </a:solidFill>
                <a:latin typeface="Calibri"/>
                <a:ea typeface="Calibri"/>
                <a:cs typeface="Calibri"/>
                <a:sym typeface="Calibri"/>
              </a:rPr>
              <a:t>LINEAR REGRESSION </a:t>
            </a:r>
            <a:r>
              <a:rPr lang="es-AR" sz="2400" b="0" i="0" u="none" strike="noStrike" cap="none" dirty="0" err="1">
                <a:solidFill>
                  <a:schemeClr val="lt1"/>
                </a:solidFill>
                <a:latin typeface="Calibri"/>
                <a:ea typeface="Calibri"/>
                <a:cs typeface="Calibri"/>
                <a:sym typeface="Calibri"/>
              </a:rPr>
              <a:t>Model</a:t>
            </a:r>
            <a:r>
              <a:rPr lang="es-AR" sz="2400" b="0" i="0" u="none" strike="noStrike" cap="none" dirty="0">
                <a:solidFill>
                  <a:schemeClr val="lt1"/>
                </a:solidFill>
                <a:latin typeface="Calibri"/>
                <a:ea typeface="Calibri"/>
                <a:cs typeface="Calibri"/>
                <a:sym typeface="Calibri"/>
              </a:rPr>
              <a:t> – Price m2 </a:t>
            </a:r>
            <a:r>
              <a:rPr lang="es-AR" sz="2400" b="0" i="0" u="none" strike="noStrike" cap="none" dirty="0" err="1">
                <a:solidFill>
                  <a:schemeClr val="lt1"/>
                </a:solidFill>
                <a:latin typeface="Calibri"/>
                <a:ea typeface="Calibri"/>
                <a:cs typeface="Calibri"/>
                <a:sym typeface="Calibri"/>
              </a:rPr>
              <a:t>Properties</a:t>
            </a:r>
            <a:endParaRPr dirty="0"/>
          </a:p>
        </p:txBody>
      </p:sp>
      <p:sp>
        <p:nvSpPr>
          <p:cNvPr id="31" name="Google Shape;31;p34"/>
          <p:cNvSpPr txBox="1"/>
          <p:nvPr/>
        </p:nvSpPr>
        <p:spPr>
          <a:xfrm>
            <a:off x="1071465" y="746124"/>
            <a:ext cx="6916009"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6000" b="1" i="0" u="none" strike="noStrike" cap="none" dirty="0">
                <a:solidFill>
                  <a:schemeClr val="lt1"/>
                </a:solidFill>
                <a:latin typeface="Calibri"/>
                <a:ea typeface="Calibri"/>
                <a:cs typeface="Calibri"/>
                <a:sym typeface="Calibri"/>
              </a:rPr>
              <a:t>DATA SCIENCE</a:t>
            </a:r>
            <a:endParaRPr dirty="0"/>
          </a:p>
        </p:txBody>
      </p:sp>
      <p:sp>
        <p:nvSpPr>
          <p:cNvPr id="32" name="Google Shape;32;p34"/>
          <p:cNvSpPr txBox="1"/>
          <p:nvPr/>
        </p:nvSpPr>
        <p:spPr>
          <a:xfrm>
            <a:off x="822615" y="3767946"/>
            <a:ext cx="7987661" cy="1267919"/>
          </a:xfrm>
          <a:prstGeom prst="rect">
            <a:avLst/>
          </a:prstGeom>
          <a:noFill/>
          <a:ln>
            <a:noFill/>
          </a:ln>
        </p:spPr>
        <p:txBody>
          <a:bodyPr spcFirstLastPara="1" wrap="square" lIns="91425" tIns="91425" rIns="91425" bIns="91425" anchor="t" anchorCtr="0">
            <a:noAutofit/>
          </a:bodyPr>
          <a:lstStyle/>
          <a:p>
            <a:pPr marL="0" marR="0" lvl="0" indent="0" algn="r" rtl="0">
              <a:lnSpc>
                <a:spcPct val="90000"/>
              </a:lnSpc>
              <a:spcBef>
                <a:spcPts val="0"/>
              </a:spcBef>
              <a:spcAft>
                <a:spcPts val="0"/>
              </a:spcAft>
              <a:buClr>
                <a:schemeClr val="dk1"/>
              </a:buClr>
              <a:buSzPts val="1380"/>
              <a:buFont typeface="Arial"/>
              <a:buNone/>
            </a:pPr>
            <a:r>
              <a:rPr lang="es-AR" sz="1600" b="1" dirty="0">
                <a:solidFill>
                  <a:schemeClr val="dk1"/>
                </a:solidFill>
                <a:latin typeface="Calibri"/>
                <a:ea typeface="Calibri"/>
                <a:cs typeface="Calibri"/>
                <a:sym typeface="Calibri"/>
              </a:rPr>
              <a:t>DATA SCIENCE</a:t>
            </a:r>
            <a:endParaRPr sz="2000" b="1" u="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380"/>
              <a:buFont typeface="Arial"/>
              <a:buNone/>
            </a:pPr>
            <a:endParaRPr lang="es-AR" dirty="0">
              <a:solidFill>
                <a:schemeClr val="dk1"/>
              </a:solidFill>
              <a:latin typeface="Calibri"/>
              <a:ea typeface="Calibri"/>
              <a:cs typeface="Calibri"/>
              <a:sym typeface="Calibri"/>
            </a:endParaRPr>
          </a:p>
          <a:p>
            <a:pPr marL="0" marR="0" lvl="0" indent="0" algn="r" rtl="0">
              <a:lnSpc>
                <a:spcPct val="90000"/>
              </a:lnSpc>
              <a:spcBef>
                <a:spcPts val="0"/>
              </a:spcBef>
              <a:spcAft>
                <a:spcPts val="0"/>
              </a:spcAft>
              <a:buClr>
                <a:schemeClr val="dk1"/>
              </a:buClr>
              <a:buSzPts val="1380"/>
              <a:buFont typeface="Arial"/>
              <a:buNone/>
            </a:pPr>
            <a:r>
              <a:rPr lang="es-AR" sz="1400" b="0" u="none" dirty="0">
                <a:solidFill>
                  <a:schemeClr val="dk1"/>
                </a:solidFill>
                <a:latin typeface="Calibri"/>
                <a:ea typeface="Calibri"/>
                <a:cs typeface="Calibri"/>
                <a:sym typeface="Calibri"/>
              </a:rPr>
              <a:t>González Pluchino, Leandro</a:t>
            </a:r>
            <a:endParaRPr sz="1800" b="0" u="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9"/>
          <p:cNvSpPr txBox="1"/>
          <p:nvPr/>
        </p:nvSpPr>
        <p:spPr>
          <a:xfrm>
            <a:off x="130711" y="196776"/>
            <a:ext cx="75533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a:solidFill>
                  <a:schemeClr val="lt1"/>
                </a:solidFill>
                <a:latin typeface="Calibri"/>
                <a:ea typeface="Calibri"/>
                <a:cs typeface="Calibri"/>
                <a:sym typeface="Calibri"/>
              </a:rPr>
              <a:t>03</a:t>
            </a:r>
            <a:endParaRPr/>
          </a:p>
        </p:txBody>
      </p:sp>
      <p:sp>
        <p:nvSpPr>
          <p:cNvPr id="188" name="Google Shape;188;p39"/>
          <p:cNvSpPr txBox="1"/>
          <p:nvPr/>
        </p:nvSpPr>
        <p:spPr>
          <a:xfrm>
            <a:off x="822212" y="289110"/>
            <a:ext cx="4808881" cy="584775"/>
          </a:xfrm>
          <a:prstGeom prst="rect">
            <a:avLst/>
          </a:prstGeom>
          <a:noFill/>
          <a:ln>
            <a:noFill/>
          </a:ln>
        </p:spPr>
        <p:txBody>
          <a:bodyPr spcFirstLastPara="1" wrap="square" lIns="91425" tIns="45700" rIns="91425" bIns="45700" anchor="t" anchorCtr="0">
            <a:spAutoFit/>
          </a:bodyPr>
          <a:lstStyle/>
          <a:p>
            <a:pPr lvl="0"/>
            <a:r>
              <a:rPr lang="es-AR" sz="3200" b="1" dirty="0">
                <a:solidFill>
                  <a:schemeClr val="lt1"/>
                </a:solidFill>
                <a:latin typeface="Calibri"/>
                <a:ea typeface="Calibri"/>
                <a:cs typeface="Calibri"/>
                <a:sym typeface="Calibri"/>
              </a:rPr>
              <a:t>  Performance </a:t>
            </a:r>
            <a:r>
              <a:rPr lang="es-AR" sz="3200" b="1" dirty="0" err="1">
                <a:solidFill>
                  <a:schemeClr val="lt1"/>
                </a:solidFill>
                <a:latin typeface="Calibri"/>
                <a:ea typeface="Calibri"/>
                <a:cs typeface="Calibri"/>
                <a:sym typeface="Calibri"/>
              </a:rPr>
              <a:t>evaluation</a:t>
            </a:r>
            <a:endParaRPr dirty="0"/>
          </a:p>
        </p:txBody>
      </p:sp>
      <p:graphicFrame>
        <p:nvGraphicFramePr>
          <p:cNvPr id="189" name="Google Shape;189;p39"/>
          <p:cNvGraphicFramePr/>
          <p:nvPr>
            <p:extLst>
              <p:ext uri="{D42A27DB-BD31-4B8C-83A1-F6EECF244321}">
                <p14:modId xmlns:p14="http://schemas.microsoft.com/office/powerpoint/2010/main" val="2079079786"/>
              </p:ext>
            </p:extLst>
          </p:nvPr>
        </p:nvGraphicFramePr>
        <p:xfrm>
          <a:off x="129478" y="2241550"/>
          <a:ext cx="7338125" cy="1483400"/>
        </p:xfrm>
        <a:graphic>
          <a:graphicData uri="http://schemas.openxmlformats.org/drawingml/2006/table">
            <a:tbl>
              <a:tblPr firstRow="1" bandRow="1">
                <a:noFill/>
                <a:tableStyleId>{E12D457B-B68F-4B75-BF72-F4D77B597D2A}</a:tableStyleId>
              </a:tblPr>
              <a:tblGrid>
                <a:gridCol w="1467625">
                  <a:extLst>
                    <a:ext uri="{9D8B030D-6E8A-4147-A177-3AD203B41FA5}">
                      <a16:colId xmlns:a16="http://schemas.microsoft.com/office/drawing/2014/main" val="20000"/>
                    </a:ext>
                  </a:extLst>
                </a:gridCol>
                <a:gridCol w="1467625">
                  <a:extLst>
                    <a:ext uri="{9D8B030D-6E8A-4147-A177-3AD203B41FA5}">
                      <a16:colId xmlns:a16="http://schemas.microsoft.com/office/drawing/2014/main" val="20001"/>
                    </a:ext>
                  </a:extLst>
                </a:gridCol>
                <a:gridCol w="1467625">
                  <a:extLst>
                    <a:ext uri="{9D8B030D-6E8A-4147-A177-3AD203B41FA5}">
                      <a16:colId xmlns:a16="http://schemas.microsoft.com/office/drawing/2014/main" val="20002"/>
                    </a:ext>
                  </a:extLst>
                </a:gridCol>
                <a:gridCol w="1467625">
                  <a:extLst>
                    <a:ext uri="{9D8B030D-6E8A-4147-A177-3AD203B41FA5}">
                      <a16:colId xmlns:a16="http://schemas.microsoft.com/office/drawing/2014/main" val="20003"/>
                    </a:ext>
                  </a:extLst>
                </a:gridCol>
                <a:gridCol w="1467625">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s-AR" sz="1300" u="none" strike="noStrike" cap="none"/>
                        <a:t>R</a:t>
                      </a:r>
                      <a:endParaRPr/>
                    </a:p>
                  </a:txBody>
                  <a:tcPr marL="91450" marR="91450" marT="45725" marB="45725"/>
                </a:tc>
                <a:tc>
                  <a:txBody>
                    <a:bodyPr/>
                    <a:lstStyle/>
                    <a:p>
                      <a:pPr marL="0" marR="0" lvl="0" indent="0" algn="ctr" rtl="0">
                        <a:spcBef>
                          <a:spcPts val="0"/>
                        </a:spcBef>
                        <a:spcAft>
                          <a:spcPts val="0"/>
                        </a:spcAft>
                        <a:buNone/>
                      </a:pPr>
                      <a:r>
                        <a:rPr lang="es-AR" sz="1300" u="none" strike="noStrike" cap="none"/>
                        <a:t>Feature 1</a:t>
                      </a:r>
                      <a:endParaRPr/>
                    </a:p>
                  </a:txBody>
                  <a:tcPr marL="91450" marR="91450" marT="45725" marB="45725"/>
                </a:tc>
                <a:tc>
                  <a:txBody>
                    <a:bodyPr/>
                    <a:lstStyle/>
                    <a:p>
                      <a:pPr marL="0" marR="0" lvl="0" indent="0" algn="ctr" rtl="0">
                        <a:spcBef>
                          <a:spcPts val="0"/>
                        </a:spcBef>
                        <a:spcAft>
                          <a:spcPts val="0"/>
                        </a:spcAft>
                        <a:buNone/>
                      </a:pPr>
                      <a:r>
                        <a:rPr lang="es-AR" sz="1300" u="none" strike="noStrike" cap="none"/>
                        <a:t>Feature 2</a:t>
                      </a:r>
                      <a:endParaRPr/>
                    </a:p>
                  </a:txBody>
                  <a:tcPr marL="91450" marR="91450" marT="45725" marB="45725"/>
                </a:tc>
                <a:tc>
                  <a:txBody>
                    <a:bodyPr/>
                    <a:lstStyle/>
                    <a:p>
                      <a:pPr marL="0" marR="0" lvl="0" indent="0" algn="ctr" rtl="0">
                        <a:spcBef>
                          <a:spcPts val="0"/>
                        </a:spcBef>
                        <a:spcAft>
                          <a:spcPts val="0"/>
                        </a:spcAft>
                        <a:buNone/>
                      </a:pPr>
                      <a:r>
                        <a:rPr lang="es-AR" sz="1300" u="none" strike="noStrike" cap="none"/>
                        <a:t>Feature 3</a:t>
                      </a:r>
                      <a:endParaRPr/>
                    </a:p>
                  </a:txBody>
                  <a:tcPr marL="91450" marR="91450" marT="45725" marB="45725"/>
                </a:tc>
                <a:tc>
                  <a:txBody>
                    <a:bodyPr/>
                    <a:lstStyle/>
                    <a:p>
                      <a:pPr marL="0" marR="0" lvl="0" indent="0" algn="ctr" rtl="0">
                        <a:spcBef>
                          <a:spcPts val="0"/>
                        </a:spcBef>
                        <a:spcAft>
                          <a:spcPts val="0"/>
                        </a:spcAft>
                        <a:buNone/>
                      </a:pPr>
                      <a:r>
                        <a:rPr lang="es-AR" sz="1300" u="none" strike="noStrike" cap="none"/>
                        <a:t>Feature 4</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AR" sz="1300" u="none" strike="noStrike" cap="none" dirty="0"/>
                        <a:t>Linear </a:t>
                      </a:r>
                      <a:r>
                        <a:rPr lang="es-AR" sz="1300" u="none" strike="noStrike" cap="none" dirty="0" err="1"/>
                        <a:t>Regression</a:t>
                      </a:r>
                      <a:endParaRPr dirty="0"/>
                    </a:p>
                  </a:txBody>
                  <a:tcPr marL="91450" marR="91450" marT="45725" marB="45725"/>
                </a:tc>
                <a:tc>
                  <a:txBody>
                    <a:bodyPr/>
                    <a:lstStyle/>
                    <a:p>
                      <a:pPr marL="0" marR="0" lvl="0" indent="0" algn="ctr" rtl="0">
                        <a:spcBef>
                          <a:spcPts val="0"/>
                        </a:spcBef>
                        <a:spcAft>
                          <a:spcPts val="0"/>
                        </a:spcAft>
                        <a:buNone/>
                      </a:pPr>
                      <a:r>
                        <a:rPr lang="es-AR" sz="1300"/>
                        <a:t>0.46001</a:t>
                      </a:r>
                      <a:endParaRPr/>
                    </a:p>
                  </a:txBody>
                  <a:tcPr marL="91450" marR="91450" marT="45725" marB="45725"/>
                </a:tc>
                <a:tc>
                  <a:txBody>
                    <a:bodyPr/>
                    <a:lstStyle/>
                    <a:p>
                      <a:pPr marL="0" marR="0" lvl="0" indent="0" algn="ctr" rtl="0">
                        <a:spcBef>
                          <a:spcPts val="0"/>
                        </a:spcBef>
                        <a:spcAft>
                          <a:spcPts val="0"/>
                        </a:spcAft>
                        <a:buNone/>
                      </a:pPr>
                      <a:r>
                        <a:rPr lang="es-AR" sz="1300"/>
                        <a:t>0.45980</a:t>
                      </a:r>
                      <a:endParaRPr/>
                    </a:p>
                  </a:txBody>
                  <a:tcPr marL="91450" marR="91450" marT="45725" marB="45725"/>
                </a:tc>
                <a:tc>
                  <a:txBody>
                    <a:bodyPr/>
                    <a:lstStyle/>
                    <a:p>
                      <a:pPr marL="0" marR="0" lvl="0" indent="0" algn="ctr" rtl="0">
                        <a:spcBef>
                          <a:spcPts val="0"/>
                        </a:spcBef>
                        <a:spcAft>
                          <a:spcPts val="0"/>
                        </a:spcAft>
                        <a:buNone/>
                      </a:pPr>
                      <a:r>
                        <a:rPr lang="es-AR" sz="1300"/>
                        <a:t>0.45972</a:t>
                      </a:r>
                      <a:endParaRPr/>
                    </a:p>
                  </a:txBody>
                  <a:tcPr marL="91450" marR="91450" marT="45725" marB="45725"/>
                </a:tc>
                <a:tc>
                  <a:txBody>
                    <a:bodyPr/>
                    <a:lstStyle/>
                    <a:p>
                      <a:pPr marL="0" marR="0" lvl="0" indent="0" algn="ctr" rtl="0">
                        <a:spcBef>
                          <a:spcPts val="0"/>
                        </a:spcBef>
                        <a:spcAft>
                          <a:spcPts val="0"/>
                        </a:spcAft>
                        <a:buNone/>
                      </a:pPr>
                      <a:r>
                        <a:rPr lang="es-AR" sz="1300"/>
                        <a:t>0.45705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AR" sz="1300"/>
                        <a:t>Lasso</a:t>
                      </a:r>
                      <a:endParaRPr/>
                    </a:p>
                  </a:txBody>
                  <a:tcPr marL="91450" marR="91450" marT="45725" marB="45725"/>
                </a:tc>
                <a:tc>
                  <a:txBody>
                    <a:bodyPr/>
                    <a:lstStyle/>
                    <a:p>
                      <a:pPr marL="0" marR="0" lvl="0" indent="0" algn="ctr" rtl="0">
                        <a:spcBef>
                          <a:spcPts val="0"/>
                        </a:spcBef>
                        <a:spcAft>
                          <a:spcPts val="0"/>
                        </a:spcAft>
                        <a:buNone/>
                      </a:pPr>
                      <a:r>
                        <a:rPr lang="es-AR" sz="1300"/>
                        <a:t>0.45930</a:t>
                      </a:r>
                      <a:endParaRPr/>
                    </a:p>
                  </a:txBody>
                  <a:tcPr marL="91450" marR="91450" marT="45725" marB="45725"/>
                </a:tc>
                <a:tc>
                  <a:txBody>
                    <a:bodyPr/>
                    <a:lstStyle/>
                    <a:p>
                      <a:pPr marL="0" marR="0" lvl="0" indent="0" algn="ctr" rtl="0">
                        <a:spcBef>
                          <a:spcPts val="0"/>
                        </a:spcBef>
                        <a:spcAft>
                          <a:spcPts val="0"/>
                        </a:spcAft>
                        <a:buNone/>
                      </a:pPr>
                      <a:r>
                        <a:rPr lang="es-AR" sz="1300"/>
                        <a:t>0.45909</a:t>
                      </a:r>
                      <a:endParaRPr/>
                    </a:p>
                  </a:txBody>
                  <a:tcPr marL="91450" marR="91450" marT="45725" marB="45725"/>
                </a:tc>
                <a:tc>
                  <a:txBody>
                    <a:bodyPr/>
                    <a:lstStyle/>
                    <a:p>
                      <a:pPr marL="0" marR="0" lvl="0" indent="0" algn="ctr" rtl="0">
                        <a:spcBef>
                          <a:spcPts val="0"/>
                        </a:spcBef>
                        <a:spcAft>
                          <a:spcPts val="0"/>
                        </a:spcAft>
                        <a:buNone/>
                      </a:pPr>
                      <a:r>
                        <a:rPr lang="es-AR" sz="1300"/>
                        <a:t>0.45901</a:t>
                      </a:r>
                      <a:endParaRPr/>
                    </a:p>
                  </a:txBody>
                  <a:tcPr marL="91450" marR="91450" marT="45725" marB="45725"/>
                </a:tc>
                <a:tc>
                  <a:txBody>
                    <a:bodyPr/>
                    <a:lstStyle/>
                    <a:p>
                      <a:pPr marL="0" marR="0" lvl="0" indent="0" algn="ctr" rtl="0">
                        <a:spcBef>
                          <a:spcPts val="0"/>
                        </a:spcBef>
                        <a:spcAft>
                          <a:spcPts val="0"/>
                        </a:spcAft>
                        <a:buNone/>
                      </a:pPr>
                      <a:r>
                        <a:rPr lang="es-AR" sz="1300"/>
                        <a:t>0.45635</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s-AR" sz="1300"/>
                        <a:t>Rigde</a:t>
                      </a:r>
                      <a:endParaRPr sz="1300"/>
                    </a:p>
                  </a:txBody>
                  <a:tcPr marL="91450" marR="91450" marT="45725" marB="45725"/>
                </a:tc>
                <a:tc>
                  <a:txBody>
                    <a:bodyPr/>
                    <a:lstStyle/>
                    <a:p>
                      <a:pPr marL="0" marR="0" lvl="0" indent="0" algn="ctr" rtl="0">
                        <a:spcBef>
                          <a:spcPts val="0"/>
                        </a:spcBef>
                        <a:spcAft>
                          <a:spcPts val="0"/>
                        </a:spcAft>
                        <a:buNone/>
                      </a:pPr>
                      <a:r>
                        <a:rPr lang="es-AR" sz="1300"/>
                        <a:t>0.45930</a:t>
                      </a:r>
                      <a:endParaRPr/>
                    </a:p>
                  </a:txBody>
                  <a:tcPr marL="91450" marR="91450" marT="45725" marB="45725"/>
                </a:tc>
                <a:tc>
                  <a:txBody>
                    <a:bodyPr/>
                    <a:lstStyle/>
                    <a:p>
                      <a:pPr marL="0" marR="0" lvl="0" indent="0" algn="ctr" rtl="0">
                        <a:spcBef>
                          <a:spcPts val="0"/>
                        </a:spcBef>
                        <a:spcAft>
                          <a:spcPts val="0"/>
                        </a:spcAft>
                        <a:buNone/>
                      </a:pPr>
                      <a:r>
                        <a:rPr lang="es-AR" sz="1300"/>
                        <a:t>0.45910</a:t>
                      </a:r>
                      <a:endParaRPr/>
                    </a:p>
                  </a:txBody>
                  <a:tcPr marL="91450" marR="91450" marT="45725" marB="45725"/>
                </a:tc>
                <a:tc>
                  <a:txBody>
                    <a:bodyPr/>
                    <a:lstStyle/>
                    <a:p>
                      <a:pPr marL="0" marR="0" lvl="0" indent="0" algn="ctr" rtl="0">
                        <a:spcBef>
                          <a:spcPts val="0"/>
                        </a:spcBef>
                        <a:spcAft>
                          <a:spcPts val="0"/>
                        </a:spcAft>
                        <a:buNone/>
                      </a:pPr>
                      <a:r>
                        <a:rPr lang="es-AR" sz="1300"/>
                        <a:t>0.45901</a:t>
                      </a:r>
                      <a:endParaRPr/>
                    </a:p>
                  </a:txBody>
                  <a:tcPr marL="91450" marR="91450" marT="45725" marB="45725"/>
                </a:tc>
                <a:tc>
                  <a:txBody>
                    <a:bodyPr/>
                    <a:lstStyle/>
                    <a:p>
                      <a:pPr marL="0" marR="0" lvl="0" indent="0" algn="ctr" rtl="0">
                        <a:spcBef>
                          <a:spcPts val="0"/>
                        </a:spcBef>
                        <a:spcAft>
                          <a:spcPts val="0"/>
                        </a:spcAft>
                        <a:buNone/>
                      </a:pPr>
                      <a:r>
                        <a:rPr lang="es-AR" sz="1300" dirty="0"/>
                        <a:t>0.45635</a:t>
                      </a:r>
                      <a:endParaRPr dirty="0"/>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190" name="Google Shape;190;p39"/>
          <p:cNvGraphicFramePr/>
          <p:nvPr>
            <p:extLst>
              <p:ext uri="{D42A27DB-BD31-4B8C-83A1-F6EECF244321}">
                <p14:modId xmlns:p14="http://schemas.microsoft.com/office/powerpoint/2010/main" val="4292067805"/>
              </p:ext>
            </p:extLst>
          </p:nvPr>
        </p:nvGraphicFramePr>
        <p:xfrm>
          <a:off x="7583558" y="2241550"/>
          <a:ext cx="1398668" cy="1483400"/>
        </p:xfrm>
        <a:graphic>
          <a:graphicData uri="http://schemas.openxmlformats.org/drawingml/2006/table">
            <a:tbl>
              <a:tblPr firstRow="1" bandRow="1">
                <a:noFill/>
                <a:tableStyleId>{D209F718-1A5E-458A-AB00-202E1551556C}</a:tableStyleId>
              </a:tblPr>
              <a:tblGrid>
                <a:gridCol w="1398668">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AR" sz="1300"/>
                        <a:t>Winner</a:t>
                      </a:r>
                      <a:endParaRPr sz="13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AR" sz="1300"/>
                        <a:t>Feature 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AR" sz="1300" dirty="0"/>
                        <a:t>Linear </a:t>
                      </a:r>
                      <a:r>
                        <a:rPr lang="es-AR" sz="1300" dirty="0" err="1"/>
                        <a:t>Regression</a:t>
                      </a:r>
                      <a:endParaRPr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300"/>
                        <a:buFont typeface="Calibri"/>
                        <a:buNone/>
                      </a:pPr>
                      <a:r>
                        <a:rPr lang="es-AR" sz="1300" dirty="0"/>
                        <a:t>R  = 0.46001</a:t>
                      </a:r>
                      <a:endParaRPr dirty="0"/>
                    </a:p>
                  </a:txBody>
                  <a:tcPr marL="91450" marR="91450" marT="45725" marB="45725"/>
                </a:tc>
                <a:extLst>
                  <a:ext uri="{0D108BD9-81ED-4DB2-BD59-A6C34878D82A}">
                    <a16:rowId xmlns:a16="http://schemas.microsoft.com/office/drawing/2014/main" val="10003"/>
                  </a:ext>
                </a:extLst>
              </a:tr>
            </a:tbl>
          </a:graphicData>
        </a:graphic>
      </p:graphicFrame>
      <p:sp>
        <p:nvSpPr>
          <p:cNvPr id="191" name="Google Shape;191;p39"/>
          <p:cNvSpPr txBox="1"/>
          <p:nvPr/>
        </p:nvSpPr>
        <p:spPr>
          <a:xfrm>
            <a:off x="7734300" y="3352800"/>
            <a:ext cx="235962"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800">
                <a:solidFill>
                  <a:schemeClr val="dk1"/>
                </a:solidFill>
                <a:latin typeface="Calibri"/>
                <a:ea typeface="Calibri"/>
                <a:cs typeface="Calibri"/>
                <a:sym typeface="Calibri"/>
              </a:rPr>
              <a:t>2</a:t>
            </a:r>
            <a:endParaRPr/>
          </a:p>
        </p:txBody>
      </p:sp>
      <p:sp>
        <p:nvSpPr>
          <p:cNvPr id="192" name="Google Shape;192;p39"/>
          <p:cNvSpPr txBox="1"/>
          <p:nvPr/>
        </p:nvSpPr>
        <p:spPr>
          <a:xfrm>
            <a:off x="822212" y="2241550"/>
            <a:ext cx="2428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000" b="1">
                <a:solidFill>
                  <a:schemeClr val="lt1"/>
                </a:solidFill>
                <a:latin typeface="Calibri"/>
                <a:ea typeface="Calibri"/>
                <a:cs typeface="Calibri"/>
                <a:sym typeface="Calibri"/>
              </a:rPr>
              <a:t>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0"/>
          <p:cNvSpPr txBox="1"/>
          <p:nvPr/>
        </p:nvSpPr>
        <p:spPr>
          <a:xfrm>
            <a:off x="130711" y="196776"/>
            <a:ext cx="75533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a:solidFill>
                  <a:schemeClr val="lt1"/>
                </a:solidFill>
                <a:latin typeface="Calibri"/>
                <a:ea typeface="Calibri"/>
                <a:cs typeface="Calibri"/>
                <a:sym typeface="Calibri"/>
              </a:rPr>
              <a:t>03</a:t>
            </a:r>
            <a:endParaRPr/>
          </a:p>
        </p:txBody>
      </p:sp>
      <p:sp>
        <p:nvSpPr>
          <p:cNvPr id="199" name="Google Shape;199;p40"/>
          <p:cNvSpPr txBox="1"/>
          <p:nvPr/>
        </p:nvSpPr>
        <p:spPr>
          <a:xfrm>
            <a:off x="822212" y="289110"/>
            <a:ext cx="7260550" cy="1077178"/>
          </a:xfrm>
          <a:prstGeom prst="rect">
            <a:avLst/>
          </a:prstGeom>
          <a:noFill/>
          <a:ln>
            <a:noFill/>
          </a:ln>
        </p:spPr>
        <p:txBody>
          <a:bodyPr spcFirstLastPara="1" wrap="square" lIns="91425" tIns="45700" rIns="91425" bIns="45700" anchor="t" anchorCtr="0">
            <a:spAutoFit/>
          </a:bodyPr>
          <a:lstStyle/>
          <a:p>
            <a:pPr lvl="0" algn="ctr"/>
            <a:r>
              <a:rPr lang="en-US" sz="3200" b="1" dirty="0">
                <a:solidFill>
                  <a:schemeClr val="lt1"/>
                </a:solidFill>
                <a:latin typeface="Calibri"/>
                <a:ea typeface="Calibri"/>
                <a:cs typeface="Calibri"/>
                <a:sym typeface="Calibri"/>
              </a:rPr>
              <a:t>PERFORMANCE Evaluation </a:t>
            </a:r>
          </a:p>
          <a:p>
            <a:pPr lvl="0" algn="ctr"/>
            <a:r>
              <a:rPr lang="en-US" sz="3200" b="1" dirty="0">
                <a:solidFill>
                  <a:schemeClr val="lt1"/>
                </a:solidFill>
                <a:latin typeface="Calibri"/>
                <a:ea typeface="Calibri"/>
                <a:cs typeface="Calibri"/>
                <a:sym typeface="Calibri"/>
              </a:rPr>
              <a:t>(we penalize with Ridge and Lasso)</a:t>
            </a:r>
            <a:endParaRPr dirty="0"/>
          </a:p>
        </p:txBody>
      </p:sp>
      <p:graphicFrame>
        <p:nvGraphicFramePr>
          <p:cNvPr id="202" name="Google Shape;202;p40"/>
          <p:cNvGraphicFramePr/>
          <p:nvPr>
            <p:extLst>
              <p:ext uri="{D42A27DB-BD31-4B8C-83A1-F6EECF244321}">
                <p14:modId xmlns:p14="http://schemas.microsoft.com/office/powerpoint/2010/main" val="2677668187"/>
              </p:ext>
            </p:extLst>
          </p:nvPr>
        </p:nvGraphicFramePr>
        <p:xfrm>
          <a:off x="1748707" y="1676400"/>
          <a:ext cx="5679959" cy="3123406"/>
        </p:xfrm>
        <a:graphic>
          <a:graphicData uri="http://schemas.openxmlformats.org/drawingml/2006/chart">
            <c:chart xmlns:c="http://schemas.openxmlformats.org/drawingml/2006/chart" xmlns:r="http://schemas.openxmlformats.org/officeDocument/2006/relationships" r:id="rId3"/>
          </a:graphicData>
        </a:graphic>
      </p:graphicFrame>
      <p:sp>
        <p:nvSpPr>
          <p:cNvPr id="203" name="Google Shape;203;p40"/>
          <p:cNvSpPr txBox="1"/>
          <p:nvPr/>
        </p:nvSpPr>
        <p:spPr>
          <a:xfrm>
            <a:off x="4888230" y="3917950"/>
            <a:ext cx="3097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a:solidFill>
                  <a:schemeClr val="lt1"/>
                </a:solidFill>
                <a:latin typeface="Calibri"/>
                <a:ea typeface="Calibri"/>
                <a:cs typeface="Calibri"/>
                <a:sym typeface="Calibri"/>
              </a:rPr>
              <a:t>R</a:t>
            </a:r>
            <a:endParaRPr/>
          </a:p>
        </p:txBody>
      </p:sp>
      <p:sp>
        <p:nvSpPr>
          <p:cNvPr id="204" name="Google Shape;204;p40"/>
          <p:cNvSpPr txBox="1"/>
          <p:nvPr/>
        </p:nvSpPr>
        <p:spPr>
          <a:xfrm>
            <a:off x="5017680" y="3901218"/>
            <a:ext cx="154850"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a:solidFill>
                  <a:schemeClr val="lt1"/>
                </a:solidFill>
                <a:latin typeface="Calibri"/>
                <a:ea typeface="Calibri"/>
                <a:cs typeface="Calibri"/>
                <a:sym typeface="Calibri"/>
              </a:rPr>
              <a:t>2</a:t>
            </a:r>
            <a:endParaRPr sz="1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1"/>
          <p:cNvSpPr txBox="1"/>
          <p:nvPr/>
        </p:nvSpPr>
        <p:spPr>
          <a:xfrm>
            <a:off x="5747941" y="461975"/>
            <a:ext cx="3172022" cy="646331"/>
          </a:xfrm>
          <a:prstGeom prst="rect">
            <a:avLst/>
          </a:prstGeom>
          <a:noFill/>
          <a:ln>
            <a:noFill/>
          </a:ln>
        </p:spPr>
        <p:txBody>
          <a:bodyPr spcFirstLastPara="1" wrap="square" lIns="91425" tIns="45700" rIns="91425" bIns="45700" anchor="t" anchorCtr="0">
            <a:spAutoFit/>
          </a:bodyPr>
          <a:lstStyle/>
          <a:p>
            <a:pPr lvl="0">
              <a:buClr>
                <a:srgbClr val="FFFFFF"/>
              </a:buClr>
              <a:buSzPts val="3600"/>
            </a:pPr>
            <a:r>
              <a:rPr lang="es-AR" sz="3600" b="1" dirty="0">
                <a:solidFill>
                  <a:srgbClr val="FFFFFF"/>
                </a:solidFill>
                <a:latin typeface="Calibri"/>
                <a:ea typeface="Calibri"/>
                <a:cs typeface="Calibri"/>
                <a:sym typeface="Calibri"/>
              </a:rPr>
              <a:t>In </a:t>
            </a:r>
            <a:r>
              <a:rPr lang="es-AR" sz="3600" b="1" dirty="0" err="1">
                <a:solidFill>
                  <a:srgbClr val="FFFFFF"/>
                </a:solidFill>
                <a:latin typeface="Calibri"/>
                <a:ea typeface="Calibri"/>
                <a:cs typeface="Calibri"/>
                <a:sym typeface="Calibri"/>
              </a:rPr>
              <a:t>conclusion</a:t>
            </a:r>
            <a:r>
              <a:rPr lang="es-AR" sz="3600" b="1" dirty="0">
                <a:solidFill>
                  <a:srgbClr val="FFFFFF"/>
                </a:solidFill>
                <a:latin typeface="Calibri"/>
                <a:ea typeface="Calibri"/>
                <a:cs typeface="Calibri"/>
                <a:sym typeface="Calibri"/>
              </a:rPr>
              <a:t>...</a:t>
            </a:r>
            <a:endParaRPr dirty="0"/>
          </a:p>
        </p:txBody>
      </p:sp>
      <p:sp>
        <p:nvSpPr>
          <p:cNvPr id="211" name="Google Shape;211;p41"/>
          <p:cNvSpPr txBox="1"/>
          <p:nvPr/>
        </p:nvSpPr>
        <p:spPr>
          <a:xfrm>
            <a:off x="424805" y="1122478"/>
            <a:ext cx="4777578" cy="3310977"/>
          </a:xfrm>
          <a:prstGeom prst="rect">
            <a:avLst/>
          </a:prstGeom>
          <a:noFill/>
          <a:ln>
            <a:noFill/>
          </a:ln>
        </p:spPr>
        <p:txBody>
          <a:bodyPr spcFirstLastPara="1" wrap="square" lIns="91425" tIns="91425" rIns="91425" bIns="91425" anchor="t" anchorCtr="0">
            <a:noAutofit/>
          </a:bodyPr>
          <a:lstStyle/>
          <a:p>
            <a:pPr lvl="0">
              <a:buSzPts val="1000"/>
            </a:pPr>
            <a:r>
              <a:rPr lang="en-US" sz="2400" dirty="0">
                <a:latin typeface="Calibri"/>
                <a:ea typeface="Calibri"/>
                <a:cs typeface="Calibri"/>
                <a:sym typeface="Calibri"/>
              </a:rPr>
              <a:t>We still have noise in the dataset, which may be due to the imputation of the data or even to the creation of the variable "</a:t>
            </a:r>
            <a:r>
              <a:rPr lang="en-US" sz="2400" dirty="0" err="1">
                <a:latin typeface="Calibri"/>
                <a:ea typeface="Calibri"/>
                <a:cs typeface="Calibri"/>
                <a:sym typeface="Calibri"/>
              </a:rPr>
              <a:t>amenities".On</a:t>
            </a:r>
            <a:r>
              <a:rPr lang="en-US" sz="2400" dirty="0">
                <a:latin typeface="Calibri"/>
                <a:ea typeface="Calibri"/>
                <a:cs typeface="Calibri"/>
                <a:sym typeface="Calibri"/>
              </a:rPr>
              <a:t> the other hand, a better filtering of the records used to better train the model is still pending.</a:t>
            </a: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p:nvPr/>
        </p:nvSpPr>
        <p:spPr>
          <a:xfrm>
            <a:off x="477078" y="2063918"/>
            <a:ext cx="8388626" cy="1015622"/>
          </a:xfrm>
          <a:prstGeom prst="rect">
            <a:avLst/>
          </a:prstGeom>
          <a:noFill/>
          <a:ln>
            <a:noFill/>
          </a:ln>
        </p:spPr>
        <p:txBody>
          <a:bodyPr spcFirstLastPara="1" wrap="square" lIns="91425" tIns="45700" rIns="91425" bIns="45700" anchor="t" anchorCtr="0">
            <a:spAutoFit/>
          </a:bodyPr>
          <a:lstStyle/>
          <a:p>
            <a:pPr lvl="0"/>
            <a:r>
              <a:rPr lang="es-AR" sz="6000" b="1" dirty="0">
                <a:solidFill>
                  <a:schemeClr val="lt1"/>
                </a:solidFill>
                <a:latin typeface="Calibri"/>
                <a:ea typeface="Calibri"/>
                <a:cs typeface="Calibri"/>
                <a:sym typeface="Calibri"/>
              </a:rPr>
              <a:t>THANK YOU VERY MUCH!</a:t>
            </a:r>
            <a:endParaRPr dirty="0"/>
          </a:p>
        </p:txBody>
      </p:sp>
      <p:sp>
        <p:nvSpPr>
          <p:cNvPr id="2" name="CuadroTexto 1">
            <a:extLst>
              <a:ext uri="{FF2B5EF4-FFF2-40B4-BE49-F238E27FC236}">
                <a16:creationId xmlns:a16="http://schemas.microsoft.com/office/drawing/2014/main" id="{F08D1A97-0FC4-458F-87A9-F356BD7D118D}"/>
              </a:ext>
            </a:extLst>
          </p:cNvPr>
          <p:cNvSpPr txBox="1"/>
          <p:nvPr/>
        </p:nvSpPr>
        <p:spPr>
          <a:xfrm>
            <a:off x="5806774" y="3837810"/>
            <a:ext cx="2676455" cy="738664"/>
          </a:xfrm>
          <a:prstGeom prst="rect">
            <a:avLst/>
          </a:prstGeom>
          <a:noFill/>
        </p:spPr>
        <p:txBody>
          <a:bodyPr wrap="square" rtlCol="0">
            <a:spAutoFit/>
          </a:bodyPr>
          <a:lstStyle/>
          <a:p>
            <a:pPr algn="r"/>
            <a:r>
              <a:rPr lang="es-ES_tradnl" b="1" dirty="0">
                <a:solidFill>
                  <a:schemeClr val="bg1"/>
                </a:solidFill>
                <a:effectLst>
                  <a:outerShdw blurRad="38100" dist="38100" dir="2700000" algn="tl">
                    <a:srgbClr val="000000">
                      <a:alpha val="43137"/>
                    </a:srgbClr>
                  </a:outerShdw>
                </a:effectLst>
              </a:rPr>
              <a:t>DATA SCIENCE</a:t>
            </a:r>
          </a:p>
          <a:p>
            <a:pPr algn="r"/>
            <a:endParaRPr lang="es-ES_tradnl" b="1" dirty="0">
              <a:solidFill>
                <a:schemeClr val="bg1"/>
              </a:solidFill>
              <a:effectLst>
                <a:outerShdw blurRad="38100" dist="38100" dir="2700000" algn="tl">
                  <a:srgbClr val="000000">
                    <a:alpha val="43137"/>
                  </a:srgbClr>
                </a:outerShdw>
              </a:effectLst>
            </a:endParaRPr>
          </a:p>
          <a:p>
            <a:pPr algn="r"/>
            <a:r>
              <a:rPr lang="es-ES_tradnl" b="1" dirty="0">
                <a:solidFill>
                  <a:schemeClr val="bg1"/>
                </a:solidFill>
                <a:effectLst>
                  <a:outerShdw blurRad="38100" dist="38100" dir="2700000" algn="tl">
                    <a:srgbClr val="000000">
                      <a:alpha val="43137"/>
                    </a:srgbClr>
                  </a:outerShdw>
                </a:effectLst>
              </a:rPr>
              <a:t>Leandro González Pluchino</a:t>
            </a:r>
            <a:endParaRPr lang="es-AR"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
          <p:cNvSpPr/>
          <p:nvPr/>
        </p:nvSpPr>
        <p:spPr>
          <a:xfrm>
            <a:off x="8226134" y="4277437"/>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 name="Google Shape;39;p1"/>
          <p:cNvSpPr txBox="1"/>
          <p:nvPr/>
        </p:nvSpPr>
        <p:spPr>
          <a:xfrm>
            <a:off x="208431" y="289111"/>
            <a:ext cx="5042599" cy="584775"/>
          </a:xfrm>
          <a:prstGeom prst="rect">
            <a:avLst/>
          </a:prstGeom>
          <a:noFill/>
          <a:ln>
            <a:noFill/>
          </a:ln>
        </p:spPr>
        <p:txBody>
          <a:bodyPr spcFirstLastPara="1" wrap="square" lIns="91425" tIns="45700" rIns="91425" bIns="45700" anchor="t" anchorCtr="0">
            <a:spAutoFit/>
          </a:bodyPr>
          <a:lstStyle/>
          <a:p>
            <a:pPr lvl="0"/>
            <a:r>
              <a:rPr lang="es-AR" sz="3200" b="1" dirty="0" err="1">
                <a:solidFill>
                  <a:schemeClr val="lt1"/>
                </a:solidFill>
                <a:latin typeface="Calibri"/>
                <a:ea typeface="Calibri"/>
                <a:cs typeface="Calibri"/>
                <a:sym typeface="Calibri"/>
              </a:rPr>
              <a:t>Problem</a:t>
            </a:r>
            <a:r>
              <a:rPr lang="es-AR" sz="3200" b="1" dirty="0">
                <a:solidFill>
                  <a:schemeClr val="lt1"/>
                </a:solidFill>
                <a:latin typeface="Calibri"/>
                <a:ea typeface="Calibri"/>
                <a:cs typeface="Calibri"/>
                <a:sym typeface="Calibri"/>
              </a:rPr>
              <a:t> </a:t>
            </a:r>
            <a:r>
              <a:rPr lang="es-AR" sz="3200" b="1" dirty="0" err="1">
                <a:solidFill>
                  <a:schemeClr val="lt1"/>
                </a:solidFill>
                <a:latin typeface="Calibri"/>
                <a:ea typeface="Calibri"/>
                <a:cs typeface="Calibri"/>
                <a:sym typeface="Calibri"/>
              </a:rPr>
              <a:t>Statement</a:t>
            </a:r>
            <a:endParaRPr dirty="0"/>
          </a:p>
        </p:txBody>
      </p:sp>
      <p:sp>
        <p:nvSpPr>
          <p:cNvPr id="40" name="Google Shape;40;p1"/>
          <p:cNvSpPr txBox="1"/>
          <p:nvPr/>
        </p:nvSpPr>
        <p:spPr>
          <a:xfrm>
            <a:off x="611841" y="2702859"/>
            <a:ext cx="7236759" cy="1640541"/>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2400" dirty="0">
                <a:solidFill>
                  <a:schemeClr val="dk1"/>
                </a:solidFill>
                <a:latin typeface="Calibri"/>
                <a:ea typeface="Calibri"/>
                <a:cs typeface="Calibri"/>
                <a:sym typeface="Calibri"/>
              </a:rPr>
              <a:t>Generate a REGRESSION MODEL that allows a real estate company to predict the price per m2 of a property.</a:t>
            </a:r>
            <a:endParaRPr u="sng" dirty="0"/>
          </a:p>
        </p:txBody>
      </p:sp>
      <p:cxnSp>
        <p:nvCxnSpPr>
          <p:cNvPr id="41" name="Google Shape;41;p1"/>
          <p:cNvCxnSpPr/>
          <p:nvPr/>
        </p:nvCxnSpPr>
        <p:spPr>
          <a:xfrm>
            <a:off x="705971" y="2571750"/>
            <a:ext cx="1243853" cy="0"/>
          </a:xfrm>
          <a:prstGeom prst="straightConnector1">
            <a:avLst/>
          </a:prstGeom>
          <a:noFill/>
          <a:ln w="31750" cap="flat" cmpd="sng">
            <a:solidFill>
              <a:srgbClr val="3C62E0"/>
            </a:solidFill>
            <a:prstDash val="solid"/>
            <a:miter lim="800000"/>
            <a:headEnd type="none" w="sm" len="sm"/>
            <a:tailEnd type="none" w="sm" len="sm"/>
          </a:ln>
        </p:spPr>
      </p:cxnSp>
      <p:pic>
        <p:nvPicPr>
          <p:cNvPr id="42" name="Google Shape;42;p1" descr="Pregunta A Mark Vector Icono PNG , Pregunta Clipart, Iconos De Preguntas,  Iconos De Marca PNG y Vector para Descargar Gratis | Pngtree"/>
          <p:cNvPicPr preferRelativeResize="0"/>
          <p:nvPr/>
        </p:nvPicPr>
        <p:blipFill rotWithShape="1">
          <a:blip r:embed="rId3">
            <a:alphaModFix/>
          </a:blip>
          <a:srcRect/>
          <a:stretch/>
        </p:blipFill>
        <p:spPr>
          <a:xfrm>
            <a:off x="8324849" y="4343400"/>
            <a:ext cx="678873" cy="6788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cxnSp>
        <p:nvCxnSpPr>
          <p:cNvPr id="48" name="Google Shape;48;p2"/>
          <p:cNvCxnSpPr/>
          <p:nvPr/>
        </p:nvCxnSpPr>
        <p:spPr>
          <a:xfrm>
            <a:off x="705972" y="2571750"/>
            <a:ext cx="1243853" cy="0"/>
          </a:xfrm>
          <a:prstGeom prst="straightConnector1">
            <a:avLst/>
          </a:prstGeom>
          <a:noFill/>
          <a:ln w="31750" cap="flat" cmpd="sng">
            <a:solidFill>
              <a:srgbClr val="3C62E0"/>
            </a:solidFill>
            <a:prstDash val="solid"/>
            <a:miter lim="800000"/>
            <a:headEnd type="none" w="sm" len="sm"/>
            <a:tailEnd type="none" w="sm" len="sm"/>
          </a:ln>
        </p:spPr>
      </p:cxnSp>
      <p:sp>
        <p:nvSpPr>
          <p:cNvPr id="49" name="Google Shape;49;p2"/>
          <p:cNvSpPr txBox="1"/>
          <p:nvPr/>
        </p:nvSpPr>
        <p:spPr>
          <a:xfrm>
            <a:off x="298485" y="469220"/>
            <a:ext cx="1997453" cy="584735"/>
          </a:xfrm>
          <a:prstGeom prst="rect">
            <a:avLst/>
          </a:prstGeom>
          <a:noFill/>
          <a:ln>
            <a:noFill/>
          </a:ln>
        </p:spPr>
        <p:txBody>
          <a:bodyPr spcFirstLastPara="1" wrap="square" lIns="91425" tIns="45700" rIns="91425" bIns="45700" anchor="t" anchorCtr="0">
            <a:spAutoFit/>
          </a:bodyPr>
          <a:lstStyle/>
          <a:p>
            <a:pPr lvl="0"/>
            <a:r>
              <a:rPr lang="es-AR" sz="3200" b="1" dirty="0" err="1">
                <a:solidFill>
                  <a:schemeClr val="lt1"/>
                </a:solidFill>
                <a:latin typeface="Calibri"/>
                <a:ea typeface="Calibri"/>
                <a:cs typeface="Calibri"/>
                <a:sym typeface="Calibri"/>
              </a:rPr>
              <a:t>Objectives</a:t>
            </a:r>
            <a:endParaRPr dirty="0"/>
          </a:p>
        </p:txBody>
      </p:sp>
      <p:sp>
        <p:nvSpPr>
          <p:cNvPr id="50" name="Google Shape;50;p2"/>
          <p:cNvSpPr txBox="1"/>
          <p:nvPr/>
        </p:nvSpPr>
        <p:spPr>
          <a:xfrm>
            <a:off x="3767529" y="1173018"/>
            <a:ext cx="6014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a:solidFill>
                  <a:schemeClr val="dk1"/>
                </a:solidFill>
                <a:latin typeface="Calibri"/>
                <a:ea typeface="Calibri"/>
                <a:cs typeface="Calibri"/>
                <a:sym typeface="Calibri"/>
              </a:rPr>
              <a:t>01</a:t>
            </a:r>
            <a:endParaRPr/>
          </a:p>
        </p:txBody>
      </p:sp>
      <p:cxnSp>
        <p:nvCxnSpPr>
          <p:cNvPr id="51" name="Google Shape;51;p2"/>
          <p:cNvCxnSpPr/>
          <p:nvPr/>
        </p:nvCxnSpPr>
        <p:spPr>
          <a:xfrm>
            <a:off x="3816019" y="1766452"/>
            <a:ext cx="534307" cy="0"/>
          </a:xfrm>
          <a:prstGeom prst="straightConnector1">
            <a:avLst/>
          </a:prstGeom>
          <a:noFill/>
          <a:ln w="31750" cap="flat" cmpd="sng">
            <a:solidFill>
              <a:srgbClr val="3C62E0"/>
            </a:solidFill>
            <a:prstDash val="solid"/>
            <a:miter lim="800000"/>
            <a:headEnd type="none" w="sm" len="sm"/>
            <a:tailEnd type="none" w="sm" len="sm"/>
          </a:ln>
        </p:spPr>
      </p:cxnSp>
      <p:sp>
        <p:nvSpPr>
          <p:cNvPr id="52" name="Google Shape;52;p2"/>
          <p:cNvSpPr txBox="1"/>
          <p:nvPr/>
        </p:nvSpPr>
        <p:spPr>
          <a:xfrm>
            <a:off x="4368976" y="1211626"/>
            <a:ext cx="4476538" cy="507557"/>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2000" dirty="0">
                <a:solidFill>
                  <a:schemeClr val="dk1"/>
                </a:solidFill>
                <a:latin typeface="Calibri"/>
                <a:ea typeface="Calibri"/>
                <a:cs typeface="Calibri"/>
                <a:sym typeface="Calibri"/>
              </a:rPr>
              <a:t>Selection of data to be modeled</a:t>
            </a:r>
            <a:endParaRPr dirty="0"/>
          </a:p>
        </p:txBody>
      </p:sp>
      <p:sp>
        <p:nvSpPr>
          <p:cNvPr id="53" name="Google Shape;53;p2"/>
          <p:cNvSpPr txBox="1"/>
          <p:nvPr/>
        </p:nvSpPr>
        <p:spPr>
          <a:xfrm>
            <a:off x="3767529" y="2151567"/>
            <a:ext cx="6014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a:solidFill>
                  <a:schemeClr val="dk1"/>
                </a:solidFill>
                <a:latin typeface="Calibri"/>
                <a:ea typeface="Calibri"/>
                <a:cs typeface="Calibri"/>
                <a:sym typeface="Calibri"/>
              </a:rPr>
              <a:t>02</a:t>
            </a:r>
            <a:endParaRPr/>
          </a:p>
        </p:txBody>
      </p:sp>
      <p:cxnSp>
        <p:nvCxnSpPr>
          <p:cNvPr id="54" name="Google Shape;54;p2"/>
          <p:cNvCxnSpPr/>
          <p:nvPr/>
        </p:nvCxnSpPr>
        <p:spPr>
          <a:xfrm>
            <a:off x="3816019" y="2745001"/>
            <a:ext cx="534307" cy="0"/>
          </a:xfrm>
          <a:prstGeom prst="straightConnector1">
            <a:avLst/>
          </a:prstGeom>
          <a:noFill/>
          <a:ln w="31750" cap="flat" cmpd="sng">
            <a:solidFill>
              <a:srgbClr val="3C62E0"/>
            </a:solidFill>
            <a:prstDash val="solid"/>
            <a:miter lim="800000"/>
            <a:headEnd type="none" w="sm" len="sm"/>
            <a:tailEnd type="none" w="sm" len="sm"/>
          </a:ln>
        </p:spPr>
      </p:cxnSp>
      <p:sp>
        <p:nvSpPr>
          <p:cNvPr id="55" name="Google Shape;55;p2"/>
          <p:cNvSpPr txBox="1"/>
          <p:nvPr/>
        </p:nvSpPr>
        <p:spPr>
          <a:xfrm>
            <a:off x="4368976" y="2186201"/>
            <a:ext cx="4476538" cy="577801"/>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s-AR" sz="2000" dirty="0" err="1">
                <a:solidFill>
                  <a:schemeClr val="dk1"/>
                </a:solidFill>
                <a:latin typeface="Calibri"/>
                <a:ea typeface="Calibri"/>
                <a:cs typeface="Calibri"/>
                <a:sym typeface="Calibri"/>
              </a:rPr>
              <a:t>Model</a:t>
            </a:r>
            <a:r>
              <a:rPr lang="es-AR" sz="2000" dirty="0">
                <a:solidFill>
                  <a:schemeClr val="dk1"/>
                </a:solidFill>
                <a:latin typeface="Calibri"/>
                <a:ea typeface="Calibri"/>
                <a:cs typeface="Calibri"/>
                <a:sym typeface="Calibri"/>
              </a:rPr>
              <a:t> training</a:t>
            </a:r>
            <a:endParaRPr dirty="0"/>
          </a:p>
        </p:txBody>
      </p:sp>
      <p:sp>
        <p:nvSpPr>
          <p:cNvPr id="56" name="Google Shape;56;p2"/>
          <p:cNvSpPr txBox="1"/>
          <p:nvPr/>
        </p:nvSpPr>
        <p:spPr>
          <a:xfrm>
            <a:off x="3767528" y="3207333"/>
            <a:ext cx="6014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a:solidFill>
                  <a:schemeClr val="dk1"/>
                </a:solidFill>
                <a:latin typeface="Calibri"/>
                <a:ea typeface="Calibri"/>
                <a:cs typeface="Calibri"/>
                <a:sym typeface="Calibri"/>
              </a:rPr>
              <a:t>03</a:t>
            </a:r>
            <a:endParaRPr/>
          </a:p>
        </p:txBody>
      </p:sp>
      <p:cxnSp>
        <p:nvCxnSpPr>
          <p:cNvPr id="57" name="Google Shape;57;p2"/>
          <p:cNvCxnSpPr/>
          <p:nvPr/>
        </p:nvCxnSpPr>
        <p:spPr>
          <a:xfrm>
            <a:off x="3816018" y="3800767"/>
            <a:ext cx="534307" cy="0"/>
          </a:xfrm>
          <a:prstGeom prst="straightConnector1">
            <a:avLst/>
          </a:prstGeom>
          <a:noFill/>
          <a:ln w="31750" cap="flat" cmpd="sng">
            <a:solidFill>
              <a:srgbClr val="3C62E0"/>
            </a:solidFill>
            <a:prstDash val="solid"/>
            <a:miter lim="800000"/>
            <a:headEnd type="none" w="sm" len="sm"/>
            <a:tailEnd type="none" w="sm" len="sm"/>
          </a:ln>
        </p:spPr>
      </p:cxnSp>
      <p:sp>
        <p:nvSpPr>
          <p:cNvPr id="58" name="Google Shape;58;p2"/>
          <p:cNvSpPr txBox="1"/>
          <p:nvPr/>
        </p:nvSpPr>
        <p:spPr>
          <a:xfrm>
            <a:off x="4368976" y="3274375"/>
            <a:ext cx="4476538" cy="787313"/>
          </a:xfrm>
          <a:prstGeom prst="rect">
            <a:avLst/>
          </a:prstGeom>
          <a:noFill/>
          <a:ln>
            <a:noFill/>
          </a:ln>
        </p:spPr>
        <p:txBody>
          <a:bodyPr spcFirstLastPara="1" wrap="square" lIns="91425" tIns="91425" rIns="91425" bIns="91425" anchor="t" anchorCtr="0">
            <a:noAutofit/>
          </a:bodyPr>
          <a:lstStyle/>
          <a:p>
            <a:pPr lvl="0">
              <a:buClr>
                <a:schemeClr val="dk1"/>
              </a:buClr>
              <a:buSzPts val="1000"/>
            </a:pPr>
            <a:r>
              <a:rPr lang="es-AR" sz="2000" dirty="0">
                <a:solidFill>
                  <a:schemeClr val="dk1"/>
                </a:solidFill>
                <a:latin typeface="Calibri"/>
                <a:ea typeface="Calibri"/>
                <a:cs typeface="Calibri"/>
                <a:sym typeface="Calibri"/>
              </a:rPr>
              <a:t>Performance </a:t>
            </a:r>
            <a:r>
              <a:rPr lang="es-AR" sz="2000" dirty="0" err="1">
                <a:solidFill>
                  <a:schemeClr val="dk1"/>
                </a:solidFill>
                <a:latin typeface="Calibri"/>
                <a:ea typeface="Calibri"/>
                <a:cs typeface="Calibri"/>
                <a:sym typeface="Calibri"/>
              </a:rPr>
              <a:t>evaluation</a:t>
            </a:r>
            <a:r>
              <a:rPr lang="es-AR" sz="2000" dirty="0">
                <a:solidFill>
                  <a:schemeClr val="dk1"/>
                </a:solidFill>
                <a:latin typeface="Calibri"/>
                <a:ea typeface="Calibri"/>
                <a:cs typeface="Calibri"/>
                <a:sym typeface="Calibri"/>
              </a:rPr>
              <a:t> </a:t>
            </a:r>
            <a:r>
              <a:rPr lang="es-AR" sz="2000" dirty="0" err="1">
                <a:solidFill>
                  <a:schemeClr val="dk1"/>
                </a:solidFill>
                <a:latin typeface="Calibri"/>
                <a:ea typeface="Calibri"/>
                <a:cs typeface="Calibri"/>
                <a:sym typeface="Calibri"/>
              </a:rPr>
              <a:t>of</a:t>
            </a:r>
            <a:r>
              <a:rPr lang="es-AR" sz="2000" dirty="0">
                <a:solidFill>
                  <a:schemeClr val="dk1"/>
                </a:solidFill>
                <a:latin typeface="Calibri"/>
                <a:ea typeface="Calibri"/>
                <a:cs typeface="Calibri"/>
                <a:sym typeface="Calibri"/>
              </a:rPr>
              <a:t> </a:t>
            </a:r>
            <a:r>
              <a:rPr lang="es-AR" sz="2000" dirty="0" err="1">
                <a:solidFill>
                  <a:schemeClr val="dk1"/>
                </a:solidFill>
                <a:latin typeface="Calibri"/>
                <a:ea typeface="Calibri"/>
                <a:cs typeface="Calibri"/>
                <a:sym typeface="Calibri"/>
              </a:rPr>
              <a:t>models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4"/>
          <p:cNvGrpSpPr/>
          <p:nvPr/>
        </p:nvGrpSpPr>
        <p:grpSpPr>
          <a:xfrm>
            <a:off x="421953" y="1820051"/>
            <a:ext cx="2394927" cy="2909647"/>
            <a:chOff x="2501950" y="1507050"/>
            <a:chExt cx="2392350" cy="2696525"/>
          </a:xfrm>
        </p:grpSpPr>
        <p:sp>
          <p:nvSpPr>
            <p:cNvPr id="64" name="Google Shape;64;p4"/>
            <p:cNvSpPr/>
            <p:nvPr/>
          </p:nvSpPr>
          <p:spPr>
            <a:xfrm>
              <a:off x="4032450" y="3778325"/>
              <a:ext cx="0" cy="25"/>
            </a:xfrm>
            <a:custGeom>
              <a:avLst/>
              <a:gdLst/>
              <a:ahLst/>
              <a:cxnLst/>
              <a:rect l="l" t="t" r="r" b="b"/>
              <a:pathLst>
                <a:path w="120000"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7D9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4"/>
          <p:cNvGrpSpPr/>
          <p:nvPr/>
        </p:nvGrpSpPr>
        <p:grpSpPr>
          <a:xfrm>
            <a:off x="1064125" y="2163605"/>
            <a:ext cx="1294917" cy="2222532"/>
            <a:chOff x="2160750" y="237575"/>
            <a:chExt cx="3253325" cy="5180425"/>
          </a:xfrm>
        </p:grpSpPr>
        <p:sp>
          <p:nvSpPr>
            <p:cNvPr id="84" name="Google Shape;84;p4"/>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p:nvPr/>
        </p:nvSpPr>
        <p:spPr>
          <a:xfrm>
            <a:off x="298485" y="469220"/>
            <a:ext cx="2991969" cy="584775"/>
          </a:xfrm>
          <a:prstGeom prst="rect">
            <a:avLst/>
          </a:prstGeom>
          <a:noFill/>
          <a:ln>
            <a:noFill/>
          </a:ln>
        </p:spPr>
        <p:txBody>
          <a:bodyPr spcFirstLastPara="1" wrap="square" lIns="91425" tIns="45700" rIns="91425" bIns="45700" anchor="t" anchorCtr="0">
            <a:spAutoFit/>
          </a:bodyPr>
          <a:lstStyle/>
          <a:p>
            <a:pPr lvl="0"/>
            <a:r>
              <a:rPr lang="es-AR" sz="3200" b="1" dirty="0" err="1">
                <a:solidFill>
                  <a:schemeClr val="dk1"/>
                </a:solidFill>
                <a:latin typeface="Corbel"/>
                <a:ea typeface="Corbel"/>
                <a:cs typeface="Corbel"/>
                <a:sym typeface="Corbel"/>
              </a:rPr>
              <a:t>Initial</a:t>
            </a:r>
            <a:r>
              <a:rPr lang="es-AR" sz="3200" b="1" dirty="0">
                <a:solidFill>
                  <a:schemeClr val="dk1"/>
                </a:solidFill>
                <a:latin typeface="Corbel"/>
                <a:ea typeface="Corbel"/>
                <a:cs typeface="Corbel"/>
                <a:sym typeface="Corbel"/>
              </a:rPr>
              <a:t> </a:t>
            </a:r>
            <a:r>
              <a:rPr lang="es-AR" sz="3200" b="1" dirty="0" err="1">
                <a:solidFill>
                  <a:schemeClr val="dk1"/>
                </a:solidFill>
                <a:latin typeface="Corbel"/>
                <a:ea typeface="Corbel"/>
                <a:cs typeface="Corbel"/>
                <a:sym typeface="Corbel"/>
              </a:rPr>
              <a:t>Dataset</a:t>
            </a:r>
            <a:endParaRPr dirty="0"/>
          </a:p>
        </p:txBody>
      </p:sp>
      <p:cxnSp>
        <p:nvCxnSpPr>
          <p:cNvPr id="117" name="Google Shape;117;p4"/>
          <p:cNvCxnSpPr/>
          <p:nvPr/>
        </p:nvCxnSpPr>
        <p:spPr>
          <a:xfrm>
            <a:off x="421953" y="1220931"/>
            <a:ext cx="1243853" cy="0"/>
          </a:xfrm>
          <a:prstGeom prst="straightConnector1">
            <a:avLst/>
          </a:prstGeom>
          <a:noFill/>
          <a:ln w="31750" cap="flat" cmpd="sng">
            <a:solidFill>
              <a:srgbClr val="3C62E0"/>
            </a:solidFill>
            <a:prstDash val="solid"/>
            <a:round/>
            <a:headEnd type="none" w="sm" len="sm"/>
            <a:tailEnd type="none" w="sm" len="sm"/>
          </a:ln>
        </p:spPr>
      </p:cxnSp>
      <p:sp>
        <p:nvSpPr>
          <p:cNvPr id="118" name="Google Shape;118;p4"/>
          <p:cNvSpPr txBox="1"/>
          <p:nvPr/>
        </p:nvSpPr>
        <p:spPr>
          <a:xfrm>
            <a:off x="3150620" y="1301235"/>
            <a:ext cx="3534300" cy="184803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1800"/>
              <a:buFont typeface="Arial"/>
              <a:buNone/>
            </a:pPr>
            <a:r>
              <a:rPr lang="es-AR" sz="1800" b="0" i="0" u="none" strike="noStrike" cap="none" dirty="0" err="1">
                <a:solidFill>
                  <a:srgbClr val="3C62E0"/>
                </a:solidFill>
                <a:latin typeface="Corbel"/>
                <a:ea typeface="Corbel"/>
                <a:cs typeface="Corbel"/>
                <a:sym typeface="Corbel"/>
              </a:rPr>
              <a:t>Name</a:t>
            </a:r>
            <a:r>
              <a:rPr lang="es-AR" sz="1800" b="0" i="0" u="none" strike="noStrike" cap="none" dirty="0">
                <a:solidFill>
                  <a:srgbClr val="3C62E0"/>
                </a:solidFill>
                <a:latin typeface="Corbel"/>
                <a:ea typeface="Corbel"/>
                <a:cs typeface="Corbel"/>
                <a:sym typeface="Corbel"/>
              </a:rPr>
              <a:t>: </a:t>
            </a:r>
            <a:endParaRPr dirty="0"/>
          </a:p>
          <a:p>
            <a:pPr marL="0" marR="0" lvl="0" indent="0" algn="l" rtl="0">
              <a:lnSpc>
                <a:spcPct val="100000"/>
              </a:lnSpc>
              <a:spcBef>
                <a:spcPts val="0"/>
              </a:spcBef>
              <a:spcAft>
                <a:spcPts val="0"/>
              </a:spcAft>
              <a:buClr>
                <a:schemeClr val="accent1"/>
              </a:buClr>
              <a:buSzPts val="1800"/>
              <a:buFont typeface="Arial"/>
              <a:buNone/>
            </a:pPr>
            <a:r>
              <a:rPr lang="es-AR" sz="1800" b="0" i="0" u="none" strike="noStrike" cap="none" dirty="0">
                <a:solidFill>
                  <a:srgbClr val="262626"/>
                </a:solidFill>
                <a:latin typeface="Corbel"/>
                <a:ea typeface="Corbel"/>
                <a:cs typeface="Corbel"/>
                <a:sym typeface="Corbel"/>
              </a:rPr>
              <a:t>	“properatti.csv”</a:t>
            </a:r>
            <a:endParaRPr sz="1800" b="0" i="0" u="none" strike="noStrike" cap="none" dirty="0">
              <a:solidFill>
                <a:srgbClr val="262626"/>
              </a:solidFill>
              <a:latin typeface="Corbel"/>
              <a:ea typeface="Corbel"/>
              <a:cs typeface="Corbel"/>
              <a:sym typeface="Corbel"/>
            </a:endParaRPr>
          </a:p>
          <a:p>
            <a:pPr lvl="0">
              <a:buClr>
                <a:schemeClr val="accent1"/>
              </a:buClr>
              <a:buSzPts val="1800"/>
            </a:pPr>
            <a:r>
              <a:rPr lang="es-AR" sz="1800" dirty="0" err="1">
                <a:solidFill>
                  <a:srgbClr val="3C62E0"/>
                </a:solidFill>
                <a:latin typeface="Corbel"/>
                <a:ea typeface="Corbel"/>
                <a:cs typeface="Corbel"/>
                <a:sym typeface="Corbel"/>
              </a:rPr>
              <a:t>Dimensions</a:t>
            </a:r>
            <a:r>
              <a:rPr lang="es-AR" sz="1800" dirty="0">
                <a:solidFill>
                  <a:srgbClr val="3C62E0"/>
                </a:solidFill>
                <a:latin typeface="Corbel"/>
                <a:ea typeface="Corbel"/>
                <a:cs typeface="Corbel"/>
                <a:sym typeface="Corbel"/>
              </a:rPr>
              <a:t> </a:t>
            </a:r>
            <a:r>
              <a:rPr lang="es-AR" sz="1800" b="0" i="0" u="none" strike="noStrike" cap="none" dirty="0">
                <a:solidFill>
                  <a:srgbClr val="3C62E0"/>
                </a:solidFill>
                <a:latin typeface="Corbel"/>
                <a:ea typeface="Corbel"/>
                <a:cs typeface="Corbel"/>
                <a:sym typeface="Corbel"/>
              </a:rPr>
              <a:t>: </a:t>
            </a:r>
            <a:r>
              <a:rPr lang="es-AR" sz="1800" b="0" i="0" u="none" strike="noStrike" cap="none" dirty="0">
                <a:solidFill>
                  <a:srgbClr val="262626"/>
                </a:solidFill>
                <a:latin typeface="Corbel"/>
                <a:ea typeface="Corbel"/>
                <a:cs typeface="Corbel"/>
                <a:sym typeface="Corbel"/>
              </a:rPr>
              <a:t>(121.220, 26)</a:t>
            </a:r>
            <a:endParaRPr sz="1800" b="0" i="0" u="none" strike="noStrike" cap="none" dirty="0">
              <a:solidFill>
                <a:srgbClr val="262626"/>
              </a:solidFill>
              <a:latin typeface="Corbel"/>
              <a:ea typeface="Corbel"/>
              <a:cs typeface="Corbel"/>
              <a:sym typeface="Corbel"/>
            </a:endParaRPr>
          </a:p>
          <a:p>
            <a:pPr marL="0" marR="0" lvl="0" indent="0" algn="l" rtl="0">
              <a:lnSpc>
                <a:spcPct val="100000"/>
              </a:lnSpc>
              <a:spcBef>
                <a:spcPts val="0"/>
              </a:spcBef>
              <a:spcAft>
                <a:spcPts val="0"/>
              </a:spcAft>
              <a:buClr>
                <a:schemeClr val="accent1"/>
              </a:buClr>
              <a:buSzPts val="1800"/>
              <a:buFont typeface="Arial"/>
              <a:buNone/>
            </a:pPr>
            <a:r>
              <a:rPr lang="es-AR" sz="1800" b="0" i="0" u="none" strike="noStrike" cap="none" dirty="0">
                <a:solidFill>
                  <a:srgbClr val="262626"/>
                </a:solidFill>
                <a:latin typeface="Corbel"/>
                <a:ea typeface="Corbel"/>
                <a:cs typeface="Corbel"/>
                <a:sym typeface="Corbel"/>
              </a:rPr>
              <a:t>	#filas = 121.220</a:t>
            </a:r>
            <a:endParaRPr sz="1800" b="0" i="0" u="none" strike="noStrike" cap="none" dirty="0">
              <a:solidFill>
                <a:srgbClr val="262626"/>
              </a:solidFill>
              <a:latin typeface="Corbel"/>
              <a:ea typeface="Corbel"/>
              <a:cs typeface="Corbel"/>
              <a:sym typeface="Corbel"/>
            </a:endParaRPr>
          </a:p>
          <a:p>
            <a:pPr marL="0" marR="0" lvl="0" indent="0" algn="l" rtl="0">
              <a:lnSpc>
                <a:spcPct val="100000"/>
              </a:lnSpc>
              <a:spcBef>
                <a:spcPts val="0"/>
              </a:spcBef>
              <a:spcAft>
                <a:spcPts val="0"/>
              </a:spcAft>
              <a:buClr>
                <a:schemeClr val="accent1"/>
              </a:buClr>
              <a:buSzPts val="1800"/>
              <a:buFont typeface="Arial"/>
              <a:buNone/>
            </a:pPr>
            <a:r>
              <a:rPr lang="es-AR" sz="1800" b="0" i="0" u="none" strike="noStrike" cap="none" dirty="0">
                <a:solidFill>
                  <a:srgbClr val="262626"/>
                </a:solidFill>
                <a:latin typeface="Corbel"/>
                <a:ea typeface="Corbel"/>
                <a:cs typeface="Corbel"/>
                <a:sym typeface="Corbel"/>
              </a:rPr>
              <a:t>	#columnas = 26</a:t>
            </a:r>
            <a:endParaRPr sz="1800" b="0" i="0" u="none" strike="noStrike" cap="none" dirty="0">
              <a:solidFill>
                <a:srgbClr val="262626"/>
              </a:solidFill>
              <a:latin typeface="Corbel"/>
              <a:ea typeface="Corbel"/>
              <a:cs typeface="Corbel"/>
              <a:sym typeface="Corbel"/>
            </a:endParaRPr>
          </a:p>
          <a:p>
            <a:pPr lvl="0">
              <a:buClr>
                <a:schemeClr val="accent1"/>
              </a:buClr>
              <a:buSzPts val="1800"/>
            </a:pPr>
            <a:r>
              <a:rPr lang="es-AR" sz="1800" dirty="0" err="1">
                <a:solidFill>
                  <a:srgbClr val="3C62E0"/>
                </a:solidFill>
                <a:latin typeface="Corbel"/>
                <a:ea typeface="Corbel"/>
                <a:cs typeface="Corbel"/>
                <a:sym typeface="Corbel"/>
              </a:rPr>
              <a:t>Columns</a:t>
            </a:r>
            <a:r>
              <a:rPr lang="es-AR" sz="1800" dirty="0">
                <a:solidFill>
                  <a:srgbClr val="3C62E0"/>
                </a:solidFill>
                <a:latin typeface="Corbel"/>
                <a:ea typeface="Corbel"/>
                <a:cs typeface="Corbel"/>
                <a:sym typeface="Corbel"/>
              </a:rPr>
              <a:t> </a:t>
            </a:r>
            <a:r>
              <a:rPr lang="es-AR" sz="1800" dirty="0" err="1">
                <a:solidFill>
                  <a:srgbClr val="3C62E0"/>
                </a:solidFill>
                <a:latin typeface="Corbel"/>
                <a:ea typeface="Corbel"/>
                <a:cs typeface="Corbel"/>
                <a:sym typeface="Corbel"/>
              </a:rPr>
              <a:t>Detail</a:t>
            </a:r>
            <a:r>
              <a:rPr lang="es-AR" sz="1800" dirty="0">
                <a:solidFill>
                  <a:srgbClr val="3C62E0"/>
                </a:solidFill>
                <a:latin typeface="Corbel"/>
                <a:ea typeface="Corbel"/>
                <a:cs typeface="Corbel"/>
                <a:sym typeface="Corbel"/>
              </a:rPr>
              <a:t>:</a:t>
            </a:r>
            <a:endParaRPr sz="1800" b="0" i="0" u="none" strike="noStrike" cap="none" dirty="0">
              <a:solidFill>
                <a:srgbClr val="3C62E0"/>
              </a:solidFill>
              <a:latin typeface="Corbel"/>
              <a:ea typeface="Corbel"/>
              <a:cs typeface="Corbel"/>
              <a:sym typeface="Corbel"/>
            </a:endParaRPr>
          </a:p>
          <a:p>
            <a:pPr marL="0" marR="0" lvl="0" indent="0" algn="l" rtl="0">
              <a:lnSpc>
                <a:spcPct val="100000"/>
              </a:lnSpc>
              <a:spcBef>
                <a:spcPts val="0"/>
              </a:spcBef>
              <a:spcAft>
                <a:spcPts val="0"/>
              </a:spcAft>
              <a:buClr>
                <a:schemeClr val="accent1"/>
              </a:buClr>
              <a:buSzPts val="1800"/>
              <a:buFont typeface="Arial"/>
              <a:buNone/>
            </a:pPr>
            <a:endParaRPr sz="1800" b="0" i="0" u="none" strike="noStrike" cap="none" dirty="0">
              <a:solidFill>
                <a:srgbClr val="262626"/>
              </a:solidFill>
              <a:latin typeface="Corbel"/>
              <a:ea typeface="Corbel"/>
              <a:cs typeface="Corbel"/>
              <a:sym typeface="Corbel"/>
            </a:endParaRPr>
          </a:p>
          <a:p>
            <a:pPr marL="0" marR="0" lvl="0" indent="0" algn="l" rtl="0">
              <a:lnSpc>
                <a:spcPct val="100000"/>
              </a:lnSpc>
              <a:spcBef>
                <a:spcPts val="0"/>
              </a:spcBef>
              <a:spcAft>
                <a:spcPts val="0"/>
              </a:spcAft>
              <a:buClr>
                <a:schemeClr val="accent1"/>
              </a:buClr>
              <a:buSzPts val="1800"/>
              <a:buFont typeface="Arial"/>
              <a:buNone/>
            </a:pPr>
            <a:endParaRPr sz="1800" b="0" i="0" u="none" strike="noStrike" cap="none" dirty="0">
              <a:solidFill>
                <a:srgbClr val="262626"/>
              </a:solidFill>
              <a:latin typeface="Corbel"/>
              <a:ea typeface="Corbel"/>
              <a:cs typeface="Corbel"/>
              <a:sym typeface="Corbel"/>
            </a:endParaRPr>
          </a:p>
        </p:txBody>
      </p:sp>
      <p:pic>
        <p:nvPicPr>
          <p:cNvPr id="119" name="Google Shape;119;p4"/>
          <p:cNvPicPr preferRelativeResize="0"/>
          <p:nvPr/>
        </p:nvPicPr>
        <p:blipFill rotWithShape="1">
          <a:blip r:embed="rId3">
            <a:alphaModFix/>
          </a:blip>
          <a:srcRect r="10021"/>
          <a:stretch/>
        </p:blipFill>
        <p:spPr>
          <a:xfrm>
            <a:off x="3150620" y="3120744"/>
            <a:ext cx="4403544" cy="18105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5"/>
          <p:cNvSpPr/>
          <p:nvPr/>
        </p:nvSpPr>
        <p:spPr>
          <a:xfrm>
            <a:off x="564374" y="1808296"/>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5"/>
          <p:cNvSpPr txBox="1"/>
          <p:nvPr/>
        </p:nvSpPr>
        <p:spPr>
          <a:xfrm>
            <a:off x="130711" y="196776"/>
            <a:ext cx="75533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a:solidFill>
                  <a:schemeClr val="lt1"/>
                </a:solidFill>
                <a:latin typeface="Calibri"/>
                <a:ea typeface="Calibri"/>
                <a:cs typeface="Calibri"/>
                <a:sym typeface="Calibri"/>
              </a:rPr>
              <a:t>01</a:t>
            </a:r>
            <a:endParaRPr/>
          </a:p>
        </p:txBody>
      </p:sp>
      <p:sp>
        <p:nvSpPr>
          <p:cNvPr id="127" name="Google Shape;127;p35"/>
          <p:cNvSpPr txBox="1"/>
          <p:nvPr/>
        </p:nvSpPr>
        <p:spPr>
          <a:xfrm>
            <a:off x="822211" y="289110"/>
            <a:ext cx="6065605" cy="584735"/>
          </a:xfrm>
          <a:prstGeom prst="rect">
            <a:avLst/>
          </a:prstGeom>
          <a:noFill/>
          <a:ln>
            <a:noFill/>
          </a:ln>
        </p:spPr>
        <p:txBody>
          <a:bodyPr spcFirstLastPara="1" wrap="square" lIns="91425" tIns="45700" rIns="91425" bIns="45700" anchor="t" anchorCtr="0">
            <a:spAutoFit/>
          </a:bodyPr>
          <a:lstStyle/>
          <a:p>
            <a:pPr lvl="0"/>
            <a:r>
              <a:rPr lang="en-US" sz="3200" b="1" dirty="0">
                <a:solidFill>
                  <a:schemeClr val="lt1"/>
                </a:solidFill>
                <a:latin typeface="Calibri"/>
                <a:ea typeface="Calibri"/>
                <a:cs typeface="Calibri"/>
                <a:sym typeface="Calibri"/>
              </a:rPr>
              <a:t>Selection of data to be modeled</a:t>
            </a:r>
            <a:endParaRPr dirty="0"/>
          </a:p>
        </p:txBody>
      </p:sp>
      <p:sp>
        <p:nvSpPr>
          <p:cNvPr id="128" name="Google Shape;128;p35"/>
          <p:cNvSpPr txBox="1"/>
          <p:nvPr/>
        </p:nvSpPr>
        <p:spPr>
          <a:xfrm>
            <a:off x="573339" y="1711833"/>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a:solidFill>
                  <a:schemeClr val="dk1"/>
                </a:solidFill>
                <a:latin typeface="Calibri"/>
                <a:ea typeface="Calibri"/>
                <a:cs typeface="Calibri"/>
                <a:sym typeface="Calibri"/>
              </a:rPr>
              <a:t>1.</a:t>
            </a:r>
            <a:endParaRPr/>
          </a:p>
        </p:txBody>
      </p:sp>
      <p:sp>
        <p:nvSpPr>
          <p:cNvPr id="129" name="Google Shape;129;p35"/>
          <p:cNvSpPr txBox="1"/>
          <p:nvPr/>
        </p:nvSpPr>
        <p:spPr>
          <a:xfrm>
            <a:off x="1052204" y="2409305"/>
            <a:ext cx="3437071" cy="253741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3C62E0"/>
              </a:buClr>
              <a:buSzPts val="1800"/>
              <a:buFont typeface="Arial"/>
              <a:buNone/>
            </a:pPr>
            <a:r>
              <a:rPr lang="es-AR" sz="2100" dirty="0" err="1">
                <a:solidFill>
                  <a:srgbClr val="3C62E0"/>
                </a:solidFill>
                <a:latin typeface="Calibri"/>
                <a:ea typeface="Calibri"/>
                <a:cs typeface="Calibri"/>
                <a:sym typeface="Calibri"/>
              </a:rPr>
              <a:t>Columns</a:t>
            </a:r>
            <a:r>
              <a:rPr lang="es-AR" sz="2100" dirty="0">
                <a:solidFill>
                  <a:srgbClr val="3C62E0"/>
                </a:solidFill>
                <a:latin typeface="Calibri"/>
                <a:ea typeface="Calibri"/>
                <a:cs typeface="Calibri"/>
                <a:sym typeface="Calibri"/>
              </a:rPr>
              <a:t> </a:t>
            </a:r>
            <a:r>
              <a:rPr lang="es-AR" sz="2100" dirty="0" err="1">
                <a:solidFill>
                  <a:srgbClr val="3C62E0"/>
                </a:solidFill>
                <a:latin typeface="Calibri"/>
                <a:ea typeface="Calibri"/>
                <a:cs typeface="Calibri"/>
                <a:sym typeface="Calibri"/>
              </a:rPr>
              <a:t>Detail</a:t>
            </a:r>
            <a:r>
              <a:rPr lang="es-AR" sz="2100" dirty="0">
                <a:solidFill>
                  <a:srgbClr val="3C62E0"/>
                </a:solidFill>
                <a:latin typeface="Calibri"/>
                <a:ea typeface="Calibri"/>
                <a:cs typeface="Calibri"/>
                <a:sym typeface="Calibri"/>
              </a:rPr>
              <a:t>:</a:t>
            </a:r>
            <a:endParaRPr dirty="0"/>
          </a:p>
          <a:p>
            <a:pPr marL="342900" lvl="1" indent="-342900">
              <a:buClr>
                <a:schemeClr val="dk1"/>
              </a:buClr>
              <a:buSzPts val="1800"/>
              <a:buFont typeface="Arial" panose="020B0604020202020204" pitchFamily="34" charset="0"/>
              <a:buChar char="•"/>
            </a:pPr>
            <a:r>
              <a:rPr lang="en-US" sz="2100" dirty="0">
                <a:solidFill>
                  <a:schemeClr val="dk1"/>
                </a:solidFill>
                <a:latin typeface="Calibri"/>
                <a:ea typeface="Calibri"/>
                <a:cs typeface="Calibri"/>
                <a:sym typeface="Calibri"/>
              </a:rPr>
              <a:t>Type </a:t>
            </a:r>
            <a:r>
              <a:rPr lang="en-US" sz="2100" dirty="0" err="1">
                <a:solidFill>
                  <a:schemeClr val="dk1"/>
                </a:solidFill>
                <a:latin typeface="Calibri"/>
                <a:ea typeface="Calibri"/>
                <a:cs typeface="Calibri"/>
                <a:sym typeface="Calibri"/>
              </a:rPr>
              <a:t>ofproperty</a:t>
            </a:r>
            <a:endParaRPr lang="en-US" sz="2100" dirty="0">
              <a:solidFill>
                <a:schemeClr val="dk1"/>
              </a:solidFill>
              <a:latin typeface="Calibri"/>
              <a:ea typeface="Calibri"/>
              <a:cs typeface="Calibri"/>
              <a:sym typeface="Calibri"/>
            </a:endParaRPr>
          </a:p>
          <a:p>
            <a:pPr marL="342900" lvl="1" indent="-342900">
              <a:buClr>
                <a:schemeClr val="dk1"/>
              </a:buClr>
              <a:buSzPts val="1800"/>
              <a:buFont typeface="Arial" panose="020B0604020202020204" pitchFamily="34" charset="0"/>
              <a:buChar char="•"/>
            </a:pPr>
            <a:r>
              <a:rPr lang="en-US" sz="2100" dirty="0">
                <a:solidFill>
                  <a:schemeClr val="dk1"/>
                </a:solidFill>
                <a:latin typeface="Calibri"/>
                <a:ea typeface="Calibri"/>
                <a:cs typeface="Calibri"/>
                <a:sym typeface="Calibri"/>
              </a:rPr>
              <a:t>Party</a:t>
            </a:r>
          </a:p>
          <a:p>
            <a:pPr marL="342900" lvl="1" indent="-342900">
              <a:buClr>
                <a:schemeClr val="dk1"/>
              </a:buClr>
              <a:buSzPts val="1800"/>
              <a:buFont typeface="Arial" panose="020B0604020202020204" pitchFamily="34" charset="0"/>
              <a:buChar char="•"/>
            </a:pPr>
            <a:r>
              <a:rPr lang="en-US" sz="2100" dirty="0">
                <a:solidFill>
                  <a:schemeClr val="dk1"/>
                </a:solidFill>
                <a:latin typeface="Calibri"/>
                <a:ea typeface="Calibri"/>
                <a:cs typeface="Calibri"/>
                <a:sym typeface="Calibri"/>
              </a:rPr>
              <a:t>Covered surface</a:t>
            </a:r>
          </a:p>
          <a:p>
            <a:pPr marL="342900" lvl="1" indent="-342900">
              <a:buClr>
                <a:schemeClr val="dk1"/>
              </a:buClr>
              <a:buSzPts val="1800"/>
              <a:buFont typeface="Arial" panose="020B0604020202020204" pitchFamily="34" charset="0"/>
              <a:buChar char="•"/>
            </a:pPr>
            <a:r>
              <a:rPr lang="en-US" sz="2100" dirty="0">
                <a:solidFill>
                  <a:schemeClr val="dk1"/>
                </a:solidFill>
                <a:latin typeface="Calibri"/>
                <a:ea typeface="Calibri"/>
                <a:cs typeface="Calibri"/>
                <a:sym typeface="Calibri"/>
              </a:rPr>
              <a:t>Rooms</a:t>
            </a:r>
          </a:p>
          <a:p>
            <a:pPr marL="342900" lvl="1" indent="-342900">
              <a:buClr>
                <a:schemeClr val="dk1"/>
              </a:buClr>
              <a:buSzPts val="1800"/>
              <a:buFont typeface="Arial" panose="020B0604020202020204" pitchFamily="34" charset="0"/>
              <a:buChar char="•"/>
            </a:pPr>
            <a:r>
              <a:rPr lang="en-US" sz="2100" dirty="0">
                <a:solidFill>
                  <a:schemeClr val="dk1"/>
                </a:solidFill>
                <a:latin typeface="Calibri"/>
                <a:ea typeface="Calibri"/>
                <a:cs typeface="Calibri"/>
                <a:sym typeface="Calibri"/>
              </a:rPr>
              <a:t>Amenities</a:t>
            </a:r>
          </a:p>
          <a:p>
            <a:pPr marL="342900" lvl="1" indent="-342900">
              <a:buClr>
                <a:schemeClr val="dk1"/>
              </a:buClr>
              <a:buSzPts val="1800"/>
              <a:buFont typeface="Arial" panose="020B0604020202020204" pitchFamily="34" charset="0"/>
              <a:buChar char="•"/>
            </a:pPr>
            <a:r>
              <a:rPr lang="en-US" sz="2100" dirty="0">
                <a:solidFill>
                  <a:schemeClr val="dk1"/>
                </a:solidFill>
                <a:latin typeface="Calibri"/>
                <a:ea typeface="Calibri"/>
                <a:cs typeface="Calibri"/>
                <a:sym typeface="Calibri"/>
              </a:rPr>
              <a:t>Price USD</a:t>
            </a:r>
            <a:endParaRPr dirty="0"/>
          </a:p>
        </p:txBody>
      </p:sp>
      <p:sp>
        <p:nvSpPr>
          <p:cNvPr id="130" name="Google Shape;130;p35"/>
          <p:cNvSpPr txBox="1"/>
          <p:nvPr/>
        </p:nvSpPr>
        <p:spPr>
          <a:xfrm>
            <a:off x="1084409" y="1813179"/>
            <a:ext cx="2786915" cy="36855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s-AR" sz="2100" dirty="0" err="1">
                <a:solidFill>
                  <a:schemeClr val="dk1"/>
                </a:solidFill>
                <a:latin typeface="Calibri"/>
                <a:ea typeface="Calibri"/>
                <a:cs typeface="Calibri"/>
                <a:sym typeface="Calibri"/>
              </a:rPr>
              <a:t>df</a:t>
            </a:r>
            <a:r>
              <a:rPr lang="es-AR" sz="2100" dirty="0">
                <a:solidFill>
                  <a:schemeClr val="dk1"/>
                </a:solidFill>
                <a:latin typeface="Calibri"/>
                <a:ea typeface="Calibri"/>
                <a:cs typeface="Calibri"/>
                <a:sym typeface="Calibri"/>
              </a:rPr>
              <a:t> = “Capital Federal”</a:t>
            </a:r>
            <a:endParaRPr dirty="0"/>
          </a:p>
        </p:txBody>
      </p:sp>
      <p:sp>
        <p:nvSpPr>
          <p:cNvPr id="131" name="Google Shape;131;p35"/>
          <p:cNvSpPr/>
          <p:nvPr/>
        </p:nvSpPr>
        <p:spPr>
          <a:xfrm>
            <a:off x="573339" y="2476073"/>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35"/>
          <p:cNvSpPr txBox="1"/>
          <p:nvPr/>
        </p:nvSpPr>
        <p:spPr>
          <a:xfrm>
            <a:off x="582304" y="2379610"/>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a:solidFill>
                  <a:schemeClr val="dk1"/>
                </a:solidFill>
                <a:latin typeface="Calibri"/>
                <a:ea typeface="Calibri"/>
                <a:cs typeface="Calibri"/>
                <a:sym typeface="Calibri"/>
              </a:rPr>
              <a:t>2.</a:t>
            </a:r>
            <a:endParaRPr/>
          </a:p>
        </p:txBody>
      </p:sp>
      <p:sp>
        <p:nvSpPr>
          <p:cNvPr id="133" name="Google Shape;133;p35"/>
          <p:cNvSpPr txBox="1"/>
          <p:nvPr/>
        </p:nvSpPr>
        <p:spPr>
          <a:xfrm>
            <a:off x="5332846" y="1813179"/>
            <a:ext cx="2750414" cy="13760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3C62E0"/>
              </a:buClr>
              <a:buSzPts val="1800"/>
              <a:buFont typeface="Arial"/>
              <a:buNone/>
            </a:pPr>
            <a:r>
              <a:rPr lang="es-AR" sz="2100" dirty="0" err="1">
                <a:solidFill>
                  <a:srgbClr val="3C62E0"/>
                </a:solidFill>
                <a:latin typeface="Calibri"/>
                <a:ea typeface="Calibri"/>
                <a:cs typeface="Calibri"/>
                <a:sym typeface="Calibri"/>
              </a:rPr>
              <a:t>Dimensions</a:t>
            </a:r>
            <a:r>
              <a:rPr lang="es-AR" sz="2100" dirty="0">
                <a:solidFill>
                  <a:srgbClr val="3C62E0"/>
                </a:solidFill>
                <a:latin typeface="Calibri"/>
                <a:ea typeface="Calibri"/>
                <a:cs typeface="Calibri"/>
                <a:sym typeface="Calibri"/>
              </a:rPr>
              <a:t> : </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(9.184, 6)</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a:t>
            </a:r>
            <a:r>
              <a:rPr lang="es-AR" sz="2100" dirty="0" err="1">
                <a:solidFill>
                  <a:schemeClr val="dk1"/>
                </a:solidFill>
                <a:latin typeface="Calibri"/>
                <a:ea typeface="Calibri"/>
                <a:cs typeface="Calibri"/>
                <a:sym typeface="Calibri"/>
              </a:rPr>
              <a:t>rows</a:t>
            </a:r>
            <a:r>
              <a:rPr lang="es-AR" sz="2100" dirty="0">
                <a:solidFill>
                  <a:schemeClr val="dk1"/>
                </a:solidFill>
                <a:latin typeface="Calibri"/>
                <a:ea typeface="Calibri"/>
                <a:cs typeface="Calibri"/>
                <a:sym typeface="Calibri"/>
              </a:rPr>
              <a:t> = 9.184</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a:t>
            </a:r>
            <a:r>
              <a:rPr lang="es-AR" sz="2100" dirty="0" err="1">
                <a:solidFill>
                  <a:schemeClr val="dk1"/>
                </a:solidFill>
                <a:latin typeface="Calibri"/>
                <a:ea typeface="Calibri"/>
                <a:cs typeface="Calibri"/>
                <a:sym typeface="Calibri"/>
              </a:rPr>
              <a:t>columns</a:t>
            </a:r>
            <a:r>
              <a:rPr lang="es-AR" sz="2100" dirty="0">
                <a:solidFill>
                  <a:schemeClr val="dk1"/>
                </a:solidFill>
                <a:latin typeface="Calibri"/>
                <a:ea typeface="Calibri"/>
                <a:cs typeface="Calibri"/>
                <a:sym typeface="Calibri"/>
              </a:rPr>
              <a:t> = 6</a:t>
            </a:r>
            <a:endParaRPr dirty="0"/>
          </a:p>
        </p:txBody>
      </p:sp>
      <p:sp>
        <p:nvSpPr>
          <p:cNvPr id="134" name="Google Shape;134;p35"/>
          <p:cNvSpPr/>
          <p:nvPr/>
        </p:nvSpPr>
        <p:spPr>
          <a:xfrm>
            <a:off x="4862946" y="1808296"/>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35"/>
          <p:cNvSpPr txBox="1"/>
          <p:nvPr/>
        </p:nvSpPr>
        <p:spPr>
          <a:xfrm>
            <a:off x="4871911" y="1711833"/>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a:solidFill>
                  <a:schemeClr val="dk1"/>
                </a:solidFill>
                <a:latin typeface="Calibri"/>
                <a:ea typeface="Calibri"/>
                <a:cs typeface="Calibri"/>
                <a:sym typeface="Calibri"/>
              </a:rPr>
              <a:t>3.</a:t>
            </a:r>
            <a:endParaRPr/>
          </a:p>
        </p:txBody>
      </p:sp>
      <p:sp>
        <p:nvSpPr>
          <p:cNvPr id="136" name="Google Shape;136;p35"/>
          <p:cNvSpPr txBox="1"/>
          <p:nvPr/>
        </p:nvSpPr>
        <p:spPr>
          <a:xfrm>
            <a:off x="5341810" y="3295419"/>
            <a:ext cx="3303425" cy="1376011"/>
          </a:xfrm>
          <a:prstGeom prst="rect">
            <a:avLst/>
          </a:prstGeom>
          <a:noFill/>
          <a:ln>
            <a:noFill/>
          </a:ln>
        </p:spPr>
        <p:txBody>
          <a:bodyPr spcFirstLastPara="1" wrap="square" lIns="91425" tIns="91425" rIns="91425" bIns="91425" anchor="t" anchorCtr="0">
            <a:noAutofit/>
          </a:bodyPr>
          <a:lstStyle/>
          <a:p>
            <a:pPr lvl="0">
              <a:buClr>
                <a:schemeClr val="dk1"/>
              </a:buClr>
              <a:buSzPts val="1800"/>
            </a:pPr>
            <a:r>
              <a:rPr lang="en-US" sz="2100" dirty="0">
                <a:solidFill>
                  <a:schemeClr val="dk1"/>
                </a:solidFill>
                <a:latin typeface="Calibri"/>
                <a:ea typeface="Calibri"/>
                <a:cs typeface="Calibri"/>
                <a:sym typeface="Calibri"/>
              </a:rPr>
              <a:t>We unify all Palermo neighborhoods to avoid overlapping.</a:t>
            </a:r>
            <a:endParaRPr dirty="0"/>
          </a:p>
        </p:txBody>
      </p:sp>
      <p:sp>
        <p:nvSpPr>
          <p:cNvPr id="137" name="Google Shape;137;p35"/>
          <p:cNvSpPr/>
          <p:nvPr/>
        </p:nvSpPr>
        <p:spPr>
          <a:xfrm>
            <a:off x="4871911" y="3290536"/>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35"/>
          <p:cNvSpPr txBox="1"/>
          <p:nvPr/>
        </p:nvSpPr>
        <p:spPr>
          <a:xfrm>
            <a:off x="4880876" y="3194073"/>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a:solidFill>
                  <a:schemeClr val="dk1"/>
                </a:solidFill>
                <a:latin typeface="Calibri"/>
                <a:ea typeface="Calibri"/>
                <a:cs typeface="Calibri"/>
                <a:sym typeface="Calibri"/>
              </a:rPr>
              <a:t>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6"/>
          <p:cNvSpPr/>
          <p:nvPr/>
        </p:nvSpPr>
        <p:spPr>
          <a:xfrm>
            <a:off x="564374" y="1808296"/>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36"/>
          <p:cNvSpPr txBox="1"/>
          <p:nvPr/>
        </p:nvSpPr>
        <p:spPr>
          <a:xfrm>
            <a:off x="130711" y="196776"/>
            <a:ext cx="75533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a:solidFill>
                  <a:schemeClr val="lt1"/>
                </a:solidFill>
                <a:latin typeface="Calibri"/>
                <a:ea typeface="Calibri"/>
                <a:cs typeface="Calibri"/>
                <a:sym typeface="Calibri"/>
              </a:rPr>
              <a:t>01</a:t>
            </a:r>
            <a:endParaRPr/>
          </a:p>
        </p:txBody>
      </p:sp>
      <p:sp>
        <p:nvSpPr>
          <p:cNvPr id="146" name="Google Shape;146;p36"/>
          <p:cNvSpPr txBox="1"/>
          <p:nvPr/>
        </p:nvSpPr>
        <p:spPr>
          <a:xfrm>
            <a:off x="822210" y="289110"/>
            <a:ext cx="5668041" cy="584735"/>
          </a:xfrm>
          <a:prstGeom prst="rect">
            <a:avLst/>
          </a:prstGeom>
          <a:noFill/>
          <a:ln>
            <a:noFill/>
          </a:ln>
        </p:spPr>
        <p:txBody>
          <a:bodyPr spcFirstLastPara="1" wrap="square" lIns="91425" tIns="45700" rIns="91425" bIns="45700" anchor="t" anchorCtr="0">
            <a:spAutoFit/>
          </a:bodyPr>
          <a:lstStyle/>
          <a:p>
            <a:pPr lvl="0"/>
            <a:r>
              <a:rPr lang="en-US" sz="3200" b="1" dirty="0">
                <a:solidFill>
                  <a:schemeClr val="lt1"/>
                </a:solidFill>
                <a:latin typeface="Calibri"/>
                <a:ea typeface="Calibri"/>
                <a:cs typeface="Calibri"/>
                <a:sym typeface="Calibri"/>
              </a:rPr>
              <a:t>Selection of data to be modeled</a:t>
            </a:r>
            <a:endParaRPr dirty="0"/>
          </a:p>
        </p:txBody>
      </p:sp>
      <p:sp>
        <p:nvSpPr>
          <p:cNvPr id="147" name="Google Shape;147;p36"/>
          <p:cNvSpPr txBox="1"/>
          <p:nvPr/>
        </p:nvSpPr>
        <p:spPr>
          <a:xfrm>
            <a:off x="573339" y="1711833"/>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a:solidFill>
                  <a:schemeClr val="dk1"/>
                </a:solidFill>
                <a:latin typeface="Calibri"/>
                <a:ea typeface="Calibri"/>
                <a:cs typeface="Calibri"/>
                <a:sym typeface="Calibri"/>
              </a:rPr>
              <a:t>5.</a:t>
            </a:r>
            <a:endParaRPr/>
          </a:p>
        </p:txBody>
      </p:sp>
      <p:sp>
        <p:nvSpPr>
          <p:cNvPr id="148" name="Google Shape;148;p36"/>
          <p:cNvSpPr txBox="1"/>
          <p:nvPr/>
        </p:nvSpPr>
        <p:spPr>
          <a:xfrm>
            <a:off x="1084409" y="1813178"/>
            <a:ext cx="3383682" cy="758571"/>
          </a:xfrm>
          <a:prstGeom prst="rect">
            <a:avLst/>
          </a:prstGeom>
          <a:noFill/>
          <a:ln>
            <a:noFill/>
          </a:ln>
        </p:spPr>
        <p:txBody>
          <a:bodyPr spcFirstLastPara="1" wrap="square" lIns="91425" tIns="91425" rIns="91425" bIns="91425" anchor="t" anchorCtr="0">
            <a:noAutofit/>
          </a:bodyPr>
          <a:lstStyle/>
          <a:p>
            <a:pPr lvl="0">
              <a:buClr>
                <a:schemeClr val="dk1"/>
              </a:buClr>
              <a:buSzPts val="1800"/>
            </a:pPr>
            <a:r>
              <a:rPr lang="en-US" sz="2100" dirty="0">
                <a:solidFill>
                  <a:schemeClr val="dk1"/>
                </a:solidFill>
                <a:latin typeface="Calibri"/>
                <a:ea typeface="Calibri"/>
                <a:cs typeface="Calibri"/>
                <a:sym typeface="Calibri"/>
              </a:rPr>
              <a:t>We eliminate the outliers for the variable "Price USD".</a:t>
            </a:r>
            <a:endParaRPr dirty="0"/>
          </a:p>
        </p:txBody>
      </p:sp>
      <p:sp>
        <p:nvSpPr>
          <p:cNvPr id="149" name="Google Shape;149;p36"/>
          <p:cNvSpPr/>
          <p:nvPr/>
        </p:nvSpPr>
        <p:spPr>
          <a:xfrm>
            <a:off x="573339" y="2725454"/>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36"/>
          <p:cNvSpPr txBox="1"/>
          <p:nvPr/>
        </p:nvSpPr>
        <p:spPr>
          <a:xfrm>
            <a:off x="582304" y="2628991"/>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a:solidFill>
                  <a:schemeClr val="dk1"/>
                </a:solidFill>
                <a:latin typeface="Calibri"/>
                <a:ea typeface="Calibri"/>
                <a:cs typeface="Calibri"/>
                <a:sym typeface="Calibri"/>
              </a:rPr>
              <a:t>6.</a:t>
            </a:r>
            <a:endParaRPr/>
          </a:p>
        </p:txBody>
      </p:sp>
      <p:sp>
        <p:nvSpPr>
          <p:cNvPr id="151" name="Google Shape;151;p36"/>
          <p:cNvSpPr txBox="1"/>
          <p:nvPr/>
        </p:nvSpPr>
        <p:spPr>
          <a:xfrm>
            <a:off x="1377374" y="3474096"/>
            <a:ext cx="2750414" cy="13760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3C62E0"/>
              </a:buClr>
              <a:buSzPts val="1800"/>
              <a:buFont typeface="Arial"/>
              <a:buNone/>
            </a:pPr>
            <a:r>
              <a:rPr lang="es-AR" sz="2100" dirty="0" err="1">
                <a:solidFill>
                  <a:srgbClr val="3C62E0"/>
                </a:solidFill>
                <a:latin typeface="Calibri"/>
                <a:ea typeface="Calibri"/>
                <a:cs typeface="Calibri"/>
                <a:sym typeface="Calibri"/>
              </a:rPr>
              <a:t>Dimensions</a:t>
            </a:r>
            <a:r>
              <a:rPr lang="es-AR" sz="2100" dirty="0">
                <a:solidFill>
                  <a:srgbClr val="3C62E0"/>
                </a:solidFill>
                <a:latin typeface="Calibri"/>
                <a:ea typeface="Calibri"/>
                <a:cs typeface="Calibri"/>
                <a:sym typeface="Calibri"/>
              </a:rPr>
              <a:t> : </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(7900, 6)</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a:t>
            </a:r>
            <a:r>
              <a:rPr lang="es-AR" sz="2100" dirty="0" err="1">
                <a:solidFill>
                  <a:schemeClr val="dk1"/>
                </a:solidFill>
                <a:latin typeface="Calibri"/>
                <a:ea typeface="Calibri"/>
                <a:cs typeface="Calibri"/>
                <a:sym typeface="Calibri"/>
              </a:rPr>
              <a:t>rows</a:t>
            </a:r>
            <a:r>
              <a:rPr lang="es-AR" sz="2100" dirty="0">
                <a:solidFill>
                  <a:schemeClr val="dk1"/>
                </a:solidFill>
                <a:latin typeface="Calibri"/>
                <a:ea typeface="Calibri"/>
                <a:cs typeface="Calibri"/>
                <a:sym typeface="Calibri"/>
              </a:rPr>
              <a:t> = 7900</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a:t>
            </a:r>
            <a:r>
              <a:rPr lang="es-AR" sz="2100" dirty="0" err="1">
                <a:solidFill>
                  <a:schemeClr val="dk1"/>
                </a:solidFill>
                <a:latin typeface="Calibri"/>
                <a:ea typeface="Calibri"/>
                <a:cs typeface="Calibri"/>
                <a:sym typeface="Calibri"/>
              </a:rPr>
              <a:t>columns</a:t>
            </a:r>
            <a:r>
              <a:rPr lang="es-AR" sz="2100" dirty="0">
                <a:solidFill>
                  <a:schemeClr val="dk1"/>
                </a:solidFill>
                <a:latin typeface="Calibri"/>
                <a:ea typeface="Calibri"/>
                <a:cs typeface="Calibri"/>
                <a:sym typeface="Calibri"/>
              </a:rPr>
              <a:t> = 6</a:t>
            </a:r>
            <a:endParaRPr dirty="0"/>
          </a:p>
        </p:txBody>
      </p:sp>
      <p:sp>
        <p:nvSpPr>
          <p:cNvPr id="152" name="Google Shape;152;p36"/>
          <p:cNvSpPr/>
          <p:nvPr/>
        </p:nvSpPr>
        <p:spPr>
          <a:xfrm>
            <a:off x="4862946" y="1808296"/>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36"/>
          <p:cNvSpPr txBox="1"/>
          <p:nvPr/>
        </p:nvSpPr>
        <p:spPr>
          <a:xfrm>
            <a:off x="4882574" y="1762506"/>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a:solidFill>
                  <a:schemeClr val="dk1"/>
                </a:solidFill>
                <a:latin typeface="Calibri"/>
                <a:ea typeface="Calibri"/>
                <a:cs typeface="Calibri"/>
                <a:sym typeface="Calibri"/>
              </a:rPr>
              <a:t>*</a:t>
            </a:r>
            <a:endParaRPr/>
          </a:p>
        </p:txBody>
      </p:sp>
      <p:sp>
        <p:nvSpPr>
          <p:cNvPr id="154" name="Google Shape;154;p36"/>
          <p:cNvSpPr txBox="1"/>
          <p:nvPr/>
        </p:nvSpPr>
        <p:spPr>
          <a:xfrm>
            <a:off x="1060740" y="2679664"/>
            <a:ext cx="3383682" cy="831378"/>
          </a:xfrm>
          <a:prstGeom prst="rect">
            <a:avLst/>
          </a:prstGeom>
          <a:noFill/>
          <a:ln>
            <a:noFill/>
          </a:ln>
        </p:spPr>
        <p:txBody>
          <a:bodyPr spcFirstLastPara="1" wrap="square" lIns="91425" tIns="91425" rIns="91425" bIns="91425" anchor="t" anchorCtr="0">
            <a:noAutofit/>
          </a:bodyPr>
          <a:lstStyle/>
          <a:p>
            <a:pPr lvl="0">
              <a:buClr>
                <a:schemeClr val="dk1"/>
              </a:buClr>
              <a:buSzPts val="1800"/>
            </a:pPr>
            <a:r>
              <a:rPr lang="en-US" sz="2100" dirty="0">
                <a:solidFill>
                  <a:schemeClr val="dk1"/>
                </a:solidFill>
                <a:latin typeface="Calibri"/>
                <a:ea typeface="Calibri"/>
                <a:cs typeface="Calibri"/>
                <a:sym typeface="Calibri"/>
              </a:rPr>
              <a:t>We define our final filtered dataset "</a:t>
            </a:r>
            <a:r>
              <a:rPr lang="en-US" sz="2100" dirty="0" err="1">
                <a:solidFill>
                  <a:schemeClr val="dk1"/>
                </a:solidFill>
                <a:latin typeface="Calibri"/>
                <a:ea typeface="Calibri"/>
                <a:cs typeface="Calibri"/>
                <a:sym typeface="Calibri"/>
              </a:rPr>
              <a:t>df_model</a:t>
            </a:r>
            <a:r>
              <a:rPr lang="en-US" sz="2100" dirty="0">
                <a:solidFill>
                  <a:schemeClr val="dk1"/>
                </a:solidFill>
                <a:latin typeface="Calibri"/>
                <a:ea typeface="Calibri"/>
                <a:cs typeface="Calibri"/>
                <a:sym typeface="Calibri"/>
              </a:rPr>
              <a:t>".</a:t>
            </a:r>
            <a:endParaRPr dirty="0"/>
          </a:p>
        </p:txBody>
      </p:sp>
      <p:sp>
        <p:nvSpPr>
          <p:cNvPr id="155" name="Google Shape;155;p36"/>
          <p:cNvSpPr txBox="1"/>
          <p:nvPr/>
        </p:nvSpPr>
        <p:spPr>
          <a:xfrm>
            <a:off x="5352474" y="1808296"/>
            <a:ext cx="3383682" cy="368554"/>
          </a:xfrm>
          <a:prstGeom prst="rect">
            <a:avLst/>
          </a:prstGeom>
          <a:noFill/>
          <a:ln>
            <a:noFill/>
          </a:ln>
        </p:spPr>
        <p:txBody>
          <a:bodyPr spcFirstLastPara="1" wrap="square" lIns="91425" tIns="91425" rIns="91425" bIns="91425" anchor="t" anchorCtr="0">
            <a:noAutofit/>
          </a:bodyPr>
          <a:lstStyle/>
          <a:p>
            <a:pPr lvl="0">
              <a:buClr>
                <a:schemeClr val="dk1"/>
              </a:buClr>
              <a:buSzPts val="1800"/>
            </a:pPr>
            <a:r>
              <a:rPr lang="en-US" sz="2100" dirty="0">
                <a:solidFill>
                  <a:schemeClr val="dk1"/>
                </a:solidFill>
                <a:latin typeface="Calibri"/>
                <a:ea typeface="Calibri"/>
                <a:cs typeface="Calibri"/>
                <a:sym typeface="Calibri"/>
              </a:rPr>
              <a:t>The variables that will require coding or "dummies" are: </a:t>
            </a:r>
          </a:p>
          <a:p>
            <a:pPr marL="342900" lvl="0" indent="-342900">
              <a:buClr>
                <a:schemeClr val="dk1"/>
              </a:buClr>
              <a:buSzPts val="1800"/>
              <a:buFont typeface="Arial" panose="020B0604020202020204" pitchFamily="34" charset="0"/>
              <a:buChar char="•"/>
            </a:pPr>
            <a:r>
              <a:rPr lang="en-US" sz="2100" dirty="0">
                <a:solidFill>
                  <a:schemeClr val="dk1"/>
                </a:solidFill>
                <a:latin typeface="Calibri"/>
                <a:ea typeface="Calibri"/>
                <a:cs typeface="Calibri"/>
                <a:sym typeface="Calibri"/>
              </a:rPr>
              <a:t>Property type</a:t>
            </a:r>
          </a:p>
          <a:p>
            <a:pPr marL="342900" lvl="0" indent="-342900">
              <a:buClr>
                <a:schemeClr val="dk1"/>
              </a:buClr>
              <a:buSzPts val="1800"/>
              <a:buFont typeface="Arial" panose="020B0604020202020204" pitchFamily="34" charset="0"/>
              <a:buChar char="•"/>
            </a:pPr>
            <a:r>
              <a:rPr lang="en-US" sz="2100" dirty="0">
                <a:solidFill>
                  <a:schemeClr val="dk1"/>
                </a:solidFill>
                <a:latin typeface="Calibri"/>
                <a:ea typeface="Calibri"/>
                <a:cs typeface="Calibri"/>
                <a:sym typeface="Calibri"/>
              </a:rPr>
              <a:t>Party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p:nvPr/>
        </p:nvSpPr>
        <p:spPr>
          <a:xfrm>
            <a:off x="6027341" y="476147"/>
            <a:ext cx="1984582" cy="646331"/>
          </a:xfrm>
          <a:prstGeom prst="rect">
            <a:avLst/>
          </a:prstGeom>
          <a:noFill/>
          <a:ln>
            <a:noFill/>
          </a:ln>
        </p:spPr>
        <p:txBody>
          <a:bodyPr spcFirstLastPara="1" wrap="square" lIns="91425" tIns="45700" rIns="91425" bIns="45700" anchor="t" anchorCtr="0">
            <a:spAutoFit/>
          </a:bodyPr>
          <a:lstStyle/>
          <a:p>
            <a:pPr lvl="0"/>
            <a:r>
              <a:rPr lang="es-AR" sz="3600" b="1" dirty="0" err="1">
                <a:solidFill>
                  <a:schemeClr val="lt1"/>
                </a:solidFill>
                <a:latin typeface="Calibri"/>
                <a:ea typeface="Calibri"/>
                <a:cs typeface="Calibri"/>
                <a:sym typeface="Calibri"/>
              </a:rPr>
              <a:t>Why</a:t>
            </a:r>
            <a:r>
              <a:rPr lang="es-AR" sz="3600" b="1" dirty="0">
                <a:solidFill>
                  <a:schemeClr val="lt1"/>
                </a:solidFill>
                <a:latin typeface="Calibri"/>
                <a:ea typeface="Calibri"/>
                <a:cs typeface="Calibri"/>
                <a:sym typeface="Calibri"/>
              </a:rPr>
              <a:t>?</a:t>
            </a:r>
            <a:endParaRPr dirty="0"/>
          </a:p>
        </p:txBody>
      </p:sp>
      <p:sp>
        <p:nvSpPr>
          <p:cNvPr id="161" name="Google Shape;161;p10"/>
          <p:cNvSpPr txBox="1"/>
          <p:nvPr/>
        </p:nvSpPr>
        <p:spPr>
          <a:xfrm>
            <a:off x="424805" y="1122478"/>
            <a:ext cx="4777578" cy="3310977"/>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2400" dirty="0">
                <a:solidFill>
                  <a:schemeClr val="dk1"/>
                </a:solidFill>
                <a:latin typeface="Calibri"/>
                <a:ea typeface="Calibri"/>
                <a:cs typeface="Calibri"/>
                <a:sym typeface="Calibri"/>
              </a:rPr>
              <a:t>The initial Dataset had Capital Federal as the most representative province (with the largest number of records), so we decided to take it and apply the model to it, thus meeting the minimum parameter of having 2,000 records requested.</a:t>
            </a:r>
            <a:endParaRPr sz="24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7"/>
          <p:cNvSpPr txBox="1"/>
          <p:nvPr/>
        </p:nvSpPr>
        <p:spPr>
          <a:xfrm>
            <a:off x="130711" y="196776"/>
            <a:ext cx="75533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a:solidFill>
                  <a:schemeClr val="lt1"/>
                </a:solidFill>
                <a:latin typeface="Calibri"/>
                <a:ea typeface="Calibri"/>
                <a:cs typeface="Calibri"/>
                <a:sym typeface="Calibri"/>
              </a:rPr>
              <a:t>02</a:t>
            </a:r>
            <a:endParaRPr/>
          </a:p>
        </p:txBody>
      </p:sp>
      <p:sp>
        <p:nvSpPr>
          <p:cNvPr id="167" name="Google Shape;167;p37"/>
          <p:cNvSpPr txBox="1"/>
          <p:nvPr/>
        </p:nvSpPr>
        <p:spPr>
          <a:xfrm>
            <a:off x="822212" y="289110"/>
            <a:ext cx="5387822" cy="584775"/>
          </a:xfrm>
          <a:prstGeom prst="rect">
            <a:avLst/>
          </a:prstGeom>
          <a:noFill/>
          <a:ln>
            <a:noFill/>
          </a:ln>
        </p:spPr>
        <p:txBody>
          <a:bodyPr spcFirstLastPara="1" wrap="square" lIns="91425" tIns="45700" rIns="91425" bIns="45700" anchor="t" anchorCtr="0">
            <a:spAutoFit/>
          </a:bodyPr>
          <a:lstStyle/>
          <a:p>
            <a:pPr lvl="0"/>
            <a:r>
              <a:rPr lang="es-AR" sz="3200" b="1" dirty="0">
                <a:solidFill>
                  <a:schemeClr val="lt1"/>
                </a:solidFill>
                <a:latin typeface="Calibri"/>
                <a:ea typeface="Calibri"/>
                <a:cs typeface="Calibri"/>
                <a:sym typeface="Calibri"/>
              </a:rPr>
              <a:t> </a:t>
            </a:r>
            <a:r>
              <a:rPr lang="es-AR" sz="3200" b="1" dirty="0" err="1">
                <a:solidFill>
                  <a:schemeClr val="lt1"/>
                </a:solidFill>
                <a:latin typeface="Calibri"/>
                <a:ea typeface="Calibri"/>
                <a:cs typeface="Calibri"/>
                <a:sym typeface="Calibri"/>
              </a:rPr>
              <a:t>Model</a:t>
            </a:r>
            <a:r>
              <a:rPr lang="es-AR" sz="3200" b="1" dirty="0">
                <a:solidFill>
                  <a:schemeClr val="lt1"/>
                </a:solidFill>
                <a:latin typeface="Calibri"/>
                <a:ea typeface="Calibri"/>
                <a:cs typeface="Calibri"/>
                <a:sym typeface="Calibri"/>
              </a:rPr>
              <a:t> training</a:t>
            </a:r>
            <a:endParaRPr dirty="0"/>
          </a:p>
        </p:txBody>
      </p:sp>
      <p:cxnSp>
        <p:nvCxnSpPr>
          <p:cNvPr id="168" name="Google Shape;168;p37"/>
          <p:cNvCxnSpPr/>
          <p:nvPr/>
        </p:nvCxnSpPr>
        <p:spPr>
          <a:xfrm>
            <a:off x="636397" y="2333211"/>
            <a:ext cx="1243853" cy="0"/>
          </a:xfrm>
          <a:prstGeom prst="straightConnector1">
            <a:avLst/>
          </a:prstGeom>
          <a:noFill/>
          <a:ln w="31750" cap="flat" cmpd="sng">
            <a:solidFill>
              <a:srgbClr val="3C62E0"/>
            </a:solidFill>
            <a:prstDash val="solid"/>
            <a:miter lim="800000"/>
            <a:headEnd type="none" w="sm" len="sm"/>
            <a:tailEnd type="none" w="sm" len="sm"/>
          </a:ln>
        </p:spPr>
      </p:cxnSp>
      <p:sp>
        <p:nvSpPr>
          <p:cNvPr id="169" name="Google Shape;169;p37"/>
          <p:cNvSpPr txBox="1"/>
          <p:nvPr/>
        </p:nvSpPr>
        <p:spPr>
          <a:xfrm>
            <a:off x="408987" y="1623361"/>
            <a:ext cx="7236759" cy="584776"/>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2400" dirty="0">
                <a:solidFill>
                  <a:schemeClr val="dk1"/>
                </a:solidFill>
                <a:latin typeface="Calibri"/>
                <a:ea typeface="Calibri"/>
                <a:cs typeface="Calibri"/>
                <a:sym typeface="Calibri"/>
              </a:rPr>
              <a:t>Target Variable = </a:t>
            </a:r>
            <a:r>
              <a:rPr lang="en-US" sz="2400" b="1" dirty="0">
                <a:solidFill>
                  <a:schemeClr val="dk1"/>
                </a:solidFill>
                <a:effectLst>
                  <a:outerShdw blurRad="38100" dist="38100" dir="2700000" algn="tl">
                    <a:srgbClr val="000000">
                      <a:alpha val="43137"/>
                    </a:srgbClr>
                  </a:outerShdw>
                </a:effectLst>
                <a:latin typeface="Calibri"/>
                <a:ea typeface="Calibri"/>
                <a:cs typeface="Calibri"/>
                <a:sym typeface="Calibri"/>
              </a:rPr>
              <a:t>"Price M2 USD"</a:t>
            </a:r>
            <a:endParaRPr b="1" dirty="0">
              <a:effectLst>
                <a:outerShdw blurRad="38100" dist="38100" dir="2700000" algn="tl">
                  <a:srgbClr val="000000">
                    <a:alpha val="43137"/>
                  </a:srgbClr>
                </a:outerShdw>
              </a:effectLst>
            </a:endParaRPr>
          </a:p>
        </p:txBody>
      </p:sp>
      <p:sp>
        <p:nvSpPr>
          <p:cNvPr id="170" name="Google Shape;170;p37"/>
          <p:cNvSpPr txBox="1"/>
          <p:nvPr/>
        </p:nvSpPr>
        <p:spPr>
          <a:xfrm>
            <a:off x="508377" y="2458287"/>
            <a:ext cx="7236759" cy="2319179"/>
          </a:xfrm>
          <a:prstGeom prst="rect">
            <a:avLst/>
          </a:prstGeom>
          <a:noFill/>
          <a:ln>
            <a:noFill/>
          </a:ln>
        </p:spPr>
        <p:txBody>
          <a:bodyPr spcFirstLastPara="1" wrap="square" lIns="91425" tIns="91425" rIns="91425" bIns="91425" anchor="t" anchorCtr="0">
            <a:noAutofit/>
          </a:bodyPr>
          <a:lstStyle/>
          <a:p>
            <a:pPr marL="342900" lvl="0" indent="-342900">
              <a:buClr>
                <a:schemeClr val="dk1"/>
              </a:buClr>
              <a:buSzPts val="1000"/>
              <a:buFont typeface="Arial" panose="020B0604020202020204" pitchFamily="34" charset="0"/>
              <a:buChar char="•"/>
            </a:pPr>
            <a:r>
              <a:rPr lang="en-US" sz="2400" i="1" dirty="0">
                <a:solidFill>
                  <a:schemeClr val="dk1"/>
                </a:solidFill>
                <a:latin typeface="Calibri"/>
                <a:ea typeface="Calibri"/>
                <a:cs typeface="Calibri"/>
                <a:sym typeface="Calibri"/>
              </a:rPr>
              <a:t>Variables Features = </a:t>
            </a:r>
          </a:p>
          <a:p>
            <a:pPr marL="342900" lvl="0" indent="-342900">
              <a:buClr>
                <a:schemeClr val="dk1"/>
              </a:buClr>
              <a:buSzPts val="1000"/>
              <a:buFont typeface="Arial" panose="020B0604020202020204" pitchFamily="34" charset="0"/>
              <a:buChar char="•"/>
            </a:pPr>
            <a:r>
              <a:rPr lang="en-US" sz="2400" i="1" dirty="0">
                <a:solidFill>
                  <a:schemeClr val="dk1"/>
                </a:solidFill>
                <a:latin typeface="Calibri"/>
                <a:ea typeface="Calibri"/>
                <a:cs typeface="Calibri"/>
                <a:sym typeface="Calibri"/>
              </a:rPr>
              <a:t>Covered area</a:t>
            </a:r>
          </a:p>
          <a:p>
            <a:pPr marL="342900" lvl="0" indent="-342900">
              <a:buClr>
                <a:schemeClr val="dk1"/>
              </a:buClr>
              <a:buSzPts val="1000"/>
              <a:buFont typeface="Arial" panose="020B0604020202020204" pitchFamily="34" charset="0"/>
              <a:buChar char="•"/>
            </a:pPr>
            <a:r>
              <a:rPr lang="en-US" sz="2400" i="1" dirty="0">
                <a:solidFill>
                  <a:schemeClr val="dk1"/>
                </a:solidFill>
                <a:latin typeface="Calibri"/>
                <a:ea typeface="Calibri"/>
                <a:cs typeface="Calibri"/>
                <a:sym typeface="Calibri"/>
              </a:rPr>
              <a:t>Environments</a:t>
            </a:r>
          </a:p>
          <a:p>
            <a:pPr marL="342900" lvl="0" indent="-342900">
              <a:buClr>
                <a:schemeClr val="dk1"/>
              </a:buClr>
              <a:buSzPts val="1000"/>
              <a:buFont typeface="Arial" panose="020B0604020202020204" pitchFamily="34" charset="0"/>
              <a:buChar char="•"/>
            </a:pPr>
            <a:r>
              <a:rPr lang="en-US" sz="2400" i="1" dirty="0">
                <a:solidFill>
                  <a:schemeClr val="dk1"/>
                </a:solidFill>
                <a:latin typeface="Calibri"/>
                <a:ea typeface="Calibri"/>
                <a:cs typeface="Calibri"/>
                <a:sym typeface="Calibri"/>
              </a:rPr>
              <a:t>Amenities</a:t>
            </a:r>
          </a:p>
          <a:p>
            <a:pPr marL="342900" lvl="0" indent="-342900">
              <a:buClr>
                <a:schemeClr val="dk1"/>
              </a:buClr>
              <a:buSzPts val="1000"/>
              <a:buFont typeface="Arial" panose="020B0604020202020204" pitchFamily="34" charset="0"/>
              <a:buChar char="•"/>
            </a:pPr>
            <a:r>
              <a:rPr lang="en-US" sz="2400" i="1" dirty="0">
                <a:solidFill>
                  <a:schemeClr val="dk1"/>
                </a:solidFill>
                <a:latin typeface="Calibri"/>
                <a:ea typeface="Calibri"/>
                <a:cs typeface="Calibri"/>
                <a:sym typeface="Calibri"/>
              </a:rPr>
              <a:t>Neighborhood (district)</a:t>
            </a:r>
          </a:p>
          <a:p>
            <a:pPr marL="342900" lvl="0" indent="-342900">
              <a:buClr>
                <a:schemeClr val="dk1"/>
              </a:buClr>
              <a:buSzPts val="1000"/>
              <a:buFont typeface="Arial" panose="020B0604020202020204" pitchFamily="34" charset="0"/>
              <a:buChar char="•"/>
            </a:pPr>
            <a:r>
              <a:rPr lang="en-US" sz="2400" i="1" dirty="0">
                <a:solidFill>
                  <a:schemeClr val="dk1"/>
                </a:solidFill>
                <a:latin typeface="Calibri"/>
                <a:ea typeface="Calibri"/>
                <a:cs typeface="Calibri"/>
                <a:sym typeface="Calibri"/>
              </a:rPr>
              <a:t>Type of property</a:t>
            </a:r>
            <a:endParaRPr sz="21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p:nvPr/>
        </p:nvSpPr>
        <p:spPr>
          <a:xfrm>
            <a:off x="130711" y="196776"/>
            <a:ext cx="75533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a:solidFill>
                  <a:schemeClr val="lt1"/>
                </a:solidFill>
                <a:latin typeface="Calibri"/>
                <a:ea typeface="Calibri"/>
                <a:cs typeface="Calibri"/>
                <a:sym typeface="Calibri"/>
              </a:rPr>
              <a:t>02</a:t>
            </a:r>
            <a:endParaRPr/>
          </a:p>
        </p:txBody>
      </p:sp>
      <p:sp>
        <p:nvSpPr>
          <p:cNvPr id="177" name="Google Shape;177;p38"/>
          <p:cNvSpPr txBox="1"/>
          <p:nvPr/>
        </p:nvSpPr>
        <p:spPr>
          <a:xfrm>
            <a:off x="822212" y="289110"/>
            <a:ext cx="5387822" cy="584775"/>
          </a:xfrm>
          <a:prstGeom prst="rect">
            <a:avLst/>
          </a:prstGeom>
          <a:noFill/>
          <a:ln>
            <a:noFill/>
          </a:ln>
        </p:spPr>
        <p:txBody>
          <a:bodyPr spcFirstLastPara="1" wrap="square" lIns="91425" tIns="45700" rIns="91425" bIns="45700" anchor="t" anchorCtr="0">
            <a:spAutoFit/>
          </a:bodyPr>
          <a:lstStyle/>
          <a:p>
            <a:pPr lvl="0"/>
            <a:r>
              <a:rPr lang="es-AR" sz="3200" b="1" dirty="0">
                <a:solidFill>
                  <a:schemeClr val="lt1"/>
                </a:solidFill>
                <a:latin typeface="Calibri"/>
                <a:ea typeface="Calibri"/>
                <a:cs typeface="Calibri"/>
                <a:sym typeface="Calibri"/>
              </a:rPr>
              <a:t>  </a:t>
            </a:r>
            <a:r>
              <a:rPr lang="es-AR" sz="3200" b="1" dirty="0" err="1">
                <a:solidFill>
                  <a:schemeClr val="lt1"/>
                </a:solidFill>
                <a:latin typeface="Calibri"/>
                <a:ea typeface="Calibri"/>
                <a:cs typeface="Calibri"/>
                <a:sym typeface="Calibri"/>
              </a:rPr>
              <a:t>Model</a:t>
            </a:r>
            <a:r>
              <a:rPr lang="es-AR" sz="3200" b="1" dirty="0">
                <a:solidFill>
                  <a:schemeClr val="lt1"/>
                </a:solidFill>
                <a:latin typeface="Calibri"/>
                <a:ea typeface="Calibri"/>
                <a:cs typeface="Calibri"/>
                <a:sym typeface="Calibri"/>
              </a:rPr>
              <a:t> training</a:t>
            </a:r>
            <a:endParaRPr dirty="0"/>
          </a:p>
        </p:txBody>
      </p:sp>
      <p:sp>
        <p:nvSpPr>
          <p:cNvPr id="178" name="Google Shape;178;p38"/>
          <p:cNvSpPr/>
          <p:nvPr/>
        </p:nvSpPr>
        <p:spPr>
          <a:xfrm>
            <a:off x="8179807" y="4455165"/>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38"/>
          <p:cNvSpPr txBox="1"/>
          <p:nvPr/>
        </p:nvSpPr>
        <p:spPr>
          <a:xfrm>
            <a:off x="611841" y="2022365"/>
            <a:ext cx="7236759" cy="2321036"/>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2400" u="sng" dirty="0">
                <a:solidFill>
                  <a:schemeClr val="dk1"/>
                </a:solidFill>
                <a:latin typeface="Calibri"/>
                <a:ea typeface="Calibri"/>
                <a:cs typeface="Calibri"/>
                <a:sym typeface="Calibri"/>
              </a:rPr>
              <a:t>We put together different "feature combinations":</a:t>
            </a:r>
            <a:endParaRPr u="sng" dirty="0"/>
          </a:p>
        </p:txBody>
      </p:sp>
      <p:cxnSp>
        <p:nvCxnSpPr>
          <p:cNvPr id="180" name="Google Shape;180;p38"/>
          <p:cNvCxnSpPr/>
          <p:nvPr/>
        </p:nvCxnSpPr>
        <p:spPr>
          <a:xfrm>
            <a:off x="672599" y="1790839"/>
            <a:ext cx="1243853" cy="0"/>
          </a:xfrm>
          <a:prstGeom prst="straightConnector1">
            <a:avLst/>
          </a:prstGeom>
          <a:noFill/>
          <a:ln w="31750" cap="flat" cmpd="sng">
            <a:solidFill>
              <a:srgbClr val="3C62E0"/>
            </a:solidFill>
            <a:prstDash val="solid"/>
            <a:miter lim="800000"/>
            <a:headEnd type="none" w="sm" len="sm"/>
            <a:tailEnd type="none" w="sm" len="sm"/>
          </a:ln>
        </p:spPr>
      </p:cxnSp>
      <p:sp>
        <p:nvSpPr>
          <p:cNvPr id="181" name="Google Shape;181;p38"/>
          <p:cNvSpPr txBox="1"/>
          <p:nvPr/>
        </p:nvSpPr>
        <p:spPr>
          <a:xfrm>
            <a:off x="672599" y="2490432"/>
            <a:ext cx="7964004" cy="2308284"/>
          </a:xfrm>
          <a:prstGeom prst="rect">
            <a:avLst/>
          </a:prstGeom>
          <a:noFill/>
          <a:ln>
            <a:noFill/>
          </a:ln>
        </p:spPr>
        <p:txBody>
          <a:bodyPr spcFirstLastPara="1" wrap="square" lIns="91425" tIns="45700" rIns="91425" bIns="45700" anchor="t" anchorCtr="0">
            <a:spAutoFit/>
          </a:bodyPr>
          <a:lstStyle/>
          <a:p>
            <a:pPr lvl="0" algn="just">
              <a:lnSpc>
                <a:spcPct val="200000"/>
              </a:lnSpc>
            </a:pPr>
            <a:r>
              <a:rPr lang="en-US" sz="1800" dirty="0">
                <a:solidFill>
                  <a:schemeClr val="dk1"/>
                </a:solidFill>
                <a:latin typeface="Calibri"/>
                <a:ea typeface="Calibri"/>
                <a:cs typeface="Calibri"/>
                <a:sym typeface="Calibri"/>
              </a:rPr>
              <a:t># covered surface, rooms, amenities, neighborhood, type of property</a:t>
            </a:r>
          </a:p>
          <a:p>
            <a:pPr lvl="0" algn="just">
              <a:lnSpc>
                <a:spcPct val="200000"/>
              </a:lnSpc>
            </a:pPr>
            <a:r>
              <a:rPr lang="en-US" sz="1800" dirty="0">
                <a:solidFill>
                  <a:schemeClr val="dk1"/>
                </a:solidFill>
                <a:latin typeface="Calibri"/>
                <a:ea typeface="Calibri"/>
                <a:cs typeface="Calibri"/>
                <a:sym typeface="Calibri"/>
              </a:rPr>
              <a:t># rooms, amenities, neighborhood, property type</a:t>
            </a:r>
          </a:p>
          <a:p>
            <a:pPr lvl="0" algn="just">
              <a:lnSpc>
                <a:spcPct val="200000"/>
              </a:lnSpc>
            </a:pPr>
            <a:r>
              <a:rPr lang="en-US" sz="1800" dirty="0">
                <a:solidFill>
                  <a:schemeClr val="dk1"/>
                </a:solidFill>
                <a:latin typeface="Calibri"/>
                <a:ea typeface="Calibri"/>
                <a:cs typeface="Calibri"/>
                <a:sym typeface="Calibri"/>
              </a:rPr>
              <a:t># covered surface, amenities, neighborhood(</a:t>
            </a:r>
            <a:r>
              <a:rPr lang="en-US" sz="1800" dirty="0" err="1">
                <a:solidFill>
                  <a:schemeClr val="dk1"/>
                </a:solidFill>
                <a:latin typeface="Calibri"/>
                <a:ea typeface="Calibri"/>
                <a:cs typeface="Calibri"/>
                <a:sym typeface="Calibri"/>
              </a:rPr>
              <a:t>partido</a:t>
            </a:r>
            <a:r>
              <a:rPr lang="en-US" sz="1800" dirty="0">
                <a:solidFill>
                  <a:schemeClr val="dk1"/>
                </a:solidFill>
                <a:latin typeface="Calibri"/>
                <a:ea typeface="Calibri"/>
                <a:cs typeface="Calibri"/>
                <a:sym typeface="Calibri"/>
              </a:rPr>
              <a:t>), property type</a:t>
            </a:r>
          </a:p>
          <a:p>
            <a:pPr lvl="0" algn="just">
              <a:lnSpc>
                <a:spcPct val="200000"/>
              </a:lnSpc>
            </a:pPr>
            <a:r>
              <a:rPr lang="en-US" sz="1800" dirty="0">
                <a:solidFill>
                  <a:schemeClr val="dk1"/>
                </a:solidFill>
                <a:latin typeface="Calibri"/>
                <a:ea typeface="Calibri"/>
                <a:cs typeface="Calibri"/>
                <a:sym typeface="Calibri"/>
              </a:rPr>
              <a:t># covered surface, rooms, neighborhood, property type</a:t>
            </a: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460</Words>
  <Application>Microsoft Office PowerPoint</Application>
  <PresentationFormat>Presentación en pantalla (16:9)</PresentationFormat>
  <Paragraphs>119</Paragraphs>
  <Slides>13</Slides>
  <Notes>13</Notes>
  <HiddenSlides>0</HiddenSlides>
  <MMClips>0</MMClips>
  <ScaleCrop>false</ScaleCrop>
  <HeadingPairs>
    <vt:vector size="6" baseType="variant">
      <vt:variant>
        <vt:lpstr>Fuentes usadas</vt:lpstr>
      </vt:variant>
      <vt:variant>
        <vt:i4>4</vt:i4>
      </vt:variant>
      <vt:variant>
        <vt:lpstr>Tema</vt:lpstr>
      </vt:variant>
      <vt:variant>
        <vt:i4>6</vt:i4>
      </vt:variant>
      <vt:variant>
        <vt:lpstr>Títulos de diapositiva</vt:lpstr>
      </vt:variant>
      <vt:variant>
        <vt:i4>13</vt:i4>
      </vt:variant>
    </vt:vector>
  </HeadingPairs>
  <TitlesOfParts>
    <vt:vector size="23" baseType="lpstr">
      <vt:lpstr>Arial</vt:lpstr>
      <vt:lpstr>Garamond</vt:lpstr>
      <vt:lpstr>Corbel</vt:lpstr>
      <vt:lpstr>Calibri</vt:lpstr>
      <vt:lpstr>Tema de Office</vt:lpstr>
      <vt:lpstr>Diseño personalizado</vt:lpstr>
      <vt:lpstr>1_Diseño personalizado</vt:lpstr>
      <vt:lpstr>Marco</vt:lpstr>
      <vt:lpstr>4_Diseño personalizado</vt:lpstr>
      <vt:lpstr>3_Diseño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Luffi</cp:lastModifiedBy>
  <cp:revision>22</cp:revision>
  <dcterms:modified xsi:type="dcterms:W3CDTF">2023-05-12T22:49:53Z</dcterms:modified>
</cp:coreProperties>
</file>