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1" r:id="rId5"/>
    <p:sldId id="262" r:id="rId6"/>
    <p:sldId id="263" r:id="rId7"/>
    <p:sldId id="264" r:id="rId8"/>
    <p:sldId id="265" r:id="rId9"/>
    <p:sldId id="267"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00" d="100"/>
          <a:sy n="100" d="100"/>
        </p:scale>
        <p:origin x="45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61BEF0D-F0BB-DE4B-95CE-6DB70DBA9567}" type="datetimeFigureOut">
              <a:rPr lang="en-US" dirty="0"/>
              <a:pPr/>
              <a:t>10/29/2022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10/29/2022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3BDE00-A4ED-249C-DC7B-C17DED3C5D72}"/>
              </a:ext>
            </a:extLst>
          </p:cNvPr>
          <p:cNvSpPr>
            <a:spLocks noGrp="1"/>
          </p:cNvSpPr>
          <p:nvPr>
            <p:ph type="ctrTitle"/>
          </p:nvPr>
        </p:nvSpPr>
        <p:spPr/>
        <p:txBody>
          <a:bodyPr>
            <a:normAutofit/>
          </a:bodyPr>
          <a:lstStyle/>
          <a:p>
            <a:r>
              <a:rPr lang="es-MX" dirty="0"/>
              <a:t>Predicción de enfermedades cardiovasculares</a:t>
            </a:r>
            <a:endParaRPr lang="es-AR" dirty="0"/>
          </a:p>
        </p:txBody>
      </p:sp>
      <p:sp>
        <p:nvSpPr>
          <p:cNvPr id="3" name="Subtítulo 2">
            <a:extLst>
              <a:ext uri="{FF2B5EF4-FFF2-40B4-BE49-F238E27FC236}">
                <a16:creationId xmlns:a16="http://schemas.microsoft.com/office/drawing/2014/main" id="{E03560A7-E677-8604-4BB4-57C94606B728}"/>
              </a:ext>
            </a:extLst>
          </p:cNvPr>
          <p:cNvSpPr>
            <a:spLocks noGrp="1"/>
          </p:cNvSpPr>
          <p:nvPr>
            <p:ph type="subTitle" idx="1"/>
          </p:nvPr>
        </p:nvSpPr>
        <p:spPr/>
        <p:txBody>
          <a:bodyPr/>
          <a:lstStyle/>
          <a:p>
            <a:r>
              <a:rPr lang="es-AR" dirty="0" err="1"/>
              <a:t>Curcio</a:t>
            </a:r>
            <a:r>
              <a:rPr lang="es-AR" dirty="0"/>
              <a:t> - Ruiz</a:t>
            </a:r>
          </a:p>
          <a:p>
            <a:endParaRPr lang="es-AR" dirty="0"/>
          </a:p>
          <a:p>
            <a:r>
              <a:rPr lang="es-AR" dirty="0"/>
              <a:t>Data </a:t>
            </a:r>
            <a:r>
              <a:rPr lang="es-AR" dirty="0" err="1"/>
              <a:t>Science</a:t>
            </a:r>
            <a:r>
              <a:rPr lang="es-AR" dirty="0"/>
              <a:t> - Comisión 31500</a:t>
            </a:r>
          </a:p>
        </p:txBody>
      </p:sp>
    </p:spTree>
    <p:extLst>
      <p:ext uri="{BB962C8B-B14F-4D97-AF65-F5344CB8AC3E}">
        <p14:creationId xmlns:p14="http://schemas.microsoft.com/office/powerpoint/2010/main" val="721990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3066E4-7311-C741-F386-4C085C633766}"/>
              </a:ext>
            </a:extLst>
          </p:cNvPr>
          <p:cNvSpPr>
            <a:spLocks noGrp="1"/>
          </p:cNvSpPr>
          <p:nvPr>
            <p:ph type="title"/>
          </p:nvPr>
        </p:nvSpPr>
        <p:spPr>
          <a:xfrm>
            <a:off x="1738312" y="391583"/>
            <a:ext cx="8534400" cy="808568"/>
          </a:xfrm>
        </p:spPr>
        <p:txBody>
          <a:bodyPr>
            <a:normAutofit/>
          </a:bodyPr>
          <a:lstStyle/>
          <a:p>
            <a:pPr algn="ctr"/>
            <a:r>
              <a:rPr lang="es-MX" dirty="0"/>
              <a:t>figura 6. </a:t>
            </a:r>
            <a:r>
              <a:rPr lang="es-MX" dirty="0" err="1"/>
              <a:t>heat-map</a:t>
            </a:r>
            <a:r>
              <a:rPr lang="es-MX" dirty="0"/>
              <a:t>, </a:t>
            </a:r>
            <a:r>
              <a:rPr lang="es-MX" dirty="0" err="1"/>
              <a:t>cramer</a:t>
            </a:r>
            <a:endParaRPr lang="es-AR" dirty="0"/>
          </a:p>
        </p:txBody>
      </p:sp>
      <p:pic>
        <p:nvPicPr>
          <p:cNvPr id="4" name="Imagen 3">
            <a:extLst>
              <a:ext uri="{FF2B5EF4-FFF2-40B4-BE49-F238E27FC236}">
                <a16:creationId xmlns:a16="http://schemas.microsoft.com/office/drawing/2014/main" id="{3AAD672E-C72B-3143-EBD8-79403FCA20BB}"/>
              </a:ext>
            </a:extLst>
          </p:cNvPr>
          <p:cNvPicPr>
            <a:picLocks noChangeAspect="1"/>
          </p:cNvPicPr>
          <p:nvPr/>
        </p:nvPicPr>
        <p:blipFill>
          <a:blip r:embed="rId2"/>
          <a:stretch>
            <a:fillRect/>
          </a:stretch>
        </p:blipFill>
        <p:spPr>
          <a:xfrm>
            <a:off x="3540056" y="1526343"/>
            <a:ext cx="5111887" cy="4375986"/>
          </a:xfrm>
          <a:prstGeom prst="rect">
            <a:avLst/>
          </a:prstGeom>
        </p:spPr>
      </p:pic>
    </p:spTree>
    <p:extLst>
      <p:ext uri="{BB962C8B-B14F-4D97-AF65-F5344CB8AC3E}">
        <p14:creationId xmlns:p14="http://schemas.microsoft.com/office/powerpoint/2010/main" val="4075556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91CB0C8-89C9-BDD2-9BC2-F11A21187CDB}"/>
              </a:ext>
            </a:extLst>
          </p:cNvPr>
          <p:cNvSpPr>
            <a:spLocks noGrp="1"/>
          </p:cNvSpPr>
          <p:nvPr>
            <p:ph idx="1"/>
          </p:nvPr>
        </p:nvSpPr>
        <p:spPr>
          <a:xfrm>
            <a:off x="0" y="0"/>
            <a:ext cx="12192000" cy="7025054"/>
          </a:xfrm>
        </p:spPr>
        <p:txBody>
          <a:bodyPr>
            <a:noAutofit/>
          </a:bodyPr>
          <a:lstStyle/>
          <a:p>
            <a:pPr marL="0" indent="0" algn="l">
              <a:buNone/>
            </a:pPr>
            <a:r>
              <a:rPr lang="es-ES" sz="1800" b="1" i="0" dirty="0">
                <a:solidFill>
                  <a:srgbClr val="212121"/>
                </a:solidFill>
                <a:effectLst/>
                <a:latin typeface="Roboto" panose="02000000000000000000" pitchFamily="2" charset="0"/>
              </a:rPr>
              <a:t>CONCLUSIONES GENERALES PRELIMINARES</a:t>
            </a:r>
            <a:endParaRPr lang="es-ES" sz="1800" b="0" i="0" dirty="0">
              <a:solidFill>
                <a:srgbClr val="212121"/>
              </a:solidFill>
              <a:effectLst/>
              <a:latin typeface="Roboto" panose="02000000000000000000" pitchFamily="2" charset="0"/>
            </a:endParaRPr>
          </a:p>
          <a:p>
            <a:pPr algn="l"/>
            <a:r>
              <a:rPr lang="es-ES" sz="1800" b="0" i="0" dirty="0">
                <a:solidFill>
                  <a:srgbClr val="212121"/>
                </a:solidFill>
                <a:effectLst/>
                <a:latin typeface="Roboto" panose="02000000000000000000" pitchFamily="2" charset="0"/>
              </a:rPr>
              <a:t>Horas de sueño </a:t>
            </a:r>
          </a:p>
          <a:p>
            <a:pPr marL="0" indent="0" algn="l">
              <a:buNone/>
            </a:pPr>
            <a:r>
              <a:rPr lang="es-ES" sz="1800" b="0" i="0" dirty="0">
                <a:solidFill>
                  <a:srgbClr val="212121"/>
                </a:solidFill>
                <a:effectLst/>
                <a:latin typeface="Roboto" panose="02000000000000000000" pitchFamily="2" charset="0"/>
              </a:rPr>
              <a:t>Se encontró una asociación negativa entre horas de sueño (ordinal) y presión arterial (Rho = -.75, sistólica; (Rho = -.54, diastólica) (Figura 5). Lo cual significa que cuanto mayor las horas de sueño, menor es la presión arterial, lo que sugiere que tener un buen descanso contribuye a mantener una buena salud cardiaca.</a:t>
            </a:r>
          </a:p>
          <a:p>
            <a:pPr marL="0" indent="0" algn="l">
              <a:buNone/>
            </a:pPr>
            <a:endParaRPr lang="es-ES" sz="1800" b="0" i="0" dirty="0">
              <a:solidFill>
                <a:srgbClr val="212121"/>
              </a:solidFill>
              <a:effectLst/>
              <a:latin typeface="Roboto" panose="02000000000000000000" pitchFamily="2" charset="0"/>
            </a:endParaRPr>
          </a:p>
          <a:p>
            <a:pPr algn="l"/>
            <a:r>
              <a:rPr lang="es-ES" sz="1800" b="0" i="0" dirty="0">
                <a:solidFill>
                  <a:srgbClr val="212121"/>
                </a:solidFill>
                <a:effectLst/>
                <a:latin typeface="Roboto" panose="02000000000000000000" pitchFamily="2" charset="0"/>
              </a:rPr>
              <a:t>Historia familiar </a:t>
            </a:r>
          </a:p>
          <a:p>
            <a:pPr marL="0" indent="0" algn="l">
              <a:buNone/>
            </a:pPr>
            <a:r>
              <a:rPr lang="es-ES" sz="1800" b="0" i="0" dirty="0">
                <a:solidFill>
                  <a:srgbClr val="212121"/>
                </a:solidFill>
                <a:effectLst/>
                <a:latin typeface="Roboto" panose="02000000000000000000" pitchFamily="2" charset="0"/>
              </a:rPr>
              <a:t>Se encontró una asociación moderada entre historia familiar y el padecer de una enfermedad cardiaca (Cramer = .60) (Figura 6). Esto sugiere que el tener antecedentes familiares de enfermedad puede ser un predictor de contraer la enfermedad.</a:t>
            </a:r>
          </a:p>
          <a:p>
            <a:pPr marL="0" indent="0" algn="l">
              <a:buNone/>
            </a:pPr>
            <a:endParaRPr lang="es-ES" sz="1800" b="0" i="0" dirty="0">
              <a:solidFill>
                <a:srgbClr val="212121"/>
              </a:solidFill>
              <a:effectLst/>
              <a:latin typeface="Roboto" panose="02000000000000000000" pitchFamily="2" charset="0"/>
            </a:endParaRPr>
          </a:p>
          <a:p>
            <a:pPr algn="l"/>
            <a:r>
              <a:rPr lang="es-ES" sz="1800" b="0" i="0" dirty="0">
                <a:solidFill>
                  <a:srgbClr val="212121"/>
                </a:solidFill>
                <a:effectLst/>
                <a:latin typeface="Roboto" panose="02000000000000000000" pitchFamily="2" charset="0"/>
              </a:rPr>
              <a:t>Colesterol </a:t>
            </a:r>
          </a:p>
          <a:p>
            <a:pPr marL="0" indent="0" algn="l">
              <a:buNone/>
            </a:pPr>
            <a:r>
              <a:rPr lang="es-ES" sz="1800" b="0" i="0" dirty="0">
                <a:solidFill>
                  <a:srgbClr val="212121"/>
                </a:solidFill>
                <a:effectLst/>
                <a:latin typeface="Roboto" panose="02000000000000000000" pitchFamily="2" charset="0"/>
              </a:rPr>
              <a:t>El colesterol parece ser una variable relevante en investigaciones anteriores. En este análisis se registró una correlación pequeña entre horas de sueño y colesterol donde a mayo cantidad de horas de sueño menores niveles de colesterol (r= -.20) (Figura 4). Estos resultados sugieren que el dormir lo suficiente contribuye también a tener niveles bajos de colesterol.</a:t>
            </a:r>
          </a:p>
          <a:p>
            <a:endParaRPr lang="es-AR" sz="1800" dirty="0"/>
          </a:p>
        </p:txBody>
      </p:sp>
    </p:spTree>
    <p:extLst>
      <p:ext uri="{BB962C8B-B14F-4D97-AF65-F5344CB8AC3E}">
        <p14:creationId xmlns:p14="http://schemas.microsoft.com/office/powerpoint/2010/main" val="329192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4B1EEC1-FF6F-A089-FB02-4A9115B33B89}"/>
              </a:ext>
            </a:extLst>
          </p:cNvPr>
          <p:cNvSpPr>
            <a:spLocks noGrp="1"/>
          </p:cNvSpPr>
          <p:nvPr>
            <p:ph idx="1"/>
          </p:nvPr>
        </p:nvSpPr>
        <p:spPr>
          <a:xfrm>
            <a:off x="0" y="0"/>
            <a:ext cx="12192000" cy="6858000"/>
          </a:xfrm>
        </p:spPr>
        <p:txBody>
          <a:bodyPr>
            <a:normAutofit/>
          </a:bodyPr>
          <a:lstStyle/>
          <a:p>
            <a:pPr marL="0" indent="0" algn="l">
              <a:buNone/>
            </a:pPr>
            <a:r>
              <a:rPr lang="es-ES" sz="1800" b="1" i="0" dirty="0">
                <a:solidFill>
                  <a:srgbClr val="212121"/>
                </a:solidFill>
                <a:effectLst/>
                <a:latin typeface="Roboto" panose="02000000000000000000" pitchFamily="2" charset="0"/>
              </a:rPr>
              <a:t>DISCUSIÓN</a:t>
            </a:r>
            <a:endParaRPr lang="es-ES" sz="1800" b="0" i="0" dirty="0">
              <a:solidFill>
                <a:srgbClr val="212121"/>
              </a:solidFill>
              <a:effectLst/>
              <a:latin typeface="Roboto" panose="02000000000000000000" pitchFamily="2" charset="0"/>
            </a:endParaRPr>
          </a:p>
          <a:p>
            <a:pPr marL="0" indent="0" algn="l">
              <a:buNone/>
            </a:pPr>
            <a:r>
              <a:rPr lang="es-ES" sz="1800" b="0" i="0" dirty="0">
                <a:solidFill>
                  <a:srgbClr val="212121"/>
                </a:solidFill>
                <a:effectLst/>
                <a:latin typeface="Roboto" panose="02000000000000000000" pitchFamily="2" charset="0"/>
              </a:rPr>
              <a:t>Debido a los análisis exploratorios anteriores podemos identificar 4 variables de mayor relevancia como posibles predictoras de contraer enfermedades cardiacas, son: la presión arterial (sistólica y diastólica), horas de sueño, historia familiar y colesterol en ese orden. En este sentido, nos proponemos para continuar con el análisis los siguientes puntos:</a:t>
            </a:r>
          </a:p>
          <a:p>
            <a:pPr marL="0" indent="0" algn="l">
              <a:buNone/>
            </a:pPr>
            <a:endParaRPr lang="es-ES" sz="1800" b="0" i="0" dirty="0">
              <a:solidFill>
                <a:srgbClr val="212121"/>
              </a:solidFill>
              <a:effectLst/>
              <a:latin typeface="Roboto" panose="02000000000000000000" pitchFamily="2" charset="0"/>
            </a:endParaRPr>
          </a:p>
          <a:p>
            <a:pPr algn="l"/>
            <a:r>
              <a:rPr lang="es-ES" sz="1800" b="0" i="0" dirty="0">
                <a:solidFill>
                  <a:srgbClr val="212121"/>
                </a:solidFill>
                <a:effectLst/>
                <a:latin typeface="Roboto" panose="02000000000000000000" pitchFamily="2" charset="0"/>
              </a:rPr>
              <a:t>1- Realizar un Análisis de Componentes Principales (PCA, por sus siglas en ingles), con las cuatro variables mencionadas, con historia familiar como variable categórica.</a:t>
            </a:r>
          </a:p>
          <a:p>
            <a:pPr algn="l"/>
            <a:endParaRPr lang="es-ES" sz="1800" b="0" i="0" dirty="0">
              <a:solidFill>
                <a:srgbClr val="212121"/>
              </a:solidFill>
              <a:effectLst/>
              <a:latin typeface="Roboto" panose="02000000000000000000" pitchFamily="2" charset="0"/>
            </a:endParaRPr>
          </a:p>
          <a:p>
            <a:pPr algn="l"/>
            <a:r>
              <a:rPr lang="es-ES" sz="1800" b="0" i="0" dirty="0">
                <a:solidFill>
                  <a:srgbClr val="212121"/>
                </a:solidFill>
                <a:effectLst/>
                <a:latin typeface="Roboto" panose="02000000000000000000" pitchFamily="2" charset="0"/>
              </a:rPr>
              <a:t>2- Realizar un gráfico de dispersión con horas de sueño y colesterol, donde se tomará a la variable presión arterial (sistólica y diastólica) como dependiente y se compararan con </a:t>
            </a:r>
            <a:r>
              <a:rPr lang="es-ES" sz="1800" b="0" i="0" dirty="0" err="1">
                <a:solidFill>
                  <a:srgbClr val="212121"/>
                </a:solidFill>
                <a:effectLst/>
                <a:latin typeface="Roboto" panose="02000000000000000000" pitchFamily="2" charset="0"/>
              </a:rPr>
              <a:t>Cardio_d</a:t>
            </a:r>
            <a:r>
              <a:rPr lang="es-ES" sz="1800" b="0" i="0" dirty="0">
                <a:solidFill>
                  <a:srgbClr val="212121"/>
                </a:solidFill>
                <a:effectLst/>
                <a:latin typeface="Roboto" panose="02000000000000000000" pitchFamily="2" charset="0"/>
              </a:rPr>
              <a:t> (enfermedad cardiaca sí o no).</a:t>
            </a:r>
          </a:p>
          <a:p>
            <a:pPr marL="0" indent="0" algn="l">
              <a:buNone/>
            </a:pPr>
            <a:endParaRPr lang="es-ES" sz="1800" b="0" i="0" dirty="0">
              <a:solidFill>
                <a:srgbClr val="212121"/>
              </a:solidFill>
              <a:effectLst/>
              <a:latin typeface="Roboto" panose="02000000000000000000" pitchFamily="2" charset="0"/>
            </a:endParaRPr>
          </a:p>
          <a:p>
            <a:pPr algn="l"/>
            <a:r>
              <a:rPr lang="es-ES" sz="1800" b="0" i="0" dirty="0">
                <a:solidFill>
                  <a:srgbClr val="212121"/>
                </a:solidFill>
                <a:effectLst/>
                <a:latin typeface="Roboto" panose="02000000000000000000" pitchFamily="2" charset="0"/>
              </a:rPr>
              <a:t>3- En caso de encontrar correlaciones altas en el punto 2, generar un modelo predictivo con un algoritmo de clasificación con </a:t>
            </a:r>
            <a:r>
              <a:rPr lang="es-ES" sz="1800" b="0" i="0" dirty="0" err="1">
                <a:solidFill>
                  <a:srgbClr val="212121"/>
                </a:solidFill>
                <a:effectLst/>
                <a:latin typeface="Roboto" panose="02000000000000000000" pitchFamily="2" charset="0"/>
              </a:rPr>
              <a:t>Cardio_d</a:t>
            </a:r>
            <a:r>
              <a:rPr lang="es-ES" sz="1800" b="0" i="0" dirty="0">
                <a:solidFill>
                  <a:srgbClr val="212121"/>
                </a:solidFill>
                <a:effectLst/>
                <a:latin typeface="Roboto" panose="02000000000000000000" pitchFamily="2" charset="0"/>
              </a:rPr>
              <a:t> como variable objetivo.</a:t>
            </a:r>
          </a:p>
          <a:p>
            <a:endParaRPr lang="es-AR" sz="1800" dirty="0"/>
          </a:p>
        </p:txBody>
      </p:sp>
    </p:spTree>
    <p:extLst>
      <p:ext uri="{BB962C8B-B14F-4D97-AF65-F5344CB8AC3E}">
        <p14:creationId xmlns:p14="http://schemas.microsoft.com/office/powerpoint/2010/main" val="160970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3066E4-7311-C741-F386-4C085C633766}"/>
              </a:ext>
            </a:extLst>
          </p:cNvPr>
          <p:cNvSpPr>
            <a:spLocks noGrp="1"/>
          </p:cNvSpPr>
          <p:nvPr>
            <p:ph type="title"/>
          </p:nvPr>
        </p:nvSpPr>
        <p:spPr>
          <a:xfrm>
            <a:off x="2551112" y="120650"/>
            <a:ext cx="5653088" cy="624418"/>
          </a:xfrm>
        </p:spPr>
        <p:txBody>
          <a:bodyPr>
            <a:normAutofit fontScale="90000"/>
          </a:bodyPr>
          <a:lstStyle/>
          <a:p>
            <a:r>
              <a:rPr lang="es-MX" dirty="0"/>
              <a:t>Motivación y audiencia</a:t>
            </a:r>
            <a:endParaRPr lang="es-AR" dirty="0"/>
          </a:p>
        </p:txBody>
      </p:sp>
      <p:sp>
        <p:nvSpPr>
          <p:cNvPr id="3" name="Marcador de contenido 2">
            <a:extLst>
              <a:ext uri="{FF2B5EF4-FFF2-40B4-BE49-F238E27FC236}">
                <a16:creationId xmlns:a16="http://schemas.microsoft.com/office/drawing/2014/main" id="{35236BCC-A723-8085-2A7C-A0D3D6D4AF4F}"/>
              </a:ext>
            </a:extLst>
          </p:cNvPr>
          <p:cNvSpPr>
            <a:spLocks noGrp="1"/>
          </p:cNvSpPr>
          <p:nvPr>
            <p:ph idx="1"/>
          </p:nvPr>
        </p:nvSpPr>
        <p:spPr>
          <a:xfrm>
            <a:off x="684212" y="685800"/>
            <a:ext cx="11431588" cy="2222500"/>
          </a:xfrm>
        </p:spPr>
        <p:txBody>
          <a:bodyPr>
            <a:normAutofit fontScale="70000" lnSpcReduction="20000"/>
          </a:bodyPr>
          <a:lstStyle/>
          <a:p>
            <a:r>
              <a:rPr lang="es-MX" dirty="0">
                <a:solidFill>
                  <a:schemeClr val="bg2">
                    <a:lumMod val="50000"/>
                  </a:schemeClr>
                </a:solidFill>
              </a:rPr>
              <a:t>Las muertes por enfermedades cardiovasculares suelen ser una de las preocupaciones mas importantes en lo que respecta a la salud humana ya que 1 de cada 3 personas que pierden la vida es debido a causa de enfermedades cardiovasculares; donde se estima que en el mundo cada 4 segundos ocurre un infarto agudo de miocardio y cada 5 segundos un accidente cerebro vascular (</a:t>
            </a:r>
            <a:r>
              <a:rPr lang="es-MX" dirty="0" err="1">
                <a:solidFill>
                  <a:schemeClr val="bg2">
                    <a:lumMod val="50000"/>
                  </a:schemeClr>
                </a:solidFill>
              </a:rPr>
              <a:t>Urdánigo</a:t>
            </a:r>
            <a:r>
              <a:rPr lang="es-MX" dirty="0">
                <a:solidFill>
                  <a:schemeClr val="bg2">
                    <a:lumMod val="50000"/>
                  </a:schemeClr>
                </a:solidFill>
              </a:rPr>
              <a:t>-Cedeño et al., 2022). La variable que mas se destaca relacionada a las enfermedades cardio vasculares es la obesidad, ya que se asocia a varios factores de riesgo asociados a la enfermedad como ser, niveles altos de glucosa y colesterol (Llenque et al., 2022) y la hipertensión arterial (Darío et al., 2018).</a:t>
            </a:r>
          </a:p>
          <a:p>
            <a:r>
              <a:rPr lang="es-MX" dirty="0">
                <a:solidFill>
                  <a:schemeClr val="bg2">
                    <a:lumMod val="50000"/>
                  </a:schemeClr>
                </a:solidFill>
              </a:rPr>
              <a:t>El Director de un hospital busca la forma de dar prioridad a pacientes que solicitan estudios relacionadas al sector de cardiología. Cuando un paciente asiste a su primer consulta, se completa un formulario con información básica tal como edad, sexo, presión arterial sistólica, presión arterial diastólica, etc. Es nuestro deber trabajar con esa información para determinar que pacientes necesitan ser atendidos con mayor prioridad.</a:t>
            </a:r>
            <a:endParaRPr lang="es-AR" dirty="0">
              <a:solidFill>
                <a:schemeClr val="bg2">
                  <a:lumMod val="50000"/>
                </a:schemeClr>
              </a:solidFill>
            </a:endParaRPr>
          </a:p>
        </p:txBody>
      </p:sp>
      <p:sp>
        <p:nvSpPr>
          <p:cNvPr id="4" name="Título 1">
            <a:extLst>
              <a:ext uri="{FF2B5EF4-FFF2-40B4-BE49-F238E27FC236}">
                <a16:creationId xmlns:a16="http://schemas.microsoft.com/office/drawing/2014/main" id="{C8F1D368-F029-889E-D7A7-030484294F98}"/>
              </a:ext>
            </a:extLst>
          </p:cNvPr>
          <p:cNvSpPr txBox="1">
            <a:spLocks/>
          </p:cNvSpPr>
          <p:nvPr/>
        </p:nvSpPr>
        <p:spPr>
          <a:xfrm>
            <a:off x="2722562" y="2702983"/>
            <a:ext cx="8534400" cy="624418"/>
          </a:xfrm>
          <a:prstGeom prst="rect">
            <a:avLst/>
          </a:prstGeom>
          <a:effectLst/>
        </p:spPr>
        <p:txBody>
          <a:bodyPr vert="horz" lIns="91440" tIns="45720" rIns="91440" bIns="45720" rtlCol="0" anchor="ctr">
            <a:normAutofit fontScale="975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a:t>Resumen de metadata</a:t>
            </a:r>
            <a:endParaRPr lang="es-AR" dirty="0"/>
          </a:p>
        </p:txBody>
      </p:sp>
      <p:sp>
        <p:nvSpPr>
          <p:cNvPr id="5" name="Marcador de contenido 2">
            <a:extLst>
              <a:ext uri="{FF2B5EF4-FFF2-40B4-BE49-F238E27FC236}">
                <a16:creationId xmlns:a16="http://schemas.microsoft.com/office/drawing/2014/main" id="{2240F53D-F6B6-8A1A-C4A9-8484F80048FF}"/>
              </a:ext>
            </a:extLst>
          </p:cNvPr>
          <p:cNvSpPr txBox="1">
            <a:spLocks/>
          </p:cNvSpPr>
          <p:nvPr/>
        </p:nvSpPr>
        <p:spPr>
          <a:xfrm>
            <a:off x="684212" y="3327401"/>
            <a:ext cx="11329988" cy="3409949"/>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s-MX">
                <a:solidFill>
                  <a:schemeClr val="bg2">
                    <a:lumMod val="50000"/>
                  </a:schemeClr>
                </a:solidFill>
              </a:rPr>
              <a:t>Tenemos los datos de 70000 pacientes que fueron atendidos en el hospital y han completado el formulario para el análisis. Debemos buscar patrones de comportamientos que nos sirvan para determinar si un paciente corre algún riesgo grave para que pueda ser atendido lo antes posible.</a:t>
            </a:r>
          </a:p>
          <a:p>
            <a:r>
              <a:rPr lang="es-MX">
                <a:solidFill>
                  <a:schemeClr val="bg2">
                    <a:lumMod val="50000"/>
                  </a:schemeClr>
                </a:solidFill>
              </a:rPr>
              <a:t>Elegimos un dataset que contiene observaciones de 70000 pacientes con 22 variables. Entre la información con la que contamos se encuentra la edad, el peso y altura, género, presión arterial sistólica (Presión ejercida cuando la sangre es expulsada en las arterias), presión arterial diastólica (Presión de la sangre en la arteria cuando el corazón se relaja entre latidos), resultados de exámenes de colesterol y glucosa, si el paciente fuma o bebe alcohol y presencia de enfermedades cardiovasculares previas. La mayoría de las personas tienen enfermedades cardiovasculares debido a sus malos hábitos. Usaremos estos datos para determinar cuáles son los factores que causan estas enfermedades. Dado que, contamos con las variables necesarias para analizar el comportamiento de las enfermedades en relación a género, hábitos y edad, nuestro objetivo es usar estos datos para hacer un análisis de enfermedades cardiovasculares en base a la información obtenida, analizando si existe una relación entre las características de un paciente y los resultados de sus exámenes.</a:t>
            </a:r>
            <a:endParaRPr lang="es-AR" dirty="0">
              <a:solidFill>
                <a:schemeClr val="bg2">
                  <a:lumMod val="50000"/>
                </a:schemeClr>
              </a:solidFill>
            </a:endParaRPr>
          </a:p>
        </p:txBody>
      </p:sp>
    </p:spTree>
    <p:extLst>
      <p:ext uri="{BB962C8B-B14F-4D97-AF65-F5344CB8AC3E}">
        <p14:creationId xmlns:p14="http://schemas.microsoft.com/office/powerpoint/2010/main" val="1849519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3066E4-7311-C741-F386-4C085C633766}"/>
              </a:ext>
            </a:extLst>
          </p:cNvPr>
          <p:cNvSpPr>
            <a:spLocks noGrp="1"/>
          </p:cNvSpPr>
          <p:nvPr>
            <p:ph type="title"/>
          </p:nvPr>
        </p:nvSpPr>
        <p:spPr>
          <a:xfrm>
            <a:off x="531812" y="120651"/>
            <a:ext cx="11342688" cy="1130300"/>
          </a:xfrm>
        </p:spPr>
        <p:txBody>
          <a:bodyPr>
            <a:normAutofit fontScale="90000"/>
          </a:bodyPr>
          <a:lstStyle/>
          <a:p>
            <a:pPr algn="ctr"/>
            <a:r>
              <a:rPr lang="es-MX" dirty="0"/>
              <a:t>¿Que factores de riesgo pueden ser predictivos de contraer una enfermedad cardio vascular?</a:t>
            </a:r>
            <a:endParaRPr lang="es-AR" dirty="0"/>
          </a:p>
        </p:txBody>
      </p:sp>
      <p:sp>
        <p:nvSpPr>
          <p:cNvPr id="3" name="Marcador de contenido 2">
            <a:extLst>
              <a:ext uri="{FF2B5EF4-FFF2-40B4-BE49-F238E27FC236}">
                <a16:creationId xmlns:a16="http://schemas.microsoft.com/office/drawing/2014/main" id="{35236BCC-A723-8085-2A7C-A0D3D6D4AF4F}"/>
              </a:ext>
            </a:extLst>
          </p:cNvPr>
          <p:cNvSpPr>
            <a:spLocks noGrp="1"/>
          </p:cNvSpPr>
          <p:nvPr>
            <p:ph idx="1"/>
          </p:nvPr>
        </p:nvSpPr>
        <p:spPr>
          <a:xfrm>
            <a:off x="107950" y="1250951"/>
            <a:ext cx="11811000" cy="1689099"/>
          </a:xfrm>
        </p:spPr>
        <p:txBody>
          <a:bodyPr>
            <a:normAutofit fontScale="62500" lnSpcReduction="20000"/>
          </a:bodyPr>
          <a:lstStyle/>
          <a:p>
            <a:r>
              <a:rPr lang="es-MX" dirty="0">
                <a:solidFill>
                  <a:schemeClr val="bg2">
                    <a:lumMod val="50000"/>
                  </a:schemeClr>
                </a:solidFill>
              </a:rPr>
              <a:t>¿Existe una relación entre el nivel de colesterol y la posibilidad de contraer una enfermedad cardio vascular?</a:t>
            </a:r>
          </a:p>
          <a:p>
            <a:r>
              <a:rPr lang="es-MX" dirty="0">
                <a:solidFill>
                  <a:schemeClr val="bg2">
                    <a:lumMod val="50000"/>
                  </a:schemeClr>
                </a:solidFill>
              </a:rPr>
              <a:t>¿Existe una relación entre el nivel de glucosa y la posibilidad de contraer una enfermedad cardio vascular?</a:t>
            </a:r>
          </a:p>
          <a:p>
            <a:r>
              <a:rPr lang="es-MX" dirty="0">
                <a:solidFill>
                  <a:schemeClr val="bg2">
                    <a:lumMod val="50000"/>
                  </a:schemeClr>
                </a:solidFill>
              </a:rPr>
              <a:t>¿Existe una relación entre la obesidad (altos niveles de glucosa y de colesterol) y de contraer una enfermedad cardio vascular?</a:t>
            </a:r>
          </a:p>
          <a:p>
            <a:r>
              <a:rPr lang="es-MX" dirty="0">
                <a:solidFill>
                  <a:schemeClr val="bg2">
                    <a:lumMod val="50000"/>
                  </a:schemeClr>
                </a:solidFill>
              </a:rPr>
              <a:t>¿Existe una relación entre la presión arterial sistólica y la posibilidad de contraer una enfermedad cardio vascular?</a:t>
            </a:r>
          </a:p>
          <a:p>
            <a:r>
              <a:rPr lang="es-MX" dirty="0">
                <a:solidFill>
                  <a:schemeClr val="bg2">
                    <a:lumMod val="50000"/>
                  </a:schemeClr>
                </a:solidFill>
              </a:rPr>
              <a:t>¿Existe una relación entre la presión arterial diastólica y la posibilidad de contraer una enfermedad cardio vascular?</a:t>
            </a:r>
          </a:p>
          <a:p>
            <a:r>
              <a:rPr lang="es-MX" dirty="0">
                <a:solidFill>
                  <a:schemeClr val="bg2">
                    <a:lumMod val="50000"/>
                  </a:schemeClr>
                </a:solidFill>
              </a:rPr>
              <a:t>¿Existen otros factores que podrían llevar a contraer una enfermedad cardio vascular?</a:t>
            </a:r>
            <a:endParaRPr lang="es-AR" dirty="0">
              <a:solidFill>
                <a:schemeClr val="bg2">
                  <a:lumMod val="50000"/>
                </a:schemeClr>
              </a:solidFill>
            </a:endParaRPr>
          </a:p>
        </p:txBody>
      </p:sp>
      <p:sp>
        <p:nvSpPr>
          <p:cNvPr id="4" name="Título 1">
            <a:extLst>
              <a:ext uri="{FF2B5EF4-FFF2-40B4-BE49-F238E27FC236}">
                <a16:creationId xmlns:a16="http://schemas.microsoft.com/office/drawing/2014/main" id="{3DEEB739-B5E3-2FC6-203A-8863FFAA6BEE}"/>
              </a:ext>
            </a:extLst>
          </p:cNvPr>
          <p:cNvSpPr txBox="1">
            <a:spLocks/>
          </p:cNvSpPr>
          <p:nvPr/>
        </p:nvSpPr>
        <p:spPr>
          <a:xfrm>
            <a:off x="12700" y="2836333"/>
            <a:ext cx="11906250" cy="80856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a:t>Hipótesis</a:t>
            </a:r>
            <a:endParaRPr lang="es-AR" dirty="0"/>
          </a:p>
        </p:txBody>
      </p:sp>
      <p:sp>
        <p:nvSpPr>
          <p:cNvPr id="5" name="Marcador de contenido 2">
            <a:extLst>
              <a:ext uri="{FF2B5EF4-FFF2-40B4-BE49-F238E27FC236}">
                <a16:creationId xmlns:a16="http://schemas.microsoft.com/office/drawing/2014/main" id="{72FCB99A-04F4-60E2-0363-96DD184F790E}"/>
              </a:ext>
            </a:extLst>
          </p:cNvPr>
          <p:cNvSpPr txBox="1">
            <a:spLocks/>
          </p:cNvSpPr>
          <p:nvPr/>
        </p:nvSpPr>
        <p:spPr>
          <a:xfrm>
            <a:off x="222250" y="3594100"/>
            <a:ext cx="11811000" cy="3143250"/>
          </a:xfrm>
          <a:prstGeom prst="rect">
            <a:avLst/>
          </a:prstGeom>
        </p:spPr>
        <p:txBody>
          <a:bodyPr vert="horz" lIns="91440" tIns="45720" rIns="91440" bIns="45720" rtlCol="0" anchor="ctr">
            <a:normAutofit fontScale="775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s-MX" dirty="0">
                <a:solidFill>
                  <a:schemeClr val="bg2">
                    <a:lumMod val="50000"/>
                  </a:schemeClr>
                </a:solidFill>
              </a:rPr>
              <a:t>Existe una correlación positiva entre el nivel de colesterol y la presión arterial alta sistólica.</a:t>
            </a:r>
          </a:p>
          <a:p>
            <a:r>
              <a:rPr lang="es-MX" dirty="0">
                <a:solidFill>
                  <a:schemeClr val="bg2">
                    <a:lumMod val="50000"/>
                  </a:schemeClr>
                </a:solidFill>
              </a:rPr>
              <a:t>Existe una correlación positiva entre el nivel de colesterol y la presión arterial alta diastólica.</a:t>
            </a:r>
          </a:p>
          <a:p>
            <a:r>
              <a:rPr lang="es-MX" dirty="0">
                <a:solidFill>
                  <a:schemeClr val="bg2">
                    <a:lumMod val="50000"/>
                  </a:schemeClr>
                </a:solidFill>
              </a:rPr>
              <a:t>Existe una correlación positiva entre el nivel de glucosa y la presión arterial alta sistólica.</a:t>
            </a:r>
          </a:p>
          <a:p>
            <a:r>
              <a:rPr lang="es-MX" dirty="0">
                <a:solidFill>
                  <a:schemeClr val="bg2">
                    <a:lumMod val="50000"/>
                  </a:schemeClr>
                </a:solidFill>
              </a:rPr>
              <a:t>Existe una correlación positiva entre el nivel de glucosa y la presión arterial alta diastólica.</a:t>
            </a:r>
          </a:p>
          <a:p>
            <a:r>
              <a:rPr lang="es-MX" dirty="0">
                <a:solidFill>
                  <a:schemeClr val="bg2">
                    <a:lumMod val="50000"/>
                  </a:schemeClr>
                </a:solidFill>
              </a:rPr>
              <a:t>Altos niveles de glucosa y colesterol son predictores de contraer una enfermedad cardio vascular.</a:t>
            </a:r>
          </a:p>
          <a:p>
            <a:r>
              <a:rPr lang="es-MX" dirty="0">
                <a:solidFill>
                  <a:schemeClr val="bg2">
                    <a:lumMod val="50000"/>
                  </a:schemeClr>
                </a:solidFill>
              </a:rPr>
              <a:t>Presión arterial sistólica alta y presión arterial diastólica alta son predictores de contraer una enfermedad cardio vascular.</a:t>
            </a:r>
          </a:p>
          <a:p>
            <a:r>
              <a:rPr lang="es-MX" dirty="0">
                <a:solidFill>
                  <a:schemeClr val="bg2">
                    <a:lumMod val="50000"/>
                  </a:schemeClr>
                </a:solidFill>
              </a:rPr>
              <a:t>Fumar en conjunto con altos niveles de glucosa y colesterol, con presión arterial sistólica y diastólica alta es predictivo de contraer una enfermedad cardio vascular.</a:t>
            </a:r>
          </a:p>
          <a:p>
            <a:r>
              <a:rPr lang="es-MX" dirty="0">
                <a:solidFill>
                  <a:schemeClr val="bg2">
                    <a:lumMod val="50000"/>
                  </a:schemeClr>
                </a:solidFill>
              </a:rPr>
              <a:t>Horas de sueño bajas en conjunto con altos niveles de glucosa y colesterol, con presión arterial sistólica y diastólica alta es predictivo de contraer una enfermedad cardio vascular.</a:t>
            </a:r>
            <a:endParaRPr lang="es-AR" dirty="0">
              <a:solidFill>
                <a:schemeClr val="bg2">
                  <a:lumMod val="50000"/>
                </a:schemeClr>
              </a:solidFill>
            </a:endParaRPr>
          </a:p>
        </p:txBody>
      </p:sp>
    </p:spTree>
    <p:extLst>
      <p:ext uri="{BB962C8B-B14F-4D97-AF65-F5344CB8AC3E}">
        <p14:creationId xmlns:p14="http://schemas.microsoft.com/office/powerpoint/2010/main" val="3156795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3066E4-7311-C741-F386-4C085C633766}"/>
              </a:ext>
            </a:extLst>
          </p:cNvPr>
          <p:cNvSpPr>
            <a:spLocks noGrp="1"/>
          </p:cNvSpPr>
          <p:nvPr>
            <p:ph type="title"/>
          </p:nvPr>
        </p:nvSpPr>
        <p:spPr>
          <a:xfrm>
            <a:off x="1738312" y="391583"/>
            <a:ext cx="8534400" cy="808568"/>
          </a:xfrm>
        </p:spPr>
        <p:txBody>
          <a:bodyPr>
            <a:normAutofit fontScale="90000"/>
          </a:bodyPr>
          <a:lstStyle/>
          <a:p>
            <a:pPr algn="ctr"/>
            <a:r>
              <a:rPr lang="es-MX" dirty="0"/>
              <a:t>figura 1. Relación ENTRE LA EDAD Y LA Presión ARTERIAL Sistólica</a:t>
            </a:r>
            <a:endParaRPr lang="es-AR" dirty="0"/>
          </a:p>
        </p:txBody>
      </p:sp>
      <p:pic>
        <p:nvPicPr>
          <p:cNvPr id="7" name="Imagen 6">
            <a:extLst>
              <a:ext uri="{FF2B5EF4-FFF2-40B4-BE49-F238E27FC236}">
                <a16:creationId xmlns:a16="http://schemas.microsoft.com/office/drawing/2014/main" id="{8F49D95A-B410-A1C2-33A9-FBB0A99C8404}"/>
              </a:ext>
            </a:extLst>
          </p:cNvPr>
          <p:cNvPicPr>
            <a:picLocks noChangeAspect="1"/>
          </p:cNvPicPr>
          <p:nvPr/>
        </p:nvPicPr>
        <p:blipFill>
          <a:blip r:embed="rId2"/>
          <a:stretch>
            <a:fillRect/>
          </a:stretch>
        </p:blipFill>
        <p:spPr>
          <a:xfrm>
            <a:off x="858837" y="1335087"/>
            <a:ext cx="10639425" cy="4086225"/>
          </a:xfrm>
          <a:prstGeom prst="rect">
            <a:avLst/>
          </a:prstGeom>
        </p:spPr>
      </p:pic>
      <p:sp>
        <p:nvSpPr>
          <p:cNvPr id="8" name="Título 1">
            <a:extLst>
              <a:ext uri="{FF2B5EF4-FFF2-40B4-BE49-F238E27FC236}">
                <a16:creationId xmlns:a16="http://schemas.microsoft.com/office/drawing/2014/main" id="{49139320-6EC4-A96E-F3E1-BA8D7C913D22}"/>
              </a:ext>
            </a:extLst>
          </p:cNvPr>
          <p:cNvSpPr txBox="1">
            <a:spLocks/>
          </p:cNvSpPr>
          <p:nvPr/>
        </p:nvSpPr>
        <p:spPr>
          <a:xfrm>
            <a:off x="858838" y="5556248"/>
            <a:ext cx="10639424" cy="808568"/>
          </a:xfrm>
          <a:prstGeom prst="rect">
            <a:avLst/>
          </a:prstGeom>
          <a:effectLst/>
        </p:spPr>
        <p:txBody>
          <a:bodyPr vert="horz" lIns="91440" tIns="45720" rIns="91440" bIns="45720" rtlCol="0" anchor="ctr">
            <a:normAutofit fontScale="75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cap="none" dirty="0"/>
              <a:t>A los 58 años de edad se puede apreciar la máxima presión arterial alta observada.</a:t>
            </a:r>
            <a:endParaRPr lang="es-AR" cap="none" dirty="0"/>
          </a:p>
        </p:txBody>
      </p:sp>
    </p:spTree>
    <p:extLst>
      <p:ext uri="{BB962C8B-B14F-4D97-AF65-F5344CB8AC3E}">
        <p14:creationId xmlns:p14="http://schemas.microsoft.com/office/powerpoint/2010/main" val="752487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3066E4-7311-C741-F386-4C085C633766}"/>
              </a:ext>
            </a:extLst>
          </p:cNvPr>
          <p:cNvSpPr>
            <a:spLocks noGrp="1"/>
          </p:cNvSpPr>
          <p:nvPr>
            <p:ph type="title"/>
          </p:nvPr>
        </p:nvSpPr>
        <p:spPr>
          <a:xfrm>
            <a:off x="0" y="391583"/>
            <a:ext cx="12192000" cy="554567"/>
          </a:xfrm>
        </p:spPr>
        <p:txBody>
          <a:bodyPr>
            <a:normAutofit fontScale="90000"/>
          </a:bodyPr>
          <a:lstStyle/>
          <a:p>
            <a:pPr algn="ctr"/>
            <a:r>
              <a:rPr lang="es-MX" dirty="0"/>
              <a:t>figura 2. Relación ENTRE COLESTEROL Y Presiones Arteriales</a:t>
            </a:r>
            <a:endParaRPr lang="es-AR" dirty="0"/>
          </a:p>
        </p:txBody>
      </p:sp>
      <p:sp>
        <p:nvSpPr>
          <p:cNvPr id="8" name="Título 1">
            <a:extLst>
              <a:ext uri="{FF2B5EF4-FFF2-40B4-BE49-F238E27FC236}">
                <a16:creationId xmlns:a16="http://schemas.microsoft.com/office/drawing/2014/main" id="{49139320-6EC4-A96E-F3E1-BA8D7C913D22}"/>
              </a:ext>
            </a:extLst>
          </p:cNvPr>
          <p:cNvSpPr txBox="1">
            <a:spLocks/>
          </p:cNvSpPr>
          <p:nvPr/>
        </p:nvSpPr>
        <p:spPr>
          <a:xfrm>
            <a:off x="858838" y="5556248"/>
            <a:ext cx="10639424" cy="808568"/>
          </a:xfrm>
          <a:prstGeom prst="rect">
            <a:avLst/>
          </a:prstGeom>
          <a:effectLst/>
        </p:spPr>
        <p:txBody>
          <a:bodyPr vert="horz" lIns="91440" tIns="45720" rIns="91440" bIns="45720" rtlCol="0" anchor="ctr">
            <a:normAutofit fontScale="75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cap="none" dirty="0"/>
              <a:t>Observamos que existe una relación entre el colesterol y las presiones arteriales.</a:t>
            </a:r>
            <a:endParaRPr lang="es-AR" cap="none" dirty="0"/>
          </a:p>
        </p:txBody>
      </p:sp>
      <p:sp>
        <p:nvSpPr>
          <p:cNvPr id="3" name="Título 1">
            <a:extLst>
              <a:ext uri="{FF2B5EF4-FFF2-40B4-BE49-F238E27FC236}">
                <a16:creationId xmlns:a16="http://schemas.microsoft.com/office/drawing/2014/main" id="{457587F3-63DC-3022-BED9-B3AB3B0C247A}"/>
              </a:ext>
            </a:extLst>
          </p:cNvPr>
          <p:cNvSpPr txBox="1">
            <a:spLocks/>
          </p:cNvSpPr>
          <p:nvPr/>
        </p:nvSpPr>
        <p:spPr>
          <a:xfrm>
            <a:off x="0" y="946150"/>
            <a:ext cx="6096000" cy="554567"/>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dirty="0"/>
              <a:t>Presión ARTERIAL Sistólica</a:t>
            </a:r>
            <a:endParaRPr lang="es-AR" dirty="0"/>
          </a:p>
        </p:txBody>
      </p:sp>
      <p:sp>
        <p:nvSpPr>
          <p:cNvPr id="4" name="Título 1">
            <a:extLst>
              <a:ext uri="{FF2B5EF4-FFF2-40B4-BE49-F238E27FC236}">
                <a16:creationId xmlns:a16="http://schemas.microsoft.com/office/drawing/2014/main" id="{6F81D456-87EE-55E5-333A-71D9F710E8D5}"/>
              </a:ext>
            </a:extLst>
          </p:cNvPr>
          <p:cNvSpPr txBox="1">
            <a:spLocks/>
          </p:cNvSpPr>
          <p:nvPr/>
        </p:nvSpPr>
        <p:spPr>
          <a:xfrm>
            <a:off x="6096000" y="946150"/>
            <a:ext cx="6096000" cy="554567"/>
          </a:xfrm>
          <a:prstGeom prst="rect">
            <a:avLst/>
          </a:prstGeom>
          <a:effectLst/>
        </p:spPr>
        <p:txBody>
          <a:bodyPr vert="horz" lIns="91440" tIns="45720" rIns="91440" bIns="45720" rtlCol="0" anchor="ctr">
            <a:normAutofit fontScale="825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dirty="0"/>
              <a:t>Presión ARTERIAL Diastólica</a:t>
            </a:r>
            <a:endParaRPr lang="es-AR" dirty="0"/>
          </a:p>
        </p:txBody>
      </p:sp>
      <p:pic>
        <p:nvPicPr>
          <p:cNvPr id="6" name="Imagen 5">
            <a:extLst>
              <a:ext uri="{FF2B5EF4-FFF2-40B4-BE49-F238E27FC236}">
                <a16:creationId xmlns:a16="http://schemas.microsoft.com/office/drawing/2014/main" id="{B2DBC8FB-606B-17A1-175A-1A8FDC2BF6CC}"/>
              </a:ext>
            </a:extLst>
          </p:cNvPr>
          <p:cNvPicPr>
            <a:picLocks noChangeAspect="1"/>
          </p:cNvPicPr>
          <p:nvPr/>
        </p:nvPicPr>
        <p:blipFill>
          <a:blip r:embed="rId2"/>
          <a:stretch>
            <a:fillRect/>
          </a:stretch>
        </p:blipFill>
        <p:spPr>
          <a:xfrm>
            <a:off x="200025" y="1500717"/>
            <a:ext cx="5695950" cy="3838575"/>
          </a:xfrm>
          <a:prstGeom prst="rect">
            <a:avLst/>
          </a:prstGeom>
        </p:spPr>
      </p:pic>
      <p:pic>
        <p:nvPicPr>
          <p:cNvPr id="10" name="Imagen 9">
            <a:extLst>
              <a:ext uri="{FF2B5EF4-FFF2-40B4-BE49-F238E27FC236}">
                <a16:creationId xmlns:a16="http://schemas.microsoft.com/office/drawing/2014/main" id="{64B92573-7047-9943-8C23-B28F1D1DEA8E}"/>
              </a:ext>
            </a:extLst>
          </p:cNvPr>
          <p:cNvPicPr>
            <a:picLocks noChangeAspect="1"/>
          </p:cNvPicPr>
          <p:nvPr/>
        </p:nvPicPr>
        <p:blipFill>
          <a:blip r:embed="rId3"/>
          <a:stretch>
            <a:fillRect/>
          </a:stretch>
        </p:blipFill>
        <p:spPr>
          <a:xfrm>
            <a:off x="6200775" y="1500717"/>
            <a:ext cx="5886450" cy="3800475"/>
          </a:xfrm>
          <a:prstGeom prst="rect">
            <a:avLst/>
          </a:prstGeom>
        </p:spPr>
      </p:pic>
    </p:spTree>
    <p:extLst>
      <p:ext uri="{BB962C8B-B14F-4D97-AF65-F5344CB8AC3E}">
        <p14:creationId xmlns:p14="http://schemas.microsoft.com/office/powerpoint/2010/main" val="10540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3066E4-7311-C741-F386-4C085C633766}"/>
              </a:ext>
            </a:extLst>
          </p:cNvPr>
          <p:cNvSpPr>
            <a:spLocks noGrp="1"/>
          </p:cNvSpPr>
          <p:nvPr>
            <p:ph type="title"/>
          </p:nvPr>
        </p:nvSpPr>
        <p:spPr>
          <a:xfrm>
            <a:off x="1738312" y="391583"/>
            <a:ext cx="8534400" cy="808568"/>
          </a:xfrm>
        </p:spPr>
        <p:txBody>
          <a:bodyPr>
            <a:normAutofit fontScale="90000"/>
          </a:bodyPr>
          <a:lstStyle/>
          <a:p>
            <a:pPr algn="ctr"/>
            <a:r>
              <a:rPr lang="es-MX" dirty="0"/>
              <a:t>figura 3. Relación ENTRE COLESTEROL Y Género</a:t>
            </a:r>
            <a:endParaRPr lang="es-AR" dirty="0"/>
          </a:p>
        </p:txBody>
      </p:sp>
      <p:sp>
        <p:nvSpPr>
          <p:cNvPr id="8" name="Título 1">
            <a:extLst>
              <a:ext uri="{FF2B5EF4-FFF2-40B4-BE49-F238E27FC236}">
                <a16:creationId xmlns:a16="http://schemas.microsoft.com/office/drawing/2014/main" id="{49139320-6EC4-A96E-F3E1-BA8D7C913D22}"/>
              </a:ext>
            </a:extLst>
          </p:cNvPr>
          <p:cNvSpPr txBox="1">
            <a:spLocks/>
          </p:cNvSpPr>
          <p:nvPr/>
        </p:nvSpPr>
        <p:spPr>
          <a:xfrm>
            <a:off x="858838" y="5556248"/>
            <a:ext cx="10639424" cy="808568"/>
          </a:xfrm>
          <a:prstGeom prst="rect">
            <a:avLst/>
          </a:prstGeom>
          <a:effectLst/>
        </p:spPr>
        <p:txBody>
          <a:bodyPr vert="horz" lIns="91440" tIns="45720" rIns="91440" bIns="45720" rtlCol="0" anchor="ctr">
            <a:normAutofit fontScale="75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cap="none" dirty="0"/>
              <a:t>En un primer acercamiento, parece no haber diferencias significativas relacionadas al sexo.</a:t>
            </a:r>
            <a:endParaRPr lang="es-AR" cap="none" dirty="0"/>
          </a:p>
        </p:txBody>
      </p:sp>
      <p:pic>
        <p:nvPicPr>
          <p:cNvPr id="4" name="Imagen 3">
            <a:extLst>
              <a:ext uri="{FF2B5EF4-FFF2-40B4-BE49-F238E27FC236}">
                <a16:creationId xmlns:a16="http://schemas.microsoft.com/office/drawing/2014/main" id="{73ECF1DF-6F3B-FE43-BDBC-661D10C3A512}"/>
              </a:ext>
            </a:extLst>
          </p:cNvPr>
          <p:cNvPicPr>
            <a:picLocks noChangeAspect="1"/>
          </p:cNvPicPr>
          <p:nvPr/>
        </p:nvPicPr>
        <p:blipFill>
          <a:blip r:embed="rId2"/>
          <a:stretch>
            <a:fillRect/>
          </a:stretch>
        </p:blipFill>
        <p:spPr>
          <a:xfrm>
            <a:off x="3233737" y="1562100"/>
            <a:ext cx="5724525" cy="3733800"/>
          </a:xfrm>
          <a:prstGeom prst="rect">
            <a:avLst/>
          </a:prstGeom>
        </p:spPr>
      </p:pic>
    </p:spTree>
    <p:extLst>
      <p:ext uri="{BB962C8B-B14F-4D97-AF65-F5344CB8AC3E}">
        <p14:creationId xmlns:p14="http://schemas.microsoft.com/office/powerpoint/2010/main" val="2680032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3066E4-7311-C741-F386-4C085C633766}"/>
              </a:ext>
            </a:extLst>
          </p:cNvPr>
          <p:cNvSpPr>
            <a:spLocks noGrp="1"/>
          </p:cNvSpPr>
          <p:nvPr>
            <p:ph type="title"/>
          </p:nvPr>
        </p:nvSpPr>
        <p:spPr>
          <a:xfrm>
            <a:off x="1738312" y="391583"/>
            <a:ext cx="8534400" cy="808568"/>
          </a:xfrm>
        </p:spPr>
        <p:txBody>
          <a:bodyPr>
            <a:normAutofit/>
          </a:bodyPr>
          <a:lstStyle/>
          <a:p>
            <a:pPr algn="ctr"/>
            <a:r>
              <a:rPr lang="es-MX" dirty="0"/>
              <a:t>Primeros </a:t>
            </a:r>
            <a:r>
              <a:rPr lang="es-MX" dirty="0" err="1"/>
              <a:t>Insights</a:t>
            </a:r>
            <a:endParaRPr lang="es-AR" dirty="0"/>
          </a:p>
        </p:txBody>
      </p:sp>
      <p:sp>
        <p:nvSpPr>
          <p:cNvPr id="8" name="Título 1">
            <a:extLst>
              <a:ext uri="{FF2B5EF4-FFF2-40B4-BE49-F238E27FC236}">
                <a16:creationId xmlns:a16="http://schemas.microsoft.com/office/drawing/2014/main" id="{49139320-6EC4-A96E-F3E1-BA8D7C913D22}"/>
              </a:ext>
            </a:extLst>
          </p:cNvPr>
          <p:cNvSpPr txBox="1">
            <a:spLocks/>
          </p:cNvSpPr>
          <p:nvPr/>
        </p:nvSpPr>
        <p:spPr>
          <a:xfrm>
            <a:off x="776288" y="1320798"/>
            <a:ext cx="10639424" cy="808568"/>
          </a:xfrm>
          <a:prstGeom prst="rect">
            <a:avLst/>
          </a:prstGeom>
          <a:effectLst/>
        </p:spPr>
        <p:txBody>
          <a:bodyPr vert="horz" lIns="91440" tIns="45720" rIns="91440" bIns="45720" rtlCol="0" anchor="ctr">
            <a:normAutofit fontScale="60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cap="none" dirty="0"/>
              <a:t>Debido a la cantidad de variables implicadas generamos un </a:t>
            </a:r>
            <a:r>
              <a:rPr lang="es-MX" cap="none" dirty="0" err="1"/>
              <a:t>heat-map</a:t>
            </a:r>
            <a:r>
              <a:rPr lang="es-MX" cap="none" dirty="0"/>
              <a:t> que va a ser útil para detectar rápidamente las correlaciones altas.</a:t>
            </a:r>
            <a:endParaRPr lang="es-AR" cap="none" dirty="0"/>
          </a:p>
        </p:txBody>
      </p:sp>
      <p:pic>
        <p:nvPicPr>
          <p:cNvPr id="4" name="Imagen 3">
            <a:extLst>
              <a:ext uri="{FF2B5EF4-FFF2-40B4-BE49-F238E27FC236}">
                <a16:creationId xmlns:a16="http://schemas.microsoft.com/office/drawing/2014/main" id="{D7421547-14BB-23AD-2F02-9E765113AA4F}"/>
              </a:ext>
            </a:extLst>
          </p:cNvPr>
          <p:cNvPicPr>
            <a:picLocks noChangeAspect="1"/>
          </p:cNvPicPr>
          <p:nvPr/>
        </p:nvPicPr>
        <p:blipFill>
          <a:blip r:embed="rId2"/>
          <a:stretch>
            <a:fillRect/>
          </a:stretch>
        </p:blipFill>
        <p:spPr>
          <a:xfrm>
            <a:off x="1922462" y="2387600"/>
            <a:ext cx="7953375" cy="1314450"/>
          </a:xfrm>
          <a:prstGeom prst="rect">
            <a:avLst/>
          </a:prstGeom>
        </p:spPr>
      </p:pic>
      <p:sp>
        <p:nvSpPr>
          <p:cNvPr id="5" name="Título 1">
            <a:extLst>
              <a:ext uri="{FF2B5EF4-FFF2-40B4-BE49-F238E27FC236}">
                <a16:creationId xmlns:a16="http://schemas.microsoft.com/office/drawing/2014/main" id="{015E4D37-A08B-4826-B0C1-5DBFA7593803}"/>
              </a:ext>
            </a:extLst>
          </p:cNvPr>
          <p:cNvSpPr txBox="1">
            <a:spLocks/>
          </p:cNvSpPr>
          <p:nvPr/>
        </p:nvSpPr>
        <p:spPr>
          <a:xfrm>
            <a:off x="1" y="3851028"/>
            <a:ext cx="12192000" cy="3006971"/>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s-MX" sz="1800" cap="none" dirty="0"/>
              <a:t>Como se puede ver a continuación, la variable con correlación mas alta positiva es "</a:t>
            </a:r>
            <a:r>
              <a:rPr lang="es-MX" sz="1800" cap="none" dirty="0" err="1"/>
              <a:t>gluc</a:t>
            </a:r>
            <a:r>
              <a:rPr lang="es-MX" sz="1800" cap="none" dirty="0"/>
              <a:t>" con "</a:t>
            </a:r>
            <a:r>
              <a:rPr lang="es-MX" sz="1800" cap="none" dirty="0" err="1"/>
              <a:t>cholesterol</a:t>
            </a:r>
            <a:r>
              <a:rPr lang="es-MX" sz="1800" cap="none" dirty="0"/>
              <a:t>", es decir, glucosa y colesterol lo cual es esperable y no arroja resultados novedosos. Por otro lado, la variable "</a:t>
            </a:r>
            <a:r>
              <a:rPr lang="es-MX" sz="1800" cap="none" dirty="0" err="1"/>
              <a:t>cholesterol</a:t>
            </a:r>
            <a:r>
              <a:rPr lang="es-MX" sz="1800" cap="none" dirty="0"/>
              <a:t>" y otras como "PAS_R" y "PAD_R" son de escala ordinal, lo que implica que se debería probar con el método "</a:t>
            </a:r>
            <a:r>
              <a:rPr lang="es-MX" sz="1800" cap="none" dirty="0" err="1"/>
              <a:t>spearman</a:t>
            </a:r>
            <a:r>
              <a:rPr lang="es-MX" sz="1800" cap="none" dirty="0"/>
              <a:t> Rho". La edad puede ser una variable relevante (Figura 1) por lo que se tomara en cuenta en un futuro. Por otro lado, la variable genero (figura 3) no parece presentar diferencias significativas.</a:t>
            </a:r>
            <a:endParaRPr lang="es-AR" sz="1800" cap="none" dirty="0"/>
          </a:p>
        </p:txBody>
      </p:sp>
    </p:spTree>
    <p:extLst>
      <p:ext uri="{BB962C8B-B14F-4D97-AF65-F5344CB8AC3E}">
        <p14:creationId xmlns:p14="http://schemas.microsoft.com/office/powerpoint/2010/main" val="1781599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3066E4-7311-C741-F386-4C085C633766}"/>
              </a:ext>
            </a:extLst>
          </p:cNvPr>
          <p:cNvSpPr>
            <a:spLocks noGrp="1"/>
          </p:cNvSpPr>
          <p:nvPr>
            <p:ph type="title"/>
          </p:nvPr>
        </p:nvSpPr>
        <p:spPr>
          <a:xfrm>
            <a:off x="0" y="268276"/>
            <a:ext cx="12192000" cy="808568"/>
          </a:xfrm>
        </p:spPr>
        <p:txBody>
          <a:bodyPr>
            <a:normAutofit/>
          </a:bodyPr>
          <a:lstStyle/>
          <a:p>
            <a:pPr algn="ctr"/>
            <a:r>
              <a:rPr lang="es-MX" dirty="0"/>
              <a:t>figura 4: </a:t>
            </a:r>
            <a:r>
              <a:rPr lang="es-MX" dirty="0" err="1"/>
              <a:t>heat-map</a:t>
            </a:r>
            <a:r>
              <a:rPr lang="es-MX" dirty="0"/>
              <a:t>, Pearson</a:t>
            </a:r>
            <a:endParaRPr lang="es-AR" dirty="0"/>
          </a:p>
        </p:txBody>
      </p:sp>
      <p:pic>
        <p:nvPicPr>
          <p:cNvPr id="1026" name="Picture 2">
            <a:extLst>
              <a:ext uri="{FF2B5EF4-FFF2-40B4-BE49-F238E27FC236}">
                <a16:creationId xmlns:a16="http://schemas.microsoft.com/office/drawing/2014/main" id="{5922AE96-B1F6-AEB1-3246-57BA2A9CE0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4860" y="1076844"/>
            <a:ext cx="6822280" cy="5648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0870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3066E4-7311-C741-F386-4C085C633766}"/>
              </a:ext>
            </a:extLst>
          </p:cNvPr>
          <p:cNvSpPr>
            <a:spLocks noGrp="1"/>
          </p:cNvSpPr>
          <p:nvPr>
            <p:ph type="title"/>
          </p:nvPr>
        </p:nvSpPr>
        <p:spPr>
          <a:xfrm>
            <a:off x="0" y="391583"/>
            <a:ext cx="12192000" cy="808568"/>
          </a:xfrm>
        </p:spPr>
        <p:txBody>
          <a:bodyPr>
            <a:normAutofit/>
          </a:bodyPr>
          <a:lstStyle/>
          <a:p>
            <a:pPr algn="ctr"/>
            <a:r>
              <a:rPr lang="es-MX" dirty="0"/>
              <a:t>figura 5. </a:t>
            </a:r>
            <a:r>
              <a:rPr lang="es-MX" dirty="0" err="1"/>
              <a:t>heat-map</a:t>
            </a:r>
            <a:r>
              <a:rPr lang="es-MX" dirty="0"/>
              <a:t>, </a:t>
            </a:r>
            <a:r>
              <a:rPr lang="es-AR" b="0" i="0" dirty="0" err="1">
                <a:effectLst/>
                <a:latin typeface="Helvetica Neue"/>
              </a:rPr>
              <a:t>spearman</a:t>
            </a:r>
            <a:r>
              <a:rPr lang="es-AR" b="0" i="0" dirty="0">
                <a:effectLst/>
                <a:latin typeface="Helvetica Neue"/>
              </a:rPr>
              <a:t> Rho</a:t>
            </a:r>
            <a:endParaRPr lang="es-AR" dirty="0"/>
          </a:p>
        </p:txBody>
      </p:sp>
      <p:pic>
        <p:nvPicPr>
          <p:cNvPr id="2050" name="Picture 2">
            <a:extLst>
              <a:ext uri="{FF2B5EF4-FFF2-40B4-BE49-F238E27FC236}">
                <a16:creationId xmlns:a16="http://schemas.microsoft.com/office/drawing/2014/main" id="{9DFD4196-9332-0920-6075-AE16E02D1B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2863" y="1128862"/>
            <a:ext cx="6605587" cy="5468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137075"/>
      </p:ext>
    </p:extLst>
  </p:cSld>
  <p:clrMapOvr>
    <a:masterClrMapping/>
  </p:clrMapOvr>
</p:sld>
</file>

<file path=ppt/theme/theme1.xml><?xml version="1.0" encoding="utf-8"?>
<a:theme xmlns:a="http://schemas.openxmlformats.org/drawingml/2006/main" name="Secto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158</TotalTime>
  <Words>1309</Words>
  <Application>Microsoft Office PowerPoint</Application>
  <PresentationFormat>Panorámica</PresentationFormat>
  <Paragraphs>57</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Century Gothic</vt:lpstr>
      <vt:lpstr>Helvetica Neue</vt:lpstr>
      <vt:lpstr>Roboto</vt:lpstr>
      <vt:lpstr>Wingdings 3</vt:lpstr>
      <vt:lpstr>Sector</vt:lpstr>
      <vt:lpstr>Predicción de enfermedades cardiovasculares</vt:lpstr>
      <vt:lpstr>Motivación y audiencia</vt:lpstr>
      <vt:lpstr>¿Que factores de riesgo pueden ser predictivos de contraer una enfermedad cardio vascular?</vt:lpstr>
      <vt:lpstr>figura 1. Relación ENTRE LA EDAD Y LA Presión ARTERIAL Sistólica</vt:lpstr>
      <vt:lpstr>figura 2. Relación ENTRE COLESTEROL Y Presiones Arteriales</vt:lpstr>
      <vt:lpstr>figura 3. Relación ENTRE COLESTEROL Y Género</vt:lpstr>
      <vt:lpstr>Primeros Insights</vt:lpstr>
      <vt:lpstr>figura 4: heat-map, Pearson</vt:lpstr>
      <vt:lpstr>figura 5. heat-map, spearman Rho</vt:lpstr>
      <vt:lpstr>figura 6. heat-map, cramer</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Predicción de enfermedades cardiovasculares</dc:title>
  <dc:creator>Leandro</dc:creator>
  <cp:lastModifiedBy>Leandro</cp:lastModifiedBy>
  <cp:revision>17</cp:revision>
  <dcterms:created xsi:type="dcterms:W3CDTF">2022-10-29T15:13:18Z</dcterms:created>
  <dcterms:modified xsi:type="dcterms:W3CDTF">2022-10-29T19:08:56Z</dcterms:modified>
</cp:coreProperties>
</file>