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626365"/>
    <a:srgbClr val="003399"/>
    <a:srgbClr val="96969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0FB8B-3AE9-4A7F-87F5-F39C16639BBC}" v="3" dt="2024-02-28T13:28:12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 autoAdjust="0"/>
    <p:restoredTop sz="84694" autoAdjust="0"/>
  </p:normalViewPr>
  <p:slideViewPr>
    <p:cSldViewPr>
      <p:cViewPr varScale="1">
        <p:scale>
          <a:sx n="72" d="100"/>
          <a:sy n="72" d="100"/>
        </p:scale>
        <p:origin x="9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8620-6A4B-47FD-BF09-0BC27AD4C534}" type="datetimeFigureOut">
              <a:rPr lang="es-ES" smtClean="0"/>
              <a:pPr/>
              <a:t>28/02/2024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62A1-095D-4E6A-B973-8482DEE2C60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770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73A3-51BB-4693-B04B-BE9703857F78}" type="datetimeFigureOut">
              <a:rPr lang="es-ES" smtClean="0"/>
              <a:pPr/>
              <a:t>28/02/2024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5F01-2440-4E94-944E-20F36567D86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140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28802" y="521494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erterterterterterte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090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281841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dia Analytics Solutions | Akamai">
            <a:extLst>
              <a:ext uri="{FF2B5EF4-FFF2-40B4-BE49-F238E27FC236}">
                <a16:creationId xmlns:a16="http://schemas.microsoft.com/office/drawing/2014/main" id="{65C9E5CE-7440-4B9C-95FE-0707B6B670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2" b="33761"/>
          <a:stretch/>
        </p:blipFill>
        <p:spPr bwMode="auto">
          <a:xfrm>
            <a:off x="1040662" y="2317409"/>
            <a:ext cx="10167906" cy="45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y problem solving using analytics needs new thinking - Information Age">
            <a:extLst>
              <a:ext uri="{FF2B5EF4-FFF2-40B4-BE49-F238E27FC236}">
                <a16:creationId xmlns:a16="http://schemas.microsoft.com/office/drawing/2014/main" id="{15949482-0873-49C6-9001-E178B73C20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23991"/>
          <a:stretch/>
        </p:blipFill>
        <p:spPr bwMode="auto">
          <a:xfrm>
            <a:off x="1055440" y="-998"/>
            <a:ext cx="3384376" cy="25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6E11F7F4-1F04-40CB-BF71-ECBBF80BE0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98"/>
            <a:ext cx="12193776" cy="6858998"/>
          </a:xfrm>
          <a:prstGeom prst="rect">
            <a:avLst/>
          </a:prstGeom>
        </p:spPr>
      </p:pic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0B3072BF-BCA4-4E32-B395-A2D864978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7462" y="1772816"/>
            <a:ext cx="4537075" cy="47282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8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F15F580B-FE4D-4CF0-AB11-A3D32E2708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2392" y="2199489"/>
            <a:ext cx="4537075" cy="22816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600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Presentation 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7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Why problem solving using analytics needs new thinking - Information Age">
            <a:extLst>
              <a:ext uri="{FF2B5EF4-FFF2-40B4-BE49-F238E27FC236}">
                <a16:creationId xmlns:a16="http://schemas.microsoft.com/office/drawing/2014/main" id="{8B14B08E-4F69-4569-B05F-137CE8D83F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23991" r="44872"/>
          <a:stretch/>
        </p:blipFill>
        <p:spPr bwMode="auto">
          <a:xfrm>
            <a:off x="0" y="0"/>
            <a:ext cx="1944216" cy="25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edia Analytics Solutions | Akamai">
            <a:extLst>
              <a:ext uri="{FF2B5EF4-FFF2-40B4-BE49-F238E27FC236}">
                <a16:creationId xmlns:a16="http://schemas.microsoft.com/office/drawing/2014/main" id="{70A0DF29-61B0-4E17-9FB3-C99FA4D90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469" b="41598"/>
          <a:stretch/>
        </p:blipFill>
        <p:spPr bwMode="auto">
          <a:xfrm>
            <a:off x="2495600" y="2854581"/>
            <a:ext cx="9696400" cy="40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1763258" y="1512288"/>
            <a:ext cx="5388860" cy="48904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32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763258" y="2977373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 Contents title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763258" y="3490396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763258" y="4003419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763258" y="4516441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1763258" y="5029464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05. Contents title</a:t>
            </a:r>
            <a:endParaRPr lang="ko-KR" altLang="en-US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>
            <a:off x="1763258" y="5542484"/>
            <a:ext cx="5388860" cy="30501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133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06. Contents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Media Analytics Solutions | Akamai">
            <a:extLst>
              <a:ext uri="{FF2B5EF4-FFF2-40B4-BE49-F238E27FC236}">
                <a16:creationId xmlns:a16="http://schemas.microsoft.com/office/drawing/2014/main" id="{A58BFAC7-225E-4F01-8BF2-D247767733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3" r="25360" b="8480"/>
          <a:stretch/>
        </p:blipFill>
        <p:spPr bwMode="auto">
          <a:xfrm>
            <a:off x="398340" y="0"/>
            <a:ext cx="11793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y problem solving using analytics needs new thinking - Information Age">
            <a:extLst>
              <a:ext uri="{FF2B5EF4-FFF2-40B4-BE49-F238E27FC236}">
                <a16:creationId xmlns:a16="http://schemas.microsoft.com/office/drawing/2014/main" id="{DD70BFC4-B0B9-418B-9EA8-AB8AE42CC4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23991"/>
          <a:stretch/>
        </p:blipFill>
        <p:spPr bwMode="auto">
          <a:xfrm>
            <a:off x="8081197" y="-8726"/>
            <a:ext cx="4110803" cy="31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8">
            <a:extLst>
              <a:ext uri="{FF2B5EF4-FFF2-40B4-BE49-F238E27FC236}">
                <a16:creationId xmlns:a16="http://schemas.microsoft.com/office/drawing/2014/main" id="{A07C738E-4ADE-440E-B1C8-2B27772E22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9283C8CD-856B-4CAA-8D79-3B681211E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0740" y="3002327"/>
            <a:ext cx="6049433" cy="47282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8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ED9F1E-3C7E-4316-8857-4A063F380F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00867" y="2369251"/>
            <a:ext cx="2565063" cy="641897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44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62FBB62-3C6B-46B2-A4FE-E3E0787B5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3980" y="3429000"/>
            <a:ext cx="6049433" cy="22816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600" b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6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0C1F7D1E-4003-41BA-8536-953427326DAC}"/>
              </a:ext>
            </a:extLst>
          </p:cNvPr>
          <p:cNvSpPr/>
          <p:nvPr userDrawn="1"/>
        </p:nvSpPr>
        <p:spPr>
          <a:xfrm>
            <a:off x="0" y="-27383"/>
            <a:ext cx="12192000" cy="6885384"/>
          </a:xfrm>
          <a:prstGeom prst="rect">
            <a:avLst/>
          </a:prstGeom>
          <a:solidFill>
            <a:srgbClr val="DE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3 Marcador de fecha">
            <a:extLst>
              <a:ext uri="{FF2B5EF4-FFF2-40B4-BE49-F238E27FC236}">
                <a16:creationId xmlns:a16="http://schemas.microsoft.com/office/drawing/2014/main" id="{E7231DCB-034C-42CD-AC6C-815F2FE8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1"/>
            <a:ext cx="1333467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AR"/>
              <a:t>03/06/2021</a:t>
            </a:r>
            <a:endParaRPr lang="es-ES" dirty="0"/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D49B4D95-56C8-4EB2-A0E4-1969FE4CE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0456" y="-27384"/>
            <a:ext cx="1985554" cy="16985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1847850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2DFF19A-0B37-426E-B77B-62246FC7F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7859" y="257386"/>
            <a:ext cx="9805351" cy="36678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4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40D9DD-86D8-4016-878D-559F7901FB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59" y="686808"/>
            <a:ext cx="9805351" cy="22875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600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sub title</a:t>
            </a:r>
            <a:endParaRPr lang="ko-KR" altLang="en-US" dirty="0"/>
          </a:p>
        </p:txBody>
      </p:sp>
      <p:sp>
        <p:nvSpPr>
          <p:cNvPr id="14" name="2 Marcador de pie de página">
            <a:extLst>
              <a:ext uri="{FF2B5EF4-FFF2-40B4-BE49-F238E27FC236}">
                <a16:creationId xmlns:a16="http://schemas.microsoft.com/office/drawing/2014/main" id="{0C15C245-DAA4-4626-927C-E0A4874FBADF}"/>
              </a:ext>
            </a:extLst>
          </p:cNvPr>
          <p:cNvSpPr txBox="1">
            <a:spLocks/>
          </p:cNvSpPr>
          <p:nvPr userDrawn="1"/>
        </p:nvSpPr>
        <p:spPr>
          <a:xfrm>
            <a:off x="2762227" y="6354686"/>
            <a:ext cx="6381795" cy="45869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Data Analyst Capstone Project</a:t>
            </a:r>
            <a:endParaRPr lang="es-ES" sz="800" b="1" dirty="0">
              <a:solidFill>
                <a:srgbClr val="11111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800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Alexander N. Leaño</a:t>
            </a:r>
          </a:p>
          <a:p>
            <a:pPr algn="ctr"/>
            <a:r>
              <a:rPr lang="es-ES" sz="8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| Cursera</a:t>
            </a:r>
          </a:p>
        </p:txBody>
      </p:sp>
      <p:sp>
        <p:nvSpPr>
          <p:cNvPr id="15" name="5 Marcador de número de diapositiva">
            <a:extLst>
              <a:ext uri="{FF2B5EF4-FFF2-40B4-BE49-F238E27FC236}">
                <a16:creationId xmlns:a16="http://schemas.microsoft.com/office/drawing/2014/main" id="{EB63C9F8-6FB3-4B91-B9D4-CC7277E1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587" y="6381329"/>
            <a:ext cx="666712" cy="365125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rgbClr val="11111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6CFF80-A4DA-4B6E-8480-AB7AA87DB7E4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1858-69A2-4199-8C88-ADC9E820BE4B}"/>
              </a:ext>
            </a:extLst>
          </p:cNvPr>
          <p:cNvCxnSpPr/>
          <p:nvPr userDrawn="1"/>
        </p:nvCxnSpPr>
        <p:spPr>
          <a:xfrm>
            <a:off x="767408" y="980728"/>
            <a:ext cx="102251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0C1F7D1E-4003-41BA-8536-953427326DAC}"/>
              </a:ext>
            </a:extLst>
          </p:cNvPr>
          <p:cNvSpPr/>
          <p:nvPr userDrawn="1"/>
        </p:nvSpPr>
        <p:spPr>
          <a:xfrm>
            <a:off x="0" y="0"/>
            <a:ext cx="12192000" cy="6885384"/>
          </a:xfrm>
          <a:prstGeom prst="rect">
            <a:avLst/>
          </a:prstGeom>
          <a:solidFill>
            <a:srgbClr val="DE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3 Marcador de fecha">
            <a:extLst>
              <a:ext uri="{FF2B5EF4-FFF2-40B4-BE49-F238E27FC236}">
                <a16:creationId xmlns:a16="http://schemas.microsoft.com/office/drawing/2014/main" id="{E7231DCB-034C-42CD-AC6C-815F2FE8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1"/>
            <a:ext cx="1333467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AR"/>
              <a:t>03/06/2021</a:t>
            </a:r>
            <a:endParaRPr lang="es-ES" dirty="0"/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D49B4D95-56C8-4EB2-A0E4-1969FE4CE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0456" y="-27384"/>
            <a:ext cx="1985554" cy="1698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9303" y="1556792"/>
            <a:ext cx="5561313" cy="473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10" y="1556792"/>
            <a:ext cx="5180252" cy="473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111111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2DFF19A-0B37-426E-B77B-62246FC7F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7859" y="257386"/>
            <a:ext cx="9805351" cy="36678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400" b="1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40D9DD-86D8-4016-878D-559F7901FB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59" y="686808"/>
            <a:ext cx="9805351" cy="22875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600" b="0">
                <a:solidFill>
                  <a:srgbClr val="11111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sub title</a:t>
            </a:r>
            <a:endParaRPr lang="ko-KR" altLang="en-US" dirty="0"/>
          </a:p>
        </p:txBody>
      </p:sp>
      <p:sp>
        <p:nvSpPr>
          <p:cNvPr id="14" name="2 Marcador de pie de página">
            <a:extLst>
              <a:ext uri="{FF2B5EF4-FFF2-40B4-BE49-F238E27FC236}">
                <a16:creationId xmlns:a16="http://schemas.microsoft.com/office/drawing/2014/main" id="{0C15C245-DAA4-4626-927C-E0A4874FBADF}"/>
              </a:ext>
            </a:extLst>
          </p:cNvPr>
          <p:cNvSpPr txBox="1">
            <a:spLocks/>
          </p:cNvSpPr>
          <p:nvPr userDrawn="1"/>
        </p:nvSpPr>
        <p:spPr>
          <a:xfrm>
            <a:off x="2762227" y="6354686"/>
            <a:ext cx="6381795" cy="45869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Data Analyst Capstone Project</a:t>
            </a:r>
            <a:endParaRPr lang="es-ES" sz="800" b="1" dirty="0">
              <a:solidFill>
                <a:srgbClr val="11111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800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Alexander N. Leaño</a:t>
            </a:r>
          </a:p>
          <a:p>
            <a:pPr algn="ctr"/>
            <a:r>
              <a:rPr lang="es-ES" sz="8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| Cursera</a:t>
            </a:r>
          </a:p>
        </p:txBody>
      </p:sp>
      <p:sp>
        <p:nvSpPr>
          <p:cNvPr id="15" name="5 Marcador de número de diapositiva">
            <a:extLst>
              <a:ext uri="{FF2B5EF4-FFF2-40B4-BE49-F238E27FC236}">
                <a16:creationId xmlns:a16="http://schemas.microsoft.com/office/drawing/2014/main" id="{EB63C9F8-6FB3-4B91-B9D4-CC7277E1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587" y="6381329"/>
            <a:ext cx="666712" cy="365125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rgbClr val="11111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6CFF80-A4DA-4B6E-8480-AB7AA87DB7E4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687669-5C8B-4578-881E-571AD4BAD213}"/>
              </a:ext>
            </a:extLst>
          </p:cNvPr>
          <p:cNvCxnSpPr/>
          <p:nvPr userDrawn="1"/>
        </p:nvCxnSpPr>
        <p:spPr>
          <a:xfrm>
            <a:off x="767408" y="980728"/>
            <a:ext cx="102251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lla data analytics alla data intelligence: per un nuovo Business  “sostenibile” - Big Data 4Innovation">
            <a:extLst>
              <a:ext uri="{FF2B5EF4-FFF2-40B4-BE49-F238E27FC236}">
                <a16:creationId xmlns:a16="http://schemas.microsoft.com/office/drawing/2014/main" id="{53DD9836-9936-46EE-A875-3DF995A4A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38" y="2861923"/>
            <a:ext cx="2937346" cy="20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aliza tus datos de internet - BORN TO ADMIN">
            <a:extLst>
              <a:ext uri="{FF2B5EF4-FFF2-40B4-BE49-F238E27FC236}">
                <a16:creationId xmlns:a16="http://schemas.microsoft.com/office/drawing/2014/main" id="{41BEA97C-BAA9-4B72-B206-039C3028A8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49493"/>
            <a:ext cx="5019878" cy="33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3984365" y="2372883"/>
            <a:ext cx="3653167" cy="48904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1" r:id="rId3"/>
    <p:sldLayoutId id="2147483675" r:id="rId4"/>
    <p:sldLayoutId id="2147483674" r:id="rId5"/>
    <p:sldLayoutId id="2147483672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hyperlink" Target="https://dataplatform.cloud.ibm.com/dashboards/72361833-58fa-4c0e-98a3-93309c257f50/view/5117e30a6fb371fc63e1cce4079a2c077c662508b0bb855084d37b495b627597f0614098c82d180bda175037f3e9415bc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9/04/09/the-2019-stack-overflow-developer-survey-results-are-in/?cm_mmc=Email_Newsletter-_-Developer_Ed%2BTech-_-WW_WW-_-SkillsNetwork-Courses-IBM-DA0321EN-SkillsNetwork-21426264&amp;cm_mmca1=000026UJ&amp;cm_mmca2=10006555&amp;cm_mmca3=M12345678&amp;cvosrc=email.Newsletter.M12345678&amp;cvo_campaign=000026UJ&amp;cm_mmc=Email_Newsletter-_-Developer_Ed%2BTech-_-WW_WW-_-SkillsNetwork-Courses-IBM-DA0321EN-SkillsNetwork-21426264&amp;cm_mmca1=000026UJ&amp;cm_mmca2=10006555&amp;cm_mmca3=M12345678&amp;cvosrc=email.Newsletter.M12345678&amp;cvo_campaign=000026U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43672" y="260648"/>
            <a:ext cx="6552728" cy="293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YEAR’S REPORT ON EMERGING SKILLS</a:t>
            </a:r>
            <a:endParaRPr lang="es-AR" sz="3600" b="1" dirty="0">
              <a:solidFill>
                <a:srgbClr val="11111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60304" y="2623264"/>
            <a:ext cx="4139845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Data Analytics Capstone Project</a:t>
            </a:r>
          </a:p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ALEXANDER NELSON LEAÑO</a:t>
            </a:r>
            <a:endParaRPr lang="es-ES" sz="1600" dirty="0">
              <a:solidFill>
                <a:srgbClr val="11111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3143672" y="2564904"/>
            <a:ext cx="6264696" cy="0"/>
          </a:xfrm>
          <a:prstGeom prst="line">
            <a:avLst/>
          </a:prstGeom>
          <a:ln w="19050">
            <a:solidFill>
              <a:srgbClr val="626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260304" y="3284984"/>
            <a:ext cx="4572000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│ CURSERA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June 3rd,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A6C7C-2AFC-4CBE-B2DB-7D58B05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A9C6-EADF-40B9-B0AE-7E5A4FF93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IMPLICATIONS</a:t>
            </a:r>
          </a:p>
          <a:p>
            <a:r>
              <a:rPr lang="en-US" b="1" i="1" dirty="0"/>
              <a:t>MySQL</a:t>
            </a:r>
            <a:r>
              <a:rPr lang="en-US" dirty="0"/>
              <a:t> is still trending, but </a:t>
            </a:r>
            <a:r>
              <a:rPr lang="en-US" b="1" i="1" dirty="0"/>
              <a:t>Microsoft SQL Server </a:t>
            </a:r>
            <a:r>
              <a:rPr lang="en-US" dirty="0"/>
              <a:t>may be not.</a:t>
            </a:r>
          </a:p>
          <a:p>
            <a:r>
              <a:rPr lang="en-US" b="1" i="1" dirty="0"/>
              <a:t>NoSQL (MongoDB, </a:t>
            </a:r>
            <a:r>
              <a:rPr lang="en-US" b="1" i="1" dirty="0" err="1"/>
              <a:t>ElasticSearch</a:t>
            </a:r>
            <a:r>
              <a:rPr lang="en-US" b="1" i="1" dirty="0"/>
              <a:t>) </a:t>
            </a:r>
            <a:r>
              <a:rPr lang="en-US" dirty="0"/>
              <a:t>are becoming more popular in the next year.</a:t>
            </a:r>
          </a:p>
          <a:p>
            <a:r>
              <a:rPr lang="en-US" b="1" i="1" dirty="0"/>
              <a:t>Open-source database</a:t>
            </a:r>
            <a:r>
              <a:rPr lang="en-US" dirty="0"/>
              <a:t> are habitually in high demand</a:t>
            </a:r>
          </a:p>
          <a:p>
            <a:r>
              <a:rPr lang="en-US" b="1" i="1" dirty="0"/>
              <a:t>Redis </a:t>
            </a:r>
            <a:r>
              <a:rPr lang="en-US" dirty="0"/>
              <a:t>and </a:t>
            </a:r>
            <a:r>
              <a:rPr lang="en-US" b="1" i="1" dirty="0" err="1"/>
              <a:t>ElasticSearch</a:t>
            </a:r>
            <a:r>
              <a:rPr lang="en-US" b="1" i="1" dirty="0"/>
              <a:t> </a:t>
            </a:r>
            <a:r>
              <a:rPr lang="en-US" dirty="0"/>
              <a:t>became emerging popular databases the next year.</a:t>
            </a:r>
            <a:endParaRPr lang="en-US" b="1" i="1" dirty="0"/>
          </a:p>
          <a:p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2FF1-EE9F-42C3-974A-1F037ACA9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Increase of  interest in </a:t>
            </a:r>
            <a:r>
              <a:rPr lang="en-US" b="1" i="1" dirty="0"/>
              <a:t>PostgreSQL</a:t>
            </a:r>
            <a:r>
              <a:rPr lang="en-US" dirty="0"/>
              <a:t> and </a:t>
            </a:r>
            <a:r>
              <a:rPr lang="en-US" b="1" i="1" dirty="0"/>
              <a:t>MongoDB</a:t>
            </a:r>
          </a:p>
          <a:p>
            <a:r>
              <a:rPr lang="en-US" b="1" i="1" dirty="0"/>
              <a:t>MySQL</a:t>
            </a:r>
            <a:r>
              <a:rPr lang="en-US" dirty="0"/>
              <a:t> still in top 5</a:t>
            </a:r>
          </a:p>
          <a:p>
            <a:r>
              <a:rPr lang="en-US" b="1" i="1" dirty="0"/>
              <a:t>Microsoft SQL Server </a:t>
            </a:r>
            <a:r>
              <a:rPr lang="en-US" dirty="0"/>
              <a:t>and </a:t>
            </a:r>
            <a:r>
              <a:rPr lang="en-US" b="1" i="1" dirty="0"/>
              <a:t>SQLite</a:t>
            </a:r>
            <a:r>
              <a:rPr lang="en-US" dirty="0"/>
              <a:t> were replaced for </a:t>
            </a:r>
            <a:r>
              <a:rPr lang="en-US" b="1" i="1" dirty="0"/>
              <a:t>Redis</a:t>
            </a:r>
            <a:r>
              <a:rPr lang="en-US" dirty="0"/>
              <a:t> and </a:t>
            </a:r>
            <a:r>
              <a:rPr lang="en-US" b="1" i="1" dirty="0" err="1"/>
              <a:t>ElasticSearch</a:t>
            </a:r>
            <a:endParaRPr lang="en-US" b="1" i="1" dirty="0"/>
          </a:p>
          <a:p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A8E5E-F9B4-4027-B77B-E0F22B0C2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DATABASE TRENDS</a:t>
            </a:r>
            <a:endParaRPr lang="es-A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13F20-FF25-42D4-B0AC-FB3F354A6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 &amp; IMPLICATIONS</a:t>
            </a:r>
            <a:endParaRPr lang="es-A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8DD7-F2B1-433B-A334-1A55930B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72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A91-1E8E-4BF4-858A-0EEA8A0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0AAD-4CA3-441F-8BE6-BA336757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7888" y="3212976"/>
            <a:ext cx="5774318" cy="174320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>
                <a:hlinkClick r:id="rId4"/>
              </a:rPr>
              <a:t>Cognos dashboard</a:t>
            </a:r>
            <a:endParaRPr lang="en-US" sz="2800" dirty="0"/>
          </a:p>
          <a:p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0F73-04EF-419D-ABA8-28A690263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A0F-B92A-4E25-97BD-83386A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95977-895F-4642-9EA4-E3A947DDB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46091-FD91-4026-9A73-32464A0D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33F9F-F59C-4544-80AE-FC8607776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DASHBOARD TAB 1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56F4-0A2B-4FC8-9EDA-262D865CC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Current Technology Usage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BD9D-C463-4994-8F67-0215B80A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393508D-637A-4441-BA25-D977D3DC4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2164" y="1096748"/>
            <a:ext cx="8987672" cy="50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A28D-31B5-4BD5-8790-7B216607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3A60-F2F5-4570-9D69-9BB478618D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DASHBOARD TAB 2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E7C7-85D4-4824-8412-6947A4112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Future Technology Trend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C9D3-7875-437F-895F-7116A698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24283CF-D86A-41C1-BB43-7680BE019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4222" y="1096748"/>
            <a:ext cx="8883555" cy="50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2D3CF-B7CF-4726-9586-F3F2E23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D78-37A5-48B0-AABB-3B1DFF8A98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DASHBOARD TAB 3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07600-2928-40B4-B0D6-A2449FD9C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Demographics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4988-6446-47E7-AE46-A487238E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0FFBC8C-1B18-4270-A8E4-1FC739CB1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1876" y="1070518"/>
            <a:ext cx="9128247" cy="5129590"/>
          </a:xfrm>
        </p:spPr>
      </p:pic>
    </p:spTree>
    <p:extLst>
      <p:ext uri="{BB962C8B-B14F-4D97-AF65-F5344CB8AC3E}">
        <p14:creationId xmlns:p14="http://schemas.microsoft.com/office/powerpoint/2010/main" val="35922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A91-1E8E-4BF4-858A-0EEA8A0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0AAD-4CA3-441F-8BE6-BA336757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8000" y="1340769"/>
            <a:ext cx="7154206" cy="504056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Typescript vs JavaScript: JS still hot but is important to keep Typescript in sight.</a:t>
            </a:r>
          </a:p>
          <a:p>
            <a:r>
              <a:rPr lang="en-US" dirty="0"/>
              <a:t>Bash/Shell/Power Shell in the top 10</a:t>
            </a:r>
          </a:p>
          <a:p>
            <a:r>
              <a:rPr lang="en-US" dirty="0"/>
              <a:t>Data with a 93,5% of Men vs 6,5% of Women.</a:t>
            </a:r>
          </a:p>
          <a:p>
            <a:r>
              <a:rPr lang="en-US" dirty="0"/>
              <a:t>50% of respondent between 25 and 35 years old.</a:t>
            </a:r>
          </a:p>
          <a:p>
            <a:r>
              <a:rPr lang="en-US" dirty="0"/>
              <a:t>The major part of respond from USA.</a:t>
            </a:r>
          </a:p>
          <a:p>
            <a:r>
              <a:rPr lang="en-US" dirty="0"/>
              <a:t>Database trend changes more dynamic than Programing Language.</a:t>
            </a:r>
          </a:p>
          <a:p>
            <a:endParaRPr lang="en-US" sz="2400" dirty="0"/>
          </a:p>
          <a:p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0F73-04EF-419D-ABA8-28A690263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A0F-B92A-4E25-97BD-83386A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03D0C88C-7E7F-4F29-A74F-866CA117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0" y="1749600"/>
            <a:ext cx="2748925" cy="2748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692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99969-3112-4CA5-8B7F-0E0689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DF20-E2A6-4C6F-ACD9-F8D03F1FF0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Needed of data to analyses implications about gender.</a:t>
            </a:r>
          </a:p>
          <a:p>
            <a:r>
              <a:rPr lang="en-US" dirty="0"/>
              <a:t>Needed of  data to analyses implications about countries.</a:t>
            </a:r>
          </a:p>
          <a:p>
            <a:r>
              <a:rPr lang="en-US" dirty="0"/>
              <a:t>JavaScript, HTML/CSS and SQL are very important to developers.</a:t>
            </a:r>
          </a:p>
          <a:p>
            <a:r>
              <a:rPr lang="en-US" dirty="0"/>
              <a:t>Platforms like Windows, Linux, Docker and AWS are really important to know.</a:t>
            </a:r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ABB1-415C-4742-AAEE-CEFAE705C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more men than women participated in the survey.</a:t>
            </a:r>
          </a:p>
          <a:p>
            <a:r>
              <a:rPr lang="en-US" dirty="0"/>
              <a:t>Programing Language are not going to change significantly in the next year.</a:t>
            </a:r>
          </a:p>
          <a:p>
            <a:r>
              <a:rPr lang="en-US" dirty="0"/>
              <a:t>Database change more significantly in the top 5.</a:t>
            </a:r>
          </a:p>
          <a:p>
            <a:r>
              <a:rPr lang="en-US" dirty="0"/>
              <a:t>Oracle is not in the top 10 in the next year.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16245-919C-4047-8A1D-456923418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  <a:endParaRPr lang="es-A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1B181-41F0-4F97-89B0-344E04CD6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2B1C-08E9-42F7-9FED-60E3606F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69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A91-1E8E-4BF4-858A-0EEA8A0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0AAD-4CA3-441F-8BE6-BA336757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8000" y="1847850"/>
            <a:ext cx="7154206" cy="3360254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An analysis of programming language and Database skills for next year was performed with valuable insight.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Many statistical tool were be used in order to perform the successful analysis.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This kind of analysis help to keep pace with technology change and identify future skill requirements successfully. </a:t>
            </a:r>
          </a:p>
          <a:p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0F73-04EF-419D-ABA8-28A690263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A0F-B92A-4E25-97BD-83386A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7A889F4-D494-4B18-AB41-DB06C779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0" y="1749600"/>
            <a:ext cx="2748925" cy="2748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876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AFE63-C944-4656-83DE-449A7289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A8FB-13E2-4007-877D-C9931AC3E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9736" y="1847850"/>
            <a:ext cx="7634062" cy="4351338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21C12-FF40-4F37-A5F3-AE960DB0D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617F-6D19-4B1E-8F15-6E0AD90E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CF2ED49-07D6-44E6-AFD1-A472718A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4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5E673-A6E5-4043-A32A-B30BBE76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AD90-BAFA-4E9E-A7DA-2969586FD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GITHUB JOB POSTINGS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9985-F057-434A-9134-D79E928B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670D05D-5EFD-474F-BB04-06AE8AB9A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99656" y="1066017"/>
            <a:ext cx="6317088" cy="5315311"/>
          </a:xfrm>
        </p:spPr>
      </p:pic>
    </p:spTree>
    <p:extLst>
      <p:ext uri="{BB962C8B-B14F-4D97-AF65-F5344CB8AC3E}">
        <p14:creationId xmlns:p14="http://schemas.microsoft.com/office/powerpoint/2010/main" val="368868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9ECEF-8BF2-423E-BDD3-943D4D83C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0A0D4-E86A-4B44-B3B2-D0D393676A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308" y="2329301"/>
            <a:ext cx="5388860" cy="4340059"/>
          </a:xfrm>
        </p:spPr>
        <p:txBody>
          <a:bodyPr/>
          <a:lstStyle/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Executive Summary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1257300" lvl="1" indent="-5143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Visualization – Charts</a:t>
            </a:r>
          </a:p>
          <a:p>
            <a:pPr marL="1257300" lvl="1" indent="-5143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Dashboard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1200150" lvl="1" indent="-4572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Findings &amp; Implications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Appendix</a:t>
            </a: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2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1C27-0717-4662-88F6-2FFD31D2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920CA-4E2C-4ADE-A57E-E8D225442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POPULAR LANGUAGES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A691-23A6-485C-9937-6D60D76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46E5A09-93BB-44DB-A727-DB66D9715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8654" y="1123955"/>
            <a:ext cx="7034692" cy="5185365"/>
          </a:xfrm>
        </p:spPr>
      </p:pic>
    </p:spTree>
    <p:extLst>
      <p:ext uri="{BB962C8B-B14F-4D97-AF65-F5344CB8AC3E}">
        <p14:creationId xmlns:p14="http://schemas.microsoft.com/office/powerpoint/2010/main" val="102226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2A329-BAC3-4D46-B712-FCD938D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2BCEC-0CC8-4D7C-AD43-681DB81CF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Branch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7EB0-1333-4ACA-AC24-545DE71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9709B5-AA63-4524-8F86-520758189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629" y="1844824"/>
            <a:ext cx="10316182" cy="35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EE83F1-1F96-4ED7-AAEA-E315BED240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378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CBDB6-573B-475D-9FAF-03450976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94EE-5176-44CC-825E-0894BD076F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F189-9272-4A3A-9062-6F9A8C31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7B0EBC-3EF5-4B57-B219-2DD0B6C3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8000" y="1847850"/>
            <a:ext cx="7634064" cy="4351338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We work with the stack Overflow Developer Survey 2019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We are looking for analyze: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Current technology usage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Future Technology Trends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Demographics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2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For the analysis we are going to use CDE (Cognos Dashboard Embedded) and Jupyter notebook.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F8317-6A48-4391-B920-7FF30C2EF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748971"/>
            <a:ext cx="2875123" cy="28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2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A91-1E8E-4BF4-858A-0EEA8A0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0AAD-4CA3-441F-8BE6-BA336757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8000" y="1847850"/>
            <a:ext cx="715420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Keeping pace with technology change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Analyzing data to identify future skill requirements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Question to answer: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What are the top programming languages in demand?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What are the top database skills in demand?</a:t>
            </a:r>
          </a:p>
          <a:p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0F73-04EF-419D-ABA8-28A690263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A0F-B92A-4E25-97BD-83386A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844CD-7A49-446D-920F-C8ADE2A2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0" y="1749600"/>
            <a:ext cx="2748925" cy="27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A91-1E8E-4BF4-858A-0EEA8A0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0AAD-4CA3-441F-8BE6-BA336757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3633" y="1011597"/>
            <a:ext cx="9001000" cy="34280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Job postings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Programming Languages Annual Salary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Stack Overflow Developer Survey 2019</a:t>
            </a:r>
            <a:endParaRPr lang="en-US" sz="2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imported into IBM </a:t>
            </a:r>
            <a:r>
              <a:rPr lang="en-US" dirty="0" err="1"/>
              <a:t>Cogno</a:t>
            </a:r>
            <a:r>
              <a:rPr lang="en-US" dirty="0"/>
              <a:t> Dashboard Embedded (CDE)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Randomized subset with 1/10</a:t>
            </a:r>
            <a:r>
              <a:rPr lang="en-US" sz="2800" baseline="30000" dirty="0"/>
              <a:t>th</a:t>
            </a:r>
            <a:r>
              <a:rPr lang="en-US" sz="2800" dirty="0"/>
              <a:t> of the of the original data set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0F73-04EF-419D-ABA8-28A690263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A0F-B92A-4E25-97BD-83386A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844CD-7A49-446D-920F-C8ADE2A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0" y="1749600"/>
            <a:ext cx="2748925" cy="2748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5C434-E3FC-4883-BE3A-EA67C10B190E}"/>
              </a:ext>
            </a:extLst>
          </p:cNvPr>
          <p:cNvSpPr txBox="1"/>
          <p:nvPr/>
        </p:nvSpPr>
        <p:spPr>
          <a:xfrm>
            <a:off x="2783633" y="4439604"/>
            <a:ext cx="9145567" cy="267765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Process: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Data exploration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Data wrangling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Data exploratory analysis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1111"/>
              </a:solidFill>
              <a:latin typeface="IBM Plex Mono Text" panose="020B0509050203000203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1111"/>
              </a:solidFill>
              <a:latin typeface="IBM Plex Mono Text" panose="020B0509050203000203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1111"/>
              </a:solidFill>
              <a:latin typeface="IBM Plex Mono Text" panose="020B0509050203000203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Data visualization using CDE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Data presentation</a:t>
            </a:r>
            <a:endParaRPr lang="es-AR" sz="2800" dirty="0">
              <a:solidFill>
                <a:srgbClr val="111111"/>
              </a:solidFill>
              <a:latin typeface="IBM Plex Mono Text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3785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080C6-B6AD-441A-B9AF-A5FFEAA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CFB2-AF78-4254-9A90-14CB1D936C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  <a:p>
            <a:r>
              <a:rPr lang="en-US" dirty="0"/>
              <a:t>Data base trends</a:t>
            </a:r>
          </a:p>
          <a:p>
            <a:r>
              <a:rPr lang="en-US" dirty="0"/>
              <a:t>Current technology usage</a:t>
            </a:r>
          </a:p>
          <a:p>
            <a:r>
              <a:rPr lang="en-US" dirty="0"/>
              <a:t>Future technology trend</a:t>
            </a:r>
          </a:p>
          <a:p>
            <a:r>
              <a:rPr lang="en-US" dirty="0"/>
              <a:t>Demographics</a:t>
            </a:r>
            <a:endParaRPr lang="es-A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EA1A7-F108-4BF3-8F01-B0356CB6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C3C1-3DCD-4212-BB32-68FA9925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236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8AB1-5CE0-4F6B-A20F-5152A67B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80CA2-C107-4B1C-88C7-B118C76B2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  <a:endParaRPr lang="es-A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73E-D8BD-4BBE-8DC8-B8663E35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02553C-8385-499A-9674-F9B958D80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715386"/>
            <a:ext cx="5113338" cy="261626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DAB838-80AA-45E3-AAC2-CE424F110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40463" y="2710557"/>
            <a:ext cx="5113337" cy="2625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D532B-2BE3-40D2-86CE-1E51C22AC6FC}"/>
              </a:ext>
            </a:extLst>
          </p:cNvPr>
          <p:cNvSpPr txBox="1"/>
          <p:nvPr/>
        </p:nvSpPr>
        <p:spPr>
          <a:xfrm>
            <a:off x="1092325" y="1722200"/>
            <a:ext cx="4623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Top 5 Programming Languages</a:t>
            </a:r>
          </a:p>
          <a:p>
            <a:pPr algn="ctr"/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Current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AAC4-BEFD-4490-AB51-45623AF57665}"/>
              </a:ext>
            </a:extLst>
          </p:cNvPr>
          <p:cNvSpPr txBox="1"/>
          <p:nvPr/>
        </p:nvSpPr>
        <p:spPr>
          <a:xfrm>
            <a:off x="6476230" y="1756450"/>
            <a:ext cx="4623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Top 5 Programming Languages</a:t>
            </a:r>
          </a:p>
          <a:p>
            <a:pPr algn="ctr"/>
            <a:r>
              <a:rPr lang="en-US" sz="2800" dirty="0">
                <a:solidFill>
                  <a:srgbClr val="111111"/>
                </a:solidFill>
                <a:latin typeface="IBM Plex Mono Text" panose="020B0509050203000203"/>
              </a:rPr>
              <a:t>Next Year</a:t>
            </a:r>
          </a:p>
        </p:txBody>
      </p:sp>
    </p:spTree>
    <p:extLst>
      <p:ext uri="{BB962C8B-B14F-4D97-AF65-F5344CB8AC3E}">
        <p14:creationId xmlns:p14="http://schemas.microsoft.com/office/powerpoint/2010/main" val="307218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D3EA5-A8A1-4459-96C2-867AA685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FABD-4AA7-4CB5-99F2-C5311F17C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IMPLICATIONS</a:t>
            </a:r>
          </a:p>
          <a:p>
            <a:endParaRPr lang="en-US" b="1" i="1" dirty="0"/>
          </a:p>
          <a:p>
            <a:r>
              <a:rPr lang="en-US" b="1" i="1" dirty="0"/>
              <a:t>Web technologies </a:t>
            </a:r>
            <a:r>
              <a:rPr lang="en-US" dirty="0">
                <a:latin typeface="IBM Plex Mono Text" panose="020B0509050203000203"/>
              </a:rPr>
              <a:t>are </a:t>
            </a:r>
            <a:r>
              <a:rPr lang="es-AR" b="0" i="0" dirty="0">
                <a:effectLst/>
                <a:latin typeface="IBM Plex Mono Text" panose="020B0509050203000203"/>
              </a:rPr>
              <a:t>habitually </a:t>
            </a:r>
            <a:r>
              <a:rPr lang="en-US" dirty="0">
                <a:latin typeface="IBM Plex Mono Text" panose="020B0509050203000203"/>
              </a:rPr>
              <a:t>in </a:t>
            </a:r>
            <a:r>
              <a:rPr lang="en-US" dirty="0"/>
              <a:t>demand and growing.</a:t>
            </a:r>
          </a:p>
          <a:p>
            <a:r>
              <a:rPr lang="en-US" b="1" i="1" dirty="0"/>
              <a:t>Typescript</a:t>
            </a:r>
            <a:r>
              <a:rPr lang="en-US" dirty="0"/>
              <a:t> is going to be an important skill to 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9595B-717B-4CEE-B5D4-E579D7E4E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r>
              <a:rPr lang="en-US" b="1" i="1" dirty="0"/>
              <a:t>JavaScript</a:t>
            </a:r>
            <a:r>
              <a:rPr lang="en-US" dirty="0"/>
              <a:t> and </a:t>
            </a:r>
            <a:r>
              <a:rPr lang="en-US" b="1" i="1" dirty="0"/>
              <a:t>HTML/CSS</a:t>
            </a:r>
            <a:r>
              <a:rPr lang="en-US" i="1" dirty="0"/>
              <a:t> </a:t>
            </a:r>
            <a:r>
              <a:rPr lang="en-US" dirty="0"/>
              <a:t>are the most popular programing language this year and still will be the next year.</a:t>
            </a:r>
          </a:p>
          <a:p>
            <a:r>
              <a:rPr lang="en-US" b="1" i="1" dirty="0"/>
              <a:t>Python</a:t>
            </a:r>
            <a:r>
              <a:rPr lang="en-US" dirty="0"/>
              <a:t> go up in the next year</a:t>
            </a:r>
          </a:p>
          <a:p>
            <a:r>
              <a:rPr lang="en-US" b="1" i="1" dirty="0"/>
              <a:t>SQL</a:t>
            </a:r>
            <a:r>
              <a:rPr lang="en-US" dirty="0"/>
              <a:t> still in top 4</a:t>
            </a:r>
          </a:p>
          <a:p>
            <a:r>
              <a:rPr lang="en-US" b="1" i="1" dirty="0"/>
              <a:t>TypeScript</a:t>
            </a:r>
            <a:r>
              <a:rPr lang="en-US" dirty="0"/>
              <a:t> in top 5 in the next year</a:t>
            </a:r>
          </a:p>
          <a:p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EBC6-D234-442D-A741-5843ABFB5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EE1036-3FAE-4036-A204-65563AA05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 &amp; IMPLICATIONS</a:t>
            </a:r>
            <a:endParaRPr lang="es-A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1FF7-96C4-4E1E-A4ED-F7802EB2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05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3A125-33C6-40CB-9D04-5BECCEA1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03/06/2021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8372C-AAA7-4E37-BD4A-96930FBBB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DATABASE TRENDS</a:t>
            </a:r>
            <a:endParaRPr lang="es-A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A3028-284B-4968-AF8D-8C5B0735C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51480-4B52-4F65-8ECA-964D67A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FF80-A4DA-4B6E-8480-AB7AA87DB7E4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D2357B-B431-42EA-AFC2-C074C48E6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740782"/>
            <a:ext cx="5113338" cy="256547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C9E66F-E28F-4E4A-86BA-2FB50977B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40463" y="2761218"/>
            <a:ext cx="5113337" cy="2524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D4921-101F-4223-AC50-8EE766F5B3BA}"/>
              </a:ext>
            </a:extLst>
          </p:cNvPr>
          <p:cNvSpPr txBox="1"/>
          <p:nvPr/>
        </p:nvSpPr>
        <p:spPr>
          <a:xfrm>
            <a:off x="2095186" y="1844824"/>
            <a:ext cx="2599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1111"/>
                </a:solidFill>
                <a:latin typeface="IBM Plex Mono Text" panose="020B0509050203000203"/>
              </a:rPr>
              <a:t>Top 5 Databases</a:t>
            </a:r>
          </a:p>
          <a:p>
            <a:pPr algn="ctr"/>
            <a:r>
              <a:rPr lang="en-US" sz="2800" b="1" dirty="0">
                <a:solidFill>
                  <a:srgbClr val="111111"/>
                </a:solidFill>
                <a:latin typeface="IBM Plex Mono Text" panose="020B0509050203000203"/>
              </a:rPr>
              <a:t>Current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66725-BDB6-427E-8B74-65E265E2513F}"/>
              </a:ext>
            </a:extLst>
          </p:cNvPr>
          <p:cNvSpPr txBox="1"/>
          <p:nvPr/>
        </p:nvSpPr>
        <p:spPr>
          <a:xfrm>
            <a:off x="7497450" y="1844824"/>
            <a:ext cx="2599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1111"/>
                </a:solidFill>
                <a:latin typeface="IBM Plex Mono Text" panose="020B0509050203000203"/>
              </a:rPr>
              <a:t>Top 5 Databases</a:t>
            </a:r>
          </a:p>
          <a:p>
            <a:pPr algn="ctr"/>
            <a:r>
              <a:rPr lang="en-US" sz="2800" b="1" dirty="0">
                <a:solidFill>
                  <a:srgbClr val="111111"/>
                </a:solidFill>
                <a:latin typeface="IBM Plex Mono Text" panose="020B0509050203000203"/>
              </a:rPr>
              <a:t>Next Year</a:t>
            </a:r>
          </a:p>
        </p:txBody>
      </p:sp>
    </p:spTree>
    <p:extLst>
      <p:ext uri="{BB962C8B-B14F-4D97-AF65-F5344CB8AC3E}">
        <p14:creationId xmlns:p14="http://schemas.microsoft.com/office/powerpoint/2010/main" val="182191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lantilla para presentaciones CAREM">
  <a:themeElements>
    <a:clrScheme name="Personalizado 1">
      <a:dk1>
        <a:srgbClr val="00339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Widescreen</PresentationFormat>
  <Paragraphs>160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IBM Plex Mono Text</vt:lpstr>
      <vt:lpstr>Tahoma</vt:lpstr>
      <vt:lpstr>Wingdings</vt:lpstr>
      <vt:lpstr>Plantilla para presentaciones CAREM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Year’s report on emerging skills</dc:title>
  <dc:creator/>
  <cp:lastModifiedBy/>
  <cp:revision>1</cp:revision>
  <dcterms:created xsi:type="dcterms:W3CDTF">2018-11-26T14:46:02Z</dcterms:created>
  <dcterms:modified xsi:type="dcterms:W3CDTF">2024-02-28T19:13:54Z</dcterms:modified>
</cp:coreProperties>
</file>