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5"/>
  </p:notesMasterIdLst>
  <p:handoutMasterIdLst>
    <p:handoutMasterId r:id="rId26"/>
  </p:handoutMasterIdLst>
  <p:sldIdLst>
    <p:sldId id="257" r:id="rId2"/>
    <p:sldId id="261" r:id="rId3"/>
    <p:sldId id="260" r:id="rId4"/>
    <p:sldId id="259" r:id="rId5"/>
    <p:sldId id="258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81" r:id="rId14"/>
    <p:sldId id="278" r:id="rId15"/>
    <p:sldId id="280" r:id="rId16"/>
    <p:sldId id="282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02.07.2022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02.07.2022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02.07.2022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02.07.2022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02.07.2022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02.07.2022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02.07.2022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02.07.2022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02.07.2022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02.07.2022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02.07.2022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02.07.2022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02.07.2022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ru-RU" sz="6000" dirty="0"/>
              <a:t>Введение в тестирование</a:t>
            </a:r>
            <a:endParaRPr lang="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Lection 1</a:t>
            </a:r>
            <a:endParaRPr lang="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CBDC3D-B4FA-433C-BEC4-BC97F93C05FC}"/>
              </a:ext>
            </a:extLst>
          </p:cNvPr>
          <p:cNvSpPr txBox="1"/>
          <p:nvPr/>
        </p:nvSpPr>
        <p:spPr>
          <a:xfrm>
            <a:off x="8416412" y="5629787"/>
            <a:ext cx="3247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Learning Technologies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April 202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2</a:t>
            </a:r>
            <a:endParaRPr kumimoji="0" lang="ru-BY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8DE54-F02C-4EBB-9FF2-B4A618AD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and QC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7086C1-AD6E-43E0-BF8A-A9F1B299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В 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IT-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индустрии широко используется два понятия, которые напрямую связаны с тестированием программных продуктов</a:t>
            </a:r>
            <a:r>
              <a:rPr lang="ru-RU" sz="2000" dirty="0" smtClean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:</a:t>
            </a:r>
            <a:endParaRPr lang="en-US" sz="2000" b="1" u="sng" dirty="0" smtClean="0">
              <a:solidFill>
                <a:srgbClr val="000000"/>
              </a:solidFill>
              <a:latin typeface="Myriad Pro" pitchFamily="18"/>
              <a:ea typeface="MS PGothic" pitchFamily="49"/>
              <a:cs typeface="Arial" pitchFamily="34"/>
            </a:endParaRP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b="1" u="sng" dirty="0" smtClean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тестирование</a:t>
            </a:r>
            <a:r>
              <a:rPr lang="en-US" sz="2000" b="1" u="sng" dirty="0" smtClean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testing</a:t>
            </a:r>
            <a:r>
              <a:rPr lang="ru-RU" sz="2000" dirty="0" smtClean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)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b="1" u="sng" dirty="0" smtClean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обеспечение </a:t>
            </a:r>
            <a:r>
              <a:rPr lang="ru-RU" sz="2000" b="1" u="sng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качества 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(QA)</a:t>
            </a:r>
            <a:endParaRPr lang="ru-RU" sz="2000" dirty="0">
              <a:solidFill>
                <a:srgbClr val="000000"/>
              </a:solidFill>
              <a:latin typeface="Myriad Pro" pitchFamily="18"/>
              <a:ea typeface="MS PGothic" pitchFamily="49"/>
              <a:cs typeface="Arial" pitchFamily="34"/>
            </a:endParaRP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b="1" u="sng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контроль качества</a:t>
            </a:r>
            <a:r>
              <a:rPr lang="en-US" sz="2000" b="1" u="sng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(QC)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352122-77AC-49EA-8BE3-C5DE6284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5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17934-1D4E-48B5-BC65-F21327CB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QA/QC/Testing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DC3320-4B69-4082-8C2F-1A1A4801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59CCD70-BF17-4D8D-B40D-A6EC173D5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677954" y="1976871"/>
            <a:ext cx="4527786" cy="4344030"/>
          </a:xfrm>
          <a:prstGeom prst="rect">
            <a:avLst/>
          </a:prstGeom>
          <a:noFill/>
          <a:ln cap="rnd">
            <a:noFill/>
          </a:ln>
        </p:spPr>
      </p:pic>
    </p:spTree>
    <p:extLst>
      <p:ext uri="{BB962C8B-B14F-4D97-AF65-F5344CB8AC3E}">
        <p14:creationId xmlns:p14="http://schemas.microsoft.com/office/powerpoint/2010/main" val="258544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7EE54-65DC-47F7-A83C-9F607B82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and QC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29D3BC-2EC3-4CDE-8329-0C0B449C7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В </a:t>
            </a:r>
            <a:r>
              <a:rPr lang="ru-RU" sz="2000" dirty="0">
                <a:solidFill>
                  <a:srgbClr val="FF0000"/>
                </a:solidFill>
                <a:latin typeface="Myriad Pro" pitchFamily="18"/>
                <a:ea typeface="MS PGothic" pitchFamily="49"/>
                <a:cs typeface="Arial" pitchFamily="34"/>
              </a:rPr>
              <a:t>контроль качества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входят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: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Тестирование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Рецензирование кода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Статический анализ кода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Внешняя оценка и аудит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endParaRPr lang="ru-RU" sz="2000" dirty="0">
              <a:solidFill>
                <a:srgbClr val="000000"/>
              </a:solidFill>
              <a:latin typeface="Myriad Pro" pitchFamily="18"/>
              <a:ea typeface="MS PGothic" pitchFamily="49"/>
              <a:cs typeface="Arial" pitchFamily="34"/>
            </a:endParaRP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В </a:t>
            </a:r>
            <a:r>
              <a:rPr lang="ru-RU" sz="2000" dirty="0">
                <a:solidFill>
                  <a:srgbClr val="FF0000"/>
                </a:solidFill>
                <a:latin typeface="Myriad Pro" pitchFamily="18"/>
                <a:ea typeface="MS PGothic" pitchFamily="49"/>
                <a:cs typeface="Arial" pitchFamily="34"/>
              </a:rPr>
              <a:t>обеспечение качества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входят 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: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Усовершенствование процессов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</a:t>
            </a:r>
            <a:r>
              <a:rPr lang="ru-RU" sz="2000" i="1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Контроль качества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Управление изменениями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CFC15F-95E5-4936-AF37-6B88C23D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 начальном этапе становления Тестирования каждую новую версию продукта Разработчик отдаёт </a:t>
            </a:r>
            <a:r>
              <a:rPr lang="ru-RU" dirty="0" err="1"/>
              <a:t>Тестировщику</a:t>
            </a:r>
            <a:r>
              <a:rPr lang="ru-RU" dirty="0"/>
              <a:t> «просто посмотреть». Общими словами рассказывая об изменениях и реализациях пожеланий Заказчика. И в результате проведённого тестирования выясняется только мнение </a:t>
            </a:r>
            <a:r>
              <a:rPr lang="ru-RU" dirty="0" err="1"/>
              <a:t>Тестировщика</a:t>
            </a:r>
            <a:r>
              <a:rPr lang="ru-RU" dirty="0"/>
              <a:t> об общем результате — условно «</a:t>
            </a:r>
            <a:r>
              <a:rPr lang="ru-RU" dirty="0" err="1"/>
              <a:t>ок</a:t>
            </a:r>
            <a:r>
              <a:rPr lang="ru-RU" dirty="0"/>
              <a:t>» или «не </a:t>
            </a:r>
            <a:r>
              <a:rPr lang="ru-RU" dirty="0" err="1"/>
              <a:t>ок</a:t>
            </a:r>
            <a:r>
              <a:rPr lang="ru-RU" dirty="0"/>
              <a:t>» и о том, что нужно исправить в продукте. Не предъявляя никаких условий, не требуя никаких отчётов.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2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начинается </a:t>
            </a:r>
            <a:r>
              <a:rPr lang="en-US" dirty="0" smtClean="0"/>
              <a:t>Quality Control?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Для контроля чего-либо надо научиться измерять это «что-то», а для возможности измерения необходимо: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по </a:t>
            </a:r>
            <a:r>
              <a:rPr lang="ru-RU" b="1" dirty="0"/>
              <a:t>чётким критериям</a:t>
            </a:r>
            <a:r>
              <a:rPr lang="ru-RU" dirty="0"/>
              <a:t> (требованиям) разделить, что является </a:t>
            </a:r>
            <a:r>
              <a:rPr lang="ru-RU" i="1" dirty="0"/>
              <a:t>правильным поведением</a:t>
            </a:r>
            <a:r>
              <a:rPr lang="ru-RU" dirty="0"/>
              <a:t>, а что является дефектом, а не просто понимать, что хотел Заказчик;</a:t>
            </a:r>
          </a:p>
          <a:p>
            <a:r>
              <a:rPr lang="ru-RU" b="1" dirty="0"/>
              <a:t>зафиксировать версию</a:t>
            </a:r>
            <a:r>
              <a:rPr lang="ru-RU" dirty="0"/>
              <a:t> и окружение продукта, который был отдан в тестирование для того чтобы получить представление, что именно </a:t>
            </a:r>
            <a:r>
              <a:rPr lang="ru-RU" i="1" dirty="0"/>
              <a:t>этот экземпляр</a:t>
            </a:r>
            <a:r>
              <a:rPr lang="ru-RU" dirty="0"/>
              <a:t> продукта, этот кандидат на поставку Заказчику прошёл Тестирование;</a:t>
            </a:r>
          </a:p>
          <a:p>
            <a:r>
              <a:rPr lang="ru-RU" dirty="0"/>
              <a:t>создать </a:t>
            </a:r>
            <a:r>
              <a:rPr lang="ru-RU" b="1" dirty="0"/>
              <a:t>шаблоны</a:t>
            </a:r>
            <a:r>
              <a:rPr lang="ru-RU" dirty="0"/>
              <a:t> тестовой документации (тест-кейсов, баг-репортов и т. д.), чтобы вся команда работала </a:t>
            </a:r>
            <a:r>
              <a:rPr lang="ru-RU" i="1" dirty="0"/>
              <a:t>привычно и быстро</a:t>
            </a:r>
            <a:r>
              <a:rPr lang="ru-RU" dirty="0"/>
              <a:t> не разбираясь каждый раз в формулировках;</a:t>
            </a:r>
          </a:p>
          <a:p>
            <a:r>
              <a:rPr lang="ru-RU" dirty="0"/>
              <a:t>зафиксировать </a:t>
            </a:r>
            <a:r>
              <a:rPr lang="ru-RU" b="1" dirty="0"/>
              <a:t>шаги воспроизведения</a:t>
            </a:r>
            <a:r>
              <a:rPr lang="ru-RU" dirty="0"/>
              <a:t>, чтобы точно </a:t>
            </a:r>
            <a:r>
              <a:rPr lang="ru-RU" i="1" dirty="0"/>
              <a:t>повторить ошибку</a:t>
            </a:r>
            <a:r>
              <a:rPr lang="ru-RU" dirty="0"/>
              <a:t>;</a:t>
            </a:r>
          </a:p>
          <a:p>
            <a:r>
              <a:rPr lang="ru-RU" b="1" dirty="0"/>
              <a:t>зафиксировать</a:t>
            </a:r>
            <a:r>
              <a:rPr lang="ru-RU" dirty="0"/>
              <a:t> все </a:t>
            </a:r>
            <a:r>
              <a:rPr lang="ru-RU" b="1" dirty="0"/>
              <a:t>проверки</a:t>
            </a:r>
            <a:r>
              <a:rPr lang="ru-RU" dirty="0"/>
              <a:t> и понять, что с их прохождением действительно </a:t>
            </a:r>
            <a:r>
              <a:rPr lang="ru-RU" i="1" dirty="0"/>
              <a:t>проверяются все</a:t>
            </a:r>
            <a:r>
              <a:rPr lang="ru-RU" dirty="0"/>
              <a:t> значимые места программы, насколько «всё </a:t>
            </a:r>
            <a:r>
              <a:rPr lang="ru-RU" dirty="0" err="1"/>
              <a:t>ок</a:t>
            </a:r>
            <a:r>
              <a:rPr lang="ru-RU" dirty="0"/>
              <a:t>» действительно «всё»;</a:t>
            </a:r>
          </a:p>
          <a:p>
            <a:r>
              <a:rPr lang="ru-RU" b="1" dirty="0"/>
              <a:t>сравнить критерии</a:t>
            </a:r>
            <a:r>
              <a:rPr lang="ru-RU" dirty="0"/>
              <a:t> (требования) </a:t>
            </a:r>
            <a:r>
              <a:rPr lang="ru-RU" b="1" dirty="0"/>
              <a:t>и проверки</a:t>
            </a:r>
            <a:r>
              <a:rPr lang="ru-RU" dirty="0"/>
              <a:t>, чтобы понять, </a:t>
            </a:r>
            <a:r>
              <a:rPr lang="ru-RU" i="1" dirty="0"/>
              <a:t>все ли критерии</a:t>
            </a:r>
            <a:r>
              <a:rPr lang="ru-RU" dirty="0"/>
              <a:t> Заказчика к продукту </a:t>
            </a:r>
            <a:r>
              <a:rPr lang="ru-RU" i="1" dirty="0"/>
              <a:t>удовлетворены</a:t>
            </a:r>
            <a:r>
              <a:rPr lang="ru-RU" dirty="0"/>
              <a:t>.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Появляется тестовая документация и отчетность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7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Обеспечение Качества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Всё, что может привести к наиболее раннему обнаружению </a:t>
            </a:r>
            <a:r>
              <a:rPr lang="ru-RU" b="1" dirty="0"/>
              <a:t>дефектов</a:t>
            </a:r>
            <a:r>
              <a:rPr lang="ru-RU" dirty="0"/>
              <a:t>, что может снизить количество </a:t>
            </a:r>
            <a:r>
              <a:rPr lang="ru-RU" b="1" dirty="0"/>
              <a:t>ошибок</a:t>
            </a:r>
            <a:r>
              <a:rPr lang="ru-RU" dirty="0"/>
              <a:t>, всё это влияет на то когда и при каких обстоятельствах возможно обнаружить допущенные в коде ошибки, любые практики и активности всей команды на любом этапе работы с продуктом: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обсуждение постановок аналитиками с командой (и разработкой, и тестированием) приводит к </a:t>
            </a:r>
            <a:r>
              <a:rPr lang="ru-RU" dirty="0" err="1"/>
              <a:t>бОльшему</a:t>
            </a:r>
            <a:r>
              <a:rPr lang="ru-RU" dirty="0"/>
              <a:t> пониманию задачи и определённости что и как необходимо реализовать;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раннее написание тест-кейсов позволяет дать разработчику дополнительную информацию как его код будет тестироваться;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проведение </a:t>
            </a:r>
            <a:r>
              <a:rPr lang="ru-RU" dirty="0" err="1"/>
              <a:t>ревью</a:t>
            </a:r>
            <a:r>
              <a:rPr lang="ru-RU" dirty="0"/>
              <a:t> тест-кейсов даёт кругозор команде тестирования о том как работает продукт и раньше подмечать несоответствия с постановками;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проведение </a:t>
            </a:r>
            <a:r>
              <a:rPr lang="ru-RU" dirty="0" err="1"/>
              <a:t>ревью</a:t>
            </a:r>
            <a:r>
              <a:rPr lang="ru-RU" dirty="0"/>
              <a:t> кода приводит к лучшему пониманию того, что делают другие участники разработки и помогает подменить при внезапном отсутствии разработчика данного модуля;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практики парного программирования дают дополнительный контроль кода даже тогда, когда код ещё создаётся, когда его ещё нет в окончательном виде.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b="1" dirty="0">
                <a:solidFill>
                  <a:srgbClr val="FF0000"/>
                </a:solidFill>
              </a:rPr>
              <a:t>На качество влияет всё! Любые изменения в команде так или иначе отражаются на Качестве!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5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Assurance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Деятельность направленная на улучшение качества продукта, может не включать в себя тестирование вообще.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Пример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ru-RU" dirty="0" smtClean="0">
                <a:solidFill>
                  <a:srgbClr val="FF0000"/>
                </a:solidFill>
              </a:rPr>
              <a:t> профессия </a:t>
            </a:r>
            <a:r>
              <a:rPr lang="en-US" b="1" u="sng" dirty="0" smtClean="0">
                <a:solidFill>
                  <a:srgbClr val="FF0000"/>
                </a:solidFill>
              </a:rPr>
              <a:t>QA-</a:t>
            </a:r>
            <a:r>
              <a:rPr lang="ru-RU" b="1" u="sng" dirty="0" smtClean="0">
                <a:solidFill>
                  <a:srgbClr val="FF0000"/>
                </a:solidFill>
              </a:rPr>
              <a:t>аналитика</a:t>
            </a:r>
            <a:r>
              <a:rPr lang="ru-RU" dirty="0" smtClean="0">
                <a:solidFill>
                  <a:srgbClr val="FF0000"/>
                </a:solidFill>
              </a:rPr>
              <a:t>, чья задача анализировать документацию и процессы и предлагать варианты решения для уменьшения/предотвращения/удешевления стоимости багов и улучшения эффективности и скорости тестирования.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8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27113-E59C-4514-979C-3763E36E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принципов тестирования (1/7)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7434C-4ED8-4576-AD3C-F5E38D93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Принцип 1 – </a:t>
            </a:r>
            <a:r>
              <a:rPr lang="ru-RU" sz="2000" dirty="0">
                <a:solidFill>
                  <a:srgbClr val="FF0000"/>
                </a:solidFill>
                <a:latin typeface="Myriad Pro" pitchFamily="18"/>
                <a:ea typeface="MS PGothic" pitchFamily="49"/>
                <a:cs typeface="Arial" pitchFamily="2"/>
              </a:rPr>
              <a:t>Тестирование демонстрирует наличие дефектов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endParaRPr lang="uk-UA" sz="2000" dirty="0">
              <a:solidFill>
                <a:srgbClr val="000000"/>
              </a:solidFill>
              <a:latin typeface="Myriad Pro" pitchFamily="18"/>
              <a:ea typeface="MS PGothic" pitchFamily="49"/>
              <a:cs typeface="Arial" pitchFamily="2"/>
            </a:endParaRPr>
          </a:p>
          <a:p>
            <a:pPr marL="0" lvl="0" indent="0" algn="just">
              <a:spcBef>
                <a:spcPts val="561"/>
              </a:spcBef>
              <a:spcAft>
                <a:spcPts val="601"/>
              </a:spcAft>
              <a:buSzPct val="45000"/>
              <a:buNone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Тестирование может показать, что дефекты присутствуют, но не может доказать, что их нет. Тестирование снижает вероятность наличия дефектов, находящихся в программном обеспечении, но, даже если дефекты не были обнаружены, это не доказывает его корректности.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0D29CC-F816-4DD1-8EC9-1AB729D5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17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25D84-A3B9-41AE-9000-3DDC0017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принципов тестирования (2/7)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4DBD06-CC96-4FC2-86A0-495B2EE87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19"/>
              </a:spcBef>
              <a:spcAft>
                <a:spcPts val="601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Принцип 2 – </a:t>
            </a:r>
            <a:r>
              <a:rPr lang="ru-RU" sz="2000" dirty="0">
                <a:solidFill>
                  <a:srgbClr val="FF0000"/>
                </a:solidFill>
                <a:latin typeface="Myriad Pro" pitchFamily="18"/>
                <a:ea typeface="MS PGothic" pitchFamily="49"/>
                <a:cs typeface="Arial" pitchFamily="2"/>
              </a:rPr>
              <a:t>Исчерпывающее тестирование недостижимо</a:t>
            </a:r>
          </a:p>
          <a:p>
            <a:pPr lvl="0" algn="l">
              <a:spcBef>
                <a:spcPts val="519"/>
              </a:spcBef>
              <a:spcAft>
                <a:spcPts val="601"/>
              </a:spcAft>
              <a:tabLst>
                <a:tab pos="0" algn="l"/>
              </a:tabLst>
            </a:pPr>
            <a:endParaRPr lang="ru-RU" sz="2000" dirty="0">
              <a:solidFill>
                <a:srgbClr val="FF0000"/>
              </a:solidFill>
              <a:latin typeface="Myriad Pro" pitchFamily="18"/>
              <a:ea typeface="MS PGothic" pitchFamily="49"/>
              <a:cs typeface="Arial" pitchFamily="2"/>
            </a:endParaRPr>
          </a:p>
          <a:p>
            <a:pPr lvl="0" algn="just">
              <a:spcBef>
                <a:spcPts val="519"/>
              </a:spcBef>
              <a:spcAft>
                <a:spcPts val="601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Полное тестирование с использованием всех комбинаций вводов и предусловий физически невыполнимо, за исключением тривиальных случаев. Вместо исчерпывающего тестирования должны использоваться анализ рисков и расстановка приоритетов, чтобы более точно сфокусировать усилия по тестированию.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5576FE-8A00-4BF8-A28A-32D981C3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33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6A982-37AA-40A1-8676-6329AD81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принципов тестирования (3/7)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12D25-BAD8-4FB0-830B-FFBC2C27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2"/>
              </a:rPr>
              <a:t>Принцип 3 – 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2"/>
              </a:rPr>
              <a:t>Раннее тестирование </a:t>
            </a:r>
            <a:r>
              <a:rPr lang="uk-UA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2"/>
              </a:rPr>
              <a:t/>
            </a:r>
            <a:br>
              <a:rPr lang="uk-UA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2"/>
              </a:rPr>
            </a:br>
            <a:endParaRPr lang="uk-UA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Myriad Pro" pitchFamily="18"/>
              <a:ea typeface="MS PGothic" pitchFamily="49"/>
              <a:cs typeface="Arial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2"/>
              </a:rPr>
              <a:t>Чтобы найти дефекты как можно раньше, активности по тестированию должны быть начаты как можно раньше в жизненном цикле разработки программного обеспечения или системы, и должны быть сфокусированы на определенных целях.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FB17B2-AA28-4E03-BF16-0CB963B2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2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4FE27-8898-4F30-8FA5-1A8B698C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тестирование необходимо?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B20060-A0E1-429A-AEE0-A89D53466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Тестирование необходимо, потому что 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люди склонны ошибаться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. Одни ошибки незначительны, другие же опасны и дорого обходятся.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Myriad Pro" pitchFamily="18"/>
              <a:ea typeface="MS PGothic" pitchFamily="49"/>
              <a:cs typeface="Arial" pitchFamily="34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Поскольку ошибки допускают все люди, мы должны внимательно проверять результаты своей (и чужой </a:t>
            </a:r>
            <a:r>
              <a:rPr lang="en-US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;)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 ) работы, всего, что мы делаем.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Myriad Pro" pitchFamily="18"/>
              <a:ea typeface="MS PGothic" pitchFamily="49"/>
              <a:cs typeface="Arial" pitchFamily="34"/>
            </a:endParaRP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903A16-145C-4B98-8FAC-7F908B6D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8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99B99-B998-4A95-A59D-35A75433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принципов тестирования (4/7)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093EC0-0579-4E18-8AE4-BCB2E2F9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Принцип 4 – </a:t>
            </a:r>
            <a:r>
              <a:rPr lang="ru-RU" sz="2000" dirty="0">
                <a:solidFill>
                  <a:srgbClr val="FF0000"/>
                </a:solidFill>
                <a:latin typeface="Myriad Pro" pitchFamily="18"/>
                <a:ea typeface="MS PGothic" pitchFamily="49"/>
                <a:cs typeface="Arial" pitchFamily="2"/>
              </a:rPr>
              <a:t>Скопление дефектов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endParaRPr lang="ru-RU" sz="2000" dirty="0">
              <a:solidFill>
                <a:srgbClr val="000000"/>
              </a:solidFill>
              <a:latin typeface="Myriad Pro" pitchFamily="18"/>
              <a:ea typeface="MS PGothic" pitchFamily="49"/>
              <a:cs typeface="Arial" pitchFamily="2"/>
            </a:endParaRPr>
          </a:p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Б</a:t>
            </a:r>
            <a:r>
              <a:rPr lang="ru-RU" sz="2000" b="1" i="1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о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льшая часть дефектов, обнаруженных при тестировании или повлекших за собой основное количество сбоев системы, содержится в небольшом количестве модулей (Принцип </a:t>
            </a:r>
            <a:r>
              <a:rPr lang="ru-RU" sz="2000" dirty="0" err="1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Паретто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 - 80/20)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300D0D-37C4-45C0-802F-79C86D59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98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4AB53-1FA8-4A63-9252-DFC96C0D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принципов тестирования (5/7)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0A38D-08D1-4F00-BE41-01E64FDD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>
              <a:spcBef>
                <a:spcPts val="561"/>
              </a:spcBef>
              <a:spcAft>
                <a:spcPts val="601"/>
              </a:spcAft>
              <a:buNone/>
              <a:tabLst>
                <a:tab pos="34308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Принцип 5 – </a:t>
            </a:r>
            <a:r>
              <a:rPr lang="ru-RU" sz="2000" dirty="0">
                <a:solidFill>
                  <a:srgbClr val="FF0000"/>
                </a:solidFill>
                <a:latin typeface="Myriad Pro" pitchFamily="18"/>
                <a:ea typeface="MS PGothic" pitchFamily="49"/>
                <a:cs typeface="Arial" pitchFamily="34"/>
              </a:rPr>
              <a:t>Парадокс пестицида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endParaRPr lang="ru-RU" sz="2000" dirty="0">
              <a:solidFill>
                <a:srgbClr val="000000"/>
              </a:solidFill>
              <a:latin typeface="Myriad Pro" pitchFamily="18"/>
              <a:ea typeface="MS PGothic" pitchFamily="49"/>
              <a:cs typeface="Arial" pitchFamily="34"/>
            </a:endParaRPr>
          </a:p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Если одни и  те же тесты будут прогоняться много раз, в конечном счете этот набор тестовых сценариев больше не будет находить новых дефектов.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FC46A7-C27B-4645-A973-C9E7A928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65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86B42-8B09-494B-952E-B0C2AAD7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принципов тестирования (6/7)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05E63-03AF-4A7B-BF56-0C3970B5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Принцип 6 – </a:t>
            </a:r>
            <a:r>
              <a:rPr lang="ru-RU" sz="2000" dirty="0">
                <a:solidFill>
                  <a:srgbClr val="FF0000"/>
                </a:solidFill>
                <a:latin typeface="Myriad Pro" pitchFamily="18"/>
                <a:ea typeface="MS PGothic" pitchFamily="49"/>
                <a:cs typeface="Arial" pitchFamily="2"/>
              </a:rPr>
              <a:t>Тестирование зависит от контекста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endParaRPr lang="uk-UA" sz="2000" dirty="0">
              <a:solidFill>
                <a:srgbClr val="000000"/>
              </a:solidFill>
              <a:latin typeface="Myriad Pro" pitchFamily="18"/>
              <a:ea typeface="MS PGothic" pitchFamily="49"/>
              <a:cs typeface="Arial" pitchFamily="2"/>
            </a:endParaRPr>
          </a:p>
          <a:p>
            <a:pPr lvl="0" algn="just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Тестирование выполняется по-разному в зависимости от контекста. Например, программное обеспечение, в котором критически важна безопасность, тестируется иначе, чем сайт электронной коммерции.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6F29F7-C792-4926-A16F-393E6D3A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70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AB3E6-6B4E-4DA2-8850-007DE7EA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принципов тестирования (7/7)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574C90-8F19-4F44-AFA0-CA6AA39E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2"/>
              </a:rPr>
              <a:t>Принцип 7 – 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2"/>
              </a:rPr>
              <a:t>Заблуждение об отсутствии ошибок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2000" b="0" i="0" u="none" strike="noStrike" kern="1200" cap="none" spc="0" baseline="0" dirty="0">
              <a:ln>
                <a:noFill/>
              </a:ln>
              <a:solidFill>
                <a:srgbClr val="FF0000"/>
              </a:solidFill>
              <a:highlight>
                <a:scrgbClr r="0" g="0" b="0">
                  <a:alpha val="0"/>
                </a:scrgbClr>
              </a:highlight>
              <a:latin typeface="Myriad Pro" pitchFamily="18"/>
              <a:ea typeface="MS PGothic" pitchFamily="49"/>
              <a:cs typeface="Arial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2"/>
              </a:rPr>
              <a:t>Обнаружение и исправление дефектов не помогут, если созданная система не подходит пользователю и не удовлетворяет его ожиданиям и потребностям.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DEF24E-89C7-41B8-B38F-E6F68E46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4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3326A-E1E1-4B68-BA7F-53213A26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тестирование?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FB794-FDF3-4790-A85F-504F62E5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400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ru-RU" sz="1800" b="1" i="1" u="sng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Это процесс исполнения программы с целью обнаружения ошибок </a:t>
            </a:r>
            <a:r>
              <a:rPr lang="en-US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(“</a:t>
            </a:r>
            <a:r>
              <a:rPr lang="ru-RU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Искусство тестирования программ</a:t>
            </a:r>
            <a:r>
              <a:rPr lang="en-US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”, </a:t>
            </a:r>
            <a:r>
              <a:rPr lang="ru-RU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Г</a:t>
            </a:r>
            <a:r>
              <a:rPr lang="en-US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. </a:t>
            </a:r>
            <a:r>
              <a:rPr lang="ru-RU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Майерс</a:t>
            </a:r>
            <a:r>
              <a:rPr lang="en-US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, 1979)</a:t>
            </a:r>
          </a:p>
          <a:p>
            <a:pPr lvl="0" algn="l">
              <a:spcBef>
                <a:spcPts val="400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ru-RU" sz="1800" b="1" i="1" u="sng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Процесс наблюдения за выполнением программы в специальных условиях и вынесения на этой основе оценки каких-либо ее аспектов</a:t>
            </a:r>
            <a:r>
              <a:rPr lang="en-US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 ([ANSI/IEEE standard 610.12-1990: Glossary of SE Terminology. NY:IEEE, 1987])</a:t>
            </a:r>
          </a:p>
          <a:p>
            <a:pPr lvl="0" algn="l">
              <a:spcBef>
                <a:spcPts val="400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ru-RU" sz="1800" b="1" i="1" u="sng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Техническое исследование программы для получения информации о ее качестве с точки зрения определенного круга заинтересованных лиц</a:t>
            </a:r>
            <a:r>
              <a:rPr lang="en-US" sz="1800" b="1" i="1" u="sng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[</a:t>
            </a:r>
            <a:r>
              <a:rPr lang="ru-RU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С. </a:t>
            </a:r>
            <a:r>
              <a:rPr lang="en-US" sz="1800" dirty="0" err="1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Kaner</a:t>
            </a:r>
            <a:r>
              <a:rPr lang="en-US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,</a:t>
            </a:r>
            <a:r>
              <a:rPr lang="ru-RU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 199</a:t>
            </a:r>
            <a:r>
              <a:rPr lang="en-US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9]</a:t>
            </a:r>
          </a:p>
          <a:p>
            <a:pPr lvl="0" algn="l">
              <a:spcBef>
                <a:spcPts val="400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ru-RU" sz="1800" b="1" i="1" u="sng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Проверка соответствия между реальным поведением программы и ее ожидаемым поведением на конечном наборе тестов, выбранном определенным образом </a:t>
            </a:r>
            <a:r>
              <a:rPr lang="en-US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[IEEE Guide to Software Engineering Body of Knowledge, SWEBOK, 2004]</a:t>
            </a:r>
          </a:p>
          <a:p>
            <a:pPr lvl="0" algn="l">
              <a:spcBef>
                <a:spcPts val="400"/>
              </a:spcBef>
              <a:spcAft>
                <a:spcPts val="601"/>
              </a:spcAft>
              <a:buSzPct val="45000"/>
              <a:buFont typeface="StarSymbol"/>
              <a:buChar char="●"/>
            </a:pPr>
            <a:endParaRPr lang="ru-RU" sz="1800" dirty="0">
              <a:solidFill>
                <a:srgbClr val="000000"/>
              </a:solidFill>
              <a:latin typeface="Myriad Pro" pitchFamily="18"/>
              <a:ea typeface="MS PGothic" pitchFamily="49"/>
              <a:cs typeface="Arial" pitchFamily="2"/>
            </a:endParaRP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934198-10F1-48FC-9217-60C1FC35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2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F6A53-8F24-415A-AFC6-FF391B2C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</a:t>
            </a:r>
            <a:r>
              <a:rPr lang="en-US" dirty="0"/>
              <a:t>e</a:t>
            </a:r>
            <a:r>
              <a:rPr lang="ru-RU" dirty="0"/>
              <a:t>деление по </a:t>
            </a:r>
            <a:r>
              <a:rPr lang="en-US" dirty="0"/>
              <a:t>ISTQB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FF419C-1787-4254-9984-CCEE5076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000" b="1" i="0" u="sng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Процесс</a:t>
            </a:r>
            <a:r>
              <a:rPr lang="ru-RU" sz="2000" i="0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, содержащий в себе </a:t>
            </a:r>
            <a:r>
              <a:rPr lang="ru-RU" sz="2000" b="1" i="0" u="sng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все активности жизненного цикла</a:t>
            </a:r>
            <a:r>
              <a:rPr lang="ru-RU" sz="2000" i="0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, как динамические, так и статические, касающиеся </a:t>
            </a:r>
            <a:r>
              <a:rPr lang="ru-RU" sz="2000" b="1" i="0" u="sng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планирования, подготовки и оценки программного продукта и связанных с этим результатов</a:t>
            </a:r>
            <a:r>
              <a:rPr lang="ru-RU" sz="2000" i="0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 работ </a:t>
            </a:r>
            <a:r>
              <a:rPr lang="ru-RU" sz="2000" b="1" i="0" u="sng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с целью определить</a:t>
            </a:r>
            <a:r>
              <a:rPr lang="ru-RU" sz="2000" i="0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, что они </a:t>
            </a:r>
            <a:r>
              <a:rPr lang="ru-RU" sz="2000" b="1" i="0" u="sng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соответствуют описанным требованиям</a:t>
            </a:r>
            <a:r>
              <a:rPr lang="ru-RU" sz="2000" i="0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, показать, что они </a:t>
            </a:r>
            <a:r>
              <a:rPr lang="ru-RU" sz="2000" b="1" i="0" u="sng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подходят для достижения заявленных целей</a:t>
            </a:r>
            <a:r>
              <a:rPr lang="ru-RU" sz="2000" i="0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, а также для </a:t>
            </a:r>
            <a:r>
              <a:rPr lang="ru-RU" sz="2000" b="1" i="0" u="sng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нахождения дефектов.</a:t>
            </a:r>
            <a:endParaRPr lang="en-US" sz="2000" b="1" i="0" u="sng" strike="noStrike" kern="1200" cap="none" dirty="0">
              <a:ln>
                <a:noFill/>
              </a:ln>
              <a:uFillTx/>
              <a:latin typeface="Liberation Sans" pitchFamily="18"/>
              <a:ea typeface="Noto Sans CJK SC" pitchFamily="2"/>
              <a:cs typeface="Noto Sans Devanagari" pitchFamily="2"/>
            </a:endParaRPr>
          </a:p>
          <a:p>
            <a:pPr marL="0" indent="0" algn="just">
              <a:buNone/>
            </a:pPr>
            <a:r>
              <a:rPr lang="en-US" sz="2000" b="1" i="0" u="sng" strike="noStrike" kern="1200" cap="none" dirty="0">
                <a:ln>
                  <a:noFill/>
                </a:ln>
                <a:solidFill>
                  <a:srgbClr val="FF0000"/>
                </a:solidFill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NB: </a:t>
            </a:r>
            <a:r>
              <a:rPr lang="ru-RU" sz="2000" b="1" u="sng" dirty="0">
                <a:solidFill>
                  <a:srgbClr val="FF0000"/>
                </a:solidFill>
                <a:latin typeface="Liberation Sans" pitchFamily="18"/>
                <a:ea typeface="Noto Sans CJK SC" pitchFamily="2"/>
                <a:cs typeface="Noto Sans Devanagari" pitchFamily="2"/>
              </a:rPr>
              <a:t>ВСЁ, что может быть протестировано отделом тестирования должно быть протестировано отделом тестирования(!!!)</a:t>
            </a:r>
            <a:endParaRPr lang="ru-RU" sz="2000" b="1" i="0" u="sng" strike="noStrike" kern="1200" cap="none" dirty="0">
              <a:ln>
                <a:noFill/>
              </a:ln>
              <a:solidFill>
                <a:srgbClr val="FF0000"/>
              </a:solidFill>
              <a:uFillTx/>
              <a:latin typeface="Liberation Sans" pitchFamily="18"/>
              <a:ea typeface="Noto Sans CJK SC" pitchFamily="2"/>
              <a:cs typeface="Noto Sans Devanagari" pitchFamily="2"/>
            </a:endParaRPr>
          </a:p>
          <a:p>
            <a:endParaRPr lang="en-US" sz="2000" b="1" i="0" u="sng" strike="noStrike" kern="1200" cap="none" dirty="0">
              <a:ln>
                <a:noFill/>
              </a:ln>
              <a:uFillTx/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944FB-3729-4681-BA7E-1628B7D8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6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5B0C7-4217-4F4A-9761-9D421162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Этапы</a:t>
            </a:r>
            <a:r>
              <a:rPr lang="en-US" dirty="0"/>
              <a:t> </a:t>
            </a:r>
            <a:r>
              <a:rPr lang="en-US" dirty="0" err="1"/>
              <a:t>тестирования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3FA1E9-0D9C-4246-86E1-7CE5921D0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Планирование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Подготовка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Оценка</a:t>
            </a:r>
          </a:p>
          <a:p>
            <a:pPr algn="just"/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Тестированию подлежит программный продукт и 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связанные с ним рабочие продукты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B702C1-7957-4DC3-9DC0-087234D1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7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3D8A6-B3A2-415F-9DC8-35D1CDBC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Цели</a:t>
            </a:r>
            <a:r>
              <a:rPr lang="en-US" dirty="0"/>
              <a:t> </a:t>
            </a:r>
            <a:r>
              <a:rPr lang="en-US" dirty="0" err="1"/>
              <a:t>тестирования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F91FDC-E494-4C7B-B349-19AE16025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FF0000"/>
                </a:solidFill>
                <a:latin typeface="Myriad Pro" pitchFamily="18"/>
                <a:ea typeface="MS PGothic" pitchFamily="49"/>
                <a:cs typeface="Arial" pitchFamily="34"/>
              </a:rPr>
              <a:t>Предоставление информации для принятия решений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Повышение уверенности в уровне качества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Обнаружение дефектов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Предотвращение дефектов</a:t>
            </a:r>
          </a:p>
          <a:p>
            <a:pPr marL="343080" lvl="0" indent="-34308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343080" algn="l"/>
              </a:tabLst>
            </a:pPr>
            <a:endParaRPr lang="en-US" sz="2000" dirty="0">
              <a:solidFill>
                <a:srgbClr val="000000"/>
              </a:solidFill>
              <a:latin typeface="Myriad Pro" pitchFamily="18"/>
              <a:ea typeface="MS PGothic" pitchFamily="49"/>
              <a:cs typeface="Arial" pitchFamily="34"/>
            </a:endParaRPr>
          </a:p>
          <a:p>
            <a:pPr marL="0" lvl="0" indent="0" algn="just">
              <a:spcBef>
                <a:spcPts val="561"/>
              </a:spcBef>
              <a:spcAft>
                <a:spcPts val="601"/>
              </a:spcAft>
              <a:buSzPct val="45000"/>
              <a:buNone/>
              <a:tabLst>
                <a:tab pos="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Myriad Pro" pitchFamily="18"/>
                <a:ea typeface="MS PGothic" pitchFamily="49"/>
                <a:cs typeface="Arial" pitchFamily="34"/>
              </a:rPr>
              <a:t>NB: </a:t>
            </a:r>
            <a:r>
              <a:rPr lang="ru-RU" sz="2000" b="1" dirty="0">
                <a:solidFill>
                  <a:srgbClr val="FF0000"/>
                </a:solidFill>
                <a:latin typeface="Myriad Pro" pitchFamily="18"/>
                <a:ea typeface="MS PGothic" pitchFamily="49"/>
                <a:cs typeface="Arial" pitchFamily="34"/>
              </a:rPr>
              <a:t>Тестирование помогает уменьшить общий уровень риска в системе после обнаружения и устранения дефектов и порождает уверенность в качестве ПО</a:t>
            </a:r>
            <a:r>
              <a:rPr lang="en-US" sz="2000" b="1" dirty="0">
                <a:solidFill>
                  <a:srgbClr val="FF0000"/>
                </a:solidFill>
                <a:latin typeface="Myriad Pro" pitchFamily="18"/>
                <a:ea typeface="MS PGothic" pitchFamily="49"/>
                <a:cs typeface="Arial" pitchFamily="34"/>
              </a:rPr>
              <a:t> (!!!)</a:t>
            </a:r>
            <a:endParaRPr lang="ru-RU" sz="2000" b="1" dirty="0">
              <a:solidFill>
                <a:srgbClr val="FF0000"/>
              </a:solidFill>
              <a:latin typeface="Myriad Pro" pitchFamily="18"/>
              <a:ea typeface="MS PGothic" pitchFamily="49"/>
              <a:cs typeface="Arial" pitchFamily="34"/>
            </a:endParaRP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29B750-E254-443B-A77D-F4BF8293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9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D7548-45FE-43AD-817D-D6C7E0AC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Определение тестирования: </a:t>
            </a:r>
            <a:r>
              <a:rPr lang="ru-RU" b="1" u="sng" dirty="0"/>
              <a:t>сравнение</a:t>
            </a:r>
            <a:r>
              <a:rPr lang="ru-RU" b="1" dirty="0"/>
              <a:t> </a:t>
            </a:r>
            <a:r>
              <a:rPr lang="ru-RU" dirty="0"/>
              <a:t>как ключевое понятие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1F5983-A6E7-4187-824C-4EC1EE8B7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Тестирование всегда предполагает </a:t>
            </a:r>
            <a:r>
              <a:rPr lang="ru-RU" sz="2000" b="1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Myriad Pro" pitchFamily="18"/>
                <a:ea typeface="MS PGothic" pitchFamily="49"/>
                <a:cs typeface="Arial" pitchFamily="34"/>
              </a:rPr>
              <a:t>сравнение</a:t>
            </a:r>
            <a:r>
              <a:rPr lang="en-US" sz="2000" b="1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Myriad Pro" pitchFamily="18"/>
                <a:ea typeface="MS PGothic" pitchFamily="49"/>
                <a:cs typeface="Arial" pitchFamily="34"/>
              </a:rPr>
              <a:t>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Myriad Pro" pitchFamily="18"/>
              <a:ea typeface="MS PGothic" pitchFamily="49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1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Что с чем сравнивается</a:t>
            </a:r>
            <a:r>
              <a:rPr lang="en-US" sz="2000" b="1" i="1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Myriad Pro" pitchFamily="18"/>
              <a:ea typeface="MS PGothic" pitchFamily="49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Myriad Pro" pitchFamily="18"/>
                <a:ea typeface="MS PGothic" pitchFamily="49"/>
                <a:cs typeface="Arial" pitchFamily="34"/>
              </a:rPr>
              <a:t>Объект</a:t>
            </a:r>
            <a:r>
              <a:rPr lang="ru-RU" sz="2000" b="0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Myriad Pro" pitchFamily="18"/>
                <a:ea typeface="MS PGothic" pitchFamily="49"/>
                <a:cs typeface="Arial" pitchFamily="34"/>
              </a:rPr>
              <a:t> тестирования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 </a:t>
            </a:r>
            <a:r>
              <a:rPr lang="en-US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(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что сравнивается</a:t>
            </a:r>
            <a:r>
              <a:rPr lang="en-US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Myriad Pro" pitchFamily="18"/>
              <a:ea typeface="MS PGothic" pitchFamily="49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Myriad Pro" pitchFamily="18"/>
                <a:ea typeface="MS PGothic" pitchFamily="49"/>
                <a:cs typeface="Arial" pitchFamily="34"/>
              </a:rPr>
              <a:t>Базис</a:t>
            </a:r>
            <a:r>
              <a:rPr lang="ru-RU" sz="2000" b="0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Myriad Pro" pitchFamily="18"/>
                <a:ea typeface="MS PGothic" pitchFamily="49"/>
                <a:cs typeface="Arial" pitchFamily="34"/>
              </a:rPr>
              <a:t> тестирования</a:t>
            </a:r>
            <a:r>
              <a:rPr lang="en-US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 (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с чем сравнивается)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EA1B38-A0E3-4B7E-A55F-2DCBAA26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2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09C34-1940-4A09-A979-3E718309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и Базис тестирования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FF4A67-F6F2-4350-A708-077CBFF2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cap="none" spc="0" baseline="0" dirty="0">
                <a:ln>
                  <a:noFill/>
                </a:ln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О</a:t>
            </a:r>
            <a:r>
              <a:rPr lang="ru-RU" sz="20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бъект тестирования</a:t>
            </a:r>
            <a:r>
              <a:rPr lang="en-US" sz="20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: 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Компонент или система, которые должны быть протестированы.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Myriad Pro" pitchFamily="18"/>
              <a:ea typeface="MS PGothic" pitchFamily="49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cap="none" spc="0" baseline="0" dirty="0">
                <a:ln>
                  <a:noFill/>
                </a:ln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Б</a:t>
            </a:r>
            <a:r>
              <a:rPr lang="ru-RU" sz="20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азис тестирования</a:t>
            </a:r>
            <a:r>
              <a:rPr lang="en-US" sz="20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: 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Документ, на основании которого определяются требования к компоненту или системе. Документация, на которой базируются тестовые сценарии.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Myriad Pro" pitchFamily="18"/>
              <a:ea typeface="MS PGothic" pitchFamily="49"/>
              <a:cs typeface="Arial" pitchFamily="34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Arial" pitchFamily="2"/>
                <a:cs typeface="Arial" pitchFamily="34"/>
              </a:rPr>
              <a:t>Если правка данного документа может быть осуществлена только в процессе формальной процедуры внесения изменения, то такой базис тестирования называется </a:t>
            </a:r>
            <a:r>
              <a:rPr lang="ru-RU" sz="20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Arial" pitchFamily="2"/>
                <a:cs typeface="Arial" pitchFamily="34"/>
              </a:rPr>
              <a:t>замороженным базисом тестирования.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46DF96-844A-4092-BFC5-2085333F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7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540BC-B854-4229-BCC8-53A6CB1C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может быть объектом тестирования?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6B9741-6CB5-47AD-9E9B-4C136B4FC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9821"/>
            <a:ext cx="10058400" cy="4474346"/>
          </a:xfrm>
        </p:spPr>
        <p:txBody>
          <a:bodyPr>
            <a:normAutofit fontScale="77500" lnSpcReduction="20000"/>
          </a:bodyPr>
          <a:lstStyle/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отдельный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модуль</a:t>
            </a:r>
            <a:endParaRPr lang="en-US" sz="2000" dirty="0">
              <a:solidFill>
                <a:srgbClr val="000000"/>
              </a:solidFill>
              <a:latin typeface="Myriad Pro" pitchFamily="18"/>
              <a:ea typeface="MS PGothic" pitchFamily="49"/>
              <a:cs typeface="Arial" pitchFamily="34"/>
            </a:endParaRP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компонент (несколько модулей)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подсистема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система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документация с требованиями 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(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маркетинговая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пользовательская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техническая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)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требования 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(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функциональные 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проектные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базы данных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)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модели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диаграммы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макеты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сценарии использования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код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тестовые планы и сценарии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проектная документация по автоматизации тестирования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код автоматизации тестирования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другие документы или код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7EFB79-163B-4602-B73E-2458E8B8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02.07.2022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25602"/>
      </p:ext>
    </p:extLst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E9416FAF-F856-40AC-9675-C9B0760B1290}" vid="{1EEFFE07-2D5A-4CA5-A479-4D088CDD8A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{0BD7D36F-713C-4C2D-9A36-485AABEC2857}tf56160789_win32</Template>
  <TotalTime>75</TotalTime>
  <Words>838</Words>
  <Application>Microsoft Office PowerPoint</Application>
  <PresentationFormat>Широкоэкранный</PresentationFormat>
  <Paragraphs>143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6" baseType="lpstr">
      <vt:lpstr>MS PGothic</vt:lpstr>
      <vt:lpstr>Arial</vt:lpstr>
      <vt:lpstr>Bookman Old Style</vt:lpstr>
      <vt:lpstr>Calibri</vt:lpstr>
      <vt:lpstr>Franklin Gothic Book</vt:lpstr>
      <vt:lpstr>FreesiaUPC</vt:lpstr>
      <vt:lpstr>Liberation Sans</vt:lpstr>
      <vt:lpstr>Myriad Pro</vt:lpstr>
      <vt:lpstr>Noto Sans CJK SC</vt:lpstr>
      <vt:lpstr>Noto Sans Devanagari</vt:lpstr>
      <vt:lpstr>StarSymbol</vt:lpstr>
      <vt:lpstr>Wingdings</vt:lpstr>
      <vt:lpstr>1_РетроспективаVTI</vt:lpstr>
      <vt:lpstr>Введение в тестирование</vt:lpstr>
      <vt:lpstr>Почему тестирование необходимо?</vt:lpstr>
      <vt:lpstr>Что такое тестирование?</vt:lpstr>
      <vt:lpstr>Опрeделение по ISTQB</vt:lpstr>
      <vt:lpstr>Этапы тестирования</vt:lpstr>
      <vt:lpstr>Цели тестирования</vt:lpstr>
      <vt:lpstr>Определение тестирования: сравнение как ключевое понятие</vt:lpstr>
      <vt:lpstr>Объект и Базис тестирования</vt:lpstr>
      <vt:lpstr>Что может быть объектом тестирования?</vt:lpstr>
      <vt:lpstr>QA and QC</vt:lpstr>
      <vt:lpstr>QA/QC/Testing</vt:lpstr>
      <vt:lpstr>QA and QC</vt:lpstr>
      <vt:lpstr>Тестирование</vt:lpstr>
      <vt:lpstr>Когда начинается Quality Control?</vt:lpstr>
      <vt:lpstr>Обеспечение Качества</vt:lpstr>
      <vt:lpstr>Quality Assurance</vt:lpstr>
      <vt:lpstr>7 принципов тестирования (1/7)</vt:lpstr>
      <vt:lpstr>7 принципов тестирования (2/7)</vt:lpstr>
      <vt:lpstr>7 принципов тестирования (3/7)</vt:lpstr>
      <vt:lpstr>7 принципов тестирования (4/7)</vt:lpstr>
      <vt:lpstr>7 принципов тестирования (5/7)</vt:lpstr>
      <vt:lpstr>7 принципов тестирования (6/7)</vt:lpstr>
      <vt:lpstr>7 принципов тестирования (7/7)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тестирование</dc:title>
  <dc:creator>Voskobojnikova Kristina</dc:creator>
  <cp:lastModifiedBy>Анри</cp:lastModifiedBy>
  <cp:revision>7</cp:revision>
  <dcterms:created xsi:type="dcterms:W3CDTF">2022-04-13T06:56:01Z</dcterms:created>
  <dcterms:modified xsi:type="dcterms:W3CDTF">2022-07-02T10:08:45Z</dcterms:modified>
</cp:coreProperties>
</file>