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6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Щелкните, чтобы изменить стили текста образца слайда</a:t>
            </a:r>
            <a:endParaRPr lang="en-US" dirty="0"/>
          </a:p>
          <a:p>
            <a:pPr lvl="1" rtl="0"/>
            <a:r>
              <a:rPr lang="en-US" dirty="0"/>
              <a:t>Второй уровень</a:t>
            </a:r>
            <a:endParaRPr lang="en-US" dirty="0"/>
          </a:p>
          <a:p>
            <a:pPr lvl="2" rtl="0"/>
            <a:r>
              <a:rPr lang="en-US" dirty="0"/>
              <a:t>Третий уровень</a:t>
            </a:r>
            <a:endParaRPr lang="en-US" dirty="0"/>
          </a:p>
          <a:p>
            <a:pPr lvl="3" rtl="0"/>
            <a:r>
              <a:rPr lang="en-US" dirty="0"/>
              <a:t>Четвертый уровень</a:t>
            </a:r>
            <a:endParaRPr lang="en-US" dirty="0"/>
          </a:p>
          <a:p>
            <a:pPr lvl="4" rtl="0"/>
            <a:r>
              <a:rPr lang="en-US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pachefriends.org/ru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Клиент-серверная архитектура</a:t>
            </a:r>
            <a:endParaRPr lang="en-US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Сетевые протоколы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TCP/IP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совокупность протоколов передачи информации. TCP/IP – это особое обозначение всей сети, которая функционирует на основе протоколов TCP, а также IP.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TCP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вид протокола, который является связующим звеном для установки качественного соединения между 2 устройствами, передачи данных и верификации их получения.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IP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протокол, в функции которого входит корректность доставки сообщений по выбранному адресу. При этом информация делится на пакеты, которые могут поставляться по-разному.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MAC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вид протокола, на основании которого происходит процесс верификации сетевых устройств. Все устройства, которые подключены к сети Интернет, содержат свой оригинальный MAC-адрес.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ICMP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протокол, который ответственен за обмен данными, но не используется для процесса передачи информации.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UDP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протокол, управляющий передачей данных, но данные не проходят верификацию при получении. Этот протокол функционирует быстрее, чем протокол TCP.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just" fontAlgn="base"/>
            <a:r>
              <a:rPr lang="ru-RU" b="1" i="0" dirty="0">
                <a:solidFill>
                  <a:srgbClr val="FF0000"/>
                </a:solidFill>
                <a:effectLst/>
                <a:latin typeface="inherit"/>
              </a:rPr>
              <a:t>HTTP</a:t>
            </a:r>
            <a:r>
              <a:rPr lang="ru-RU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– протокол для передачи информации (гипертекста), на базе которого функционируют все сегодняшние сайты. В его возможности входит процесс запрашивания необходимых данных у виртуально удаленной системы (файлы, веб-страницы и прочее).</a:t>
            </a:r>
            <a:endParaRPr lang="ru-RU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FTP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протокол передачи информации из особого файлового сервера на ПК конечного пользователя.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POP3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классический протокол простого почтового соединения, который ответственен за передачу почты.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SMTP</a:t>
            </a: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– вид протокола, который может устанавливать правила для передачи виртуальной почты. Он ответственен за передачу и верификацию доставки, а также оповещения о возможных ошибках.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ответа сервера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88" y="0"/>
            <a:ext cx="7495712" cy="6933460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1хх – Информационные</a:t>
            </a:r>
            <a:endParaRPr lang="ru-RU" dirty="0"/>
          </a:p>
          <a:p>
            <a:r>
              <a:rPr lang="ru-RU" dirty="0"/>
              <a:t>2хх – Успешно</a:t>
            </a:r>
            <a:endParaRPr lang="ru-RU" dirty="0"/>
          </a:p>
          <a:p>
            <a:r>
              <a:rPr lang="ru-RU" dirty="0"/>
              <a:t>3хх – Перенаправление</a:t>
            </a:r>
            <a:endParaRPr lang="ru-RU" dirty="0"/>
          </a:p>
          <a:p>
            <a:r>
              <a:rPr lang="ru-RU" dirty="0"/>
              <a:t>4хх – Клиентские ошибки</a:t>
            </a:r>
            <a:endParaRPr lang="ru-RU" dirty="0"/>
          </a:p>
          <a:p>
            <a:r>
              <a:rPr lang="ru-RU" dirty="0"/>
              <a:t>5хх – Ошибки сервера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API (Application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) — это контракт, который предоставляет программа. </a:t>
            </a:r>
            <a:endParaRPr lang="ru-RU" dirty="0"/>
          </a:p>
          <a:p>
            <a:r>
              <a:rPr lang="ru-RU" dirty="0"/>
              <a:t>«Ко мне можно обращаться так и так, я обязуюсь делать то и это».</a:t>
            </a:r>
            <a:endParaRPr lang="ru-RU" dirty="0"/>
          </a:p>
          <a:p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44" y="1812317"/>
            <a:ext cx="6076190" cy="4295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представления данных.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Plain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text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это обычный текст;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XML — язык разметки информации;</a:t>
            </a:r>
            <a:endParaRPr lang="ru-RU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JSON — текстовый формат обмена данными;</a:t>
            </a:r>
            <a:endParaRPr lang="ru-RU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Binary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бинарный формат.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REST?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Representational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State Transfer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— это архитектурный стиль взаимодействия компонентов распределённого приложения в сети. 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Архитектурный стиль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– это набор согласованных ограничений и принципов проектирования, позволяющий добиться определённых свойств системы.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REST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Производительность,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Масштабируемость,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Гибкость к изменениям,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Отказоустойчивость,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Простота поддержки.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 принципов </a:t>
            </a:r>
            <a:r>
              <a:rPr lang="en-US" dirty="0"/>
              <a:t>REST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Клиент-серверная архитектура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Stateless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Кэширование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Единообразие интерфейса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Layered system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Code on demand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SOAP?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SOAP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Simple Object Access Protocol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 — это спецификация протокола обмена сообщениями для обмена структурированной информацией при реализации веб-служб в компьютерных сетях. 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Он использует информационный набор XML для своего формата сообщения и полагается на протоколы прикладного уровня, чаще всего на протокол передачи гипертекста (HTTP)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веб-страницы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HTML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отображает язык разметки гипертекста. «Язык разметки» означает, что HTML использует теги для идентификации различных типов контента и целей, которые каждый преследует на веб-странице.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CSS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(англ.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Cascading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Style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Sheets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— формальный язык описания внешнего вида документа (веб-страницы), написанного с использованием языка разметки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JS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(JavaScript) –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NB(!!!) JS – </a:t>
            </a:r>
            <a:r>
              <a:rPr lang="ru-RU" dirty="0">
                <a:solidFill>
                  <a:srgbClr val="FF0000"/>
                </a:solidFill>
                <a:latin typeface="Roboto" panose="02000000000000000000" pitchFamily="2" charset="0"/>
              </a:rPr>
              <a:t>это полноценный язык программирования с широким спектром применения.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На веб-странице он отвечает за интерактивность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Вычислительная или сетевая </a:t>
            </a:r>
            <a:r>
              <a:rPr lang="ru-RU" u="sng" dirty="0"/>
              <a:t>архитектура</a:t>
            </a:r>
            <a:r>
              <a:rPr lang="ru-RU" dirty="0"/>
              <a:t>, в которой задания или сетевая нагрузка </a:t>
            </a:r>
            <a:r>
              <a:rPr lang="ru-RU" u="sng" dirty="0"/>
              <a:t>распределены</a:t>
            </a:r>
            <a:r>
              <a:rPr lang="ru-RU" dirty="0"/>
              <a:t> между </a:t>
            </a:r>
            <a:r>
              <a:rPr lang="ru-RU" b="1" u="sng" dirty="0"/>
              <a:t>поставщиками услуг</a:t>
            </a:r>
            <a:r>
              <a:rPr lang="ru-RU" dirty="0"/>
              <a:t>, называемыми серверами, и </a:t>
            </a:r>
            <a:r>
              <a:rPr lang="ru-RU" b="1" u="sng" dirty="0"/>
              <a:t>заказчиками услуг</a:t>
            </a:r>
            <a:r>
              <a:rPr lang="ru-RU" dirty="0"/>
              <a:t>, называемыми клиентами.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NB(!!!):</a:t>
            </a:r>
            <a:r>
              <a:rPr lang="ru-RU" dirty="0">
                <a:solidFill>
                  <a:srgbClr val="FF0000"/>
                </a:solidFill>
              </a:rPr>
              <a:t>Фактически клиент и сервер — это </a:t>
            </a:r>
            <a:r>
              <a:rPr lang="ru-RU" b="1" u="sng" dirty="0">
                <a:solidFill>
                  <a:srgbClr val="FF0000"/>
                </a:solidFill>
              </a:rPr>
              <a:t>программное обеспечение</a:t>
            </a:r>
            <a:r>
              <a:rPr lang="ru-R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Поскольку одна </a:t>
            </a:r>
            <a:r>
              <a:rPr lang="ru-RU" b="1" u="sng" dirty="0">
                <a:solidFill>
                  <a:schemeClr val="tx1"/>
                </a:solidFill>
              </a:rPr>
              <a:t>программа-сервер</a:t>
            </a:r>
            <a:r>
              <a:rPr lang="ru-RU" dirty="0">
                <a:solidFill>
                  <a:schemeClr val="tx1"/>
                </a:solidFill>
              </a:rPr>
              <a:t> может выполнять запросы от множества </a:t>
            </a:r>
            <a:r>
              <a:rPr lang="ru-RU" b="1" u="sng" dirty="0">
                <a:solidFill>
                  <a:schemeClr val="tx1"/>
                </a:solidFill>
              </a:rPr>
              <a:t>программ-клиентов</a:t>
            </a:r>
            <a:r>
              <a:rPr lang="ru-RU" dirty="0">
                <a:solidFill>
                  <a:schemeClr val="tx1"/>
                </a:solidFill>
              </a:rPr>
              <a:t>, её размещают </a:t>
            </a:r>
            <a:r>
              <a:rPr lang="ru-RU" b="1" u="sng" dirty="0">
                <a:solidFill>
                  <a:schemeClr val="tx1"/>
                </a:solidFill>
              </a:rPr>
              <a:t>на специально выделенной вычислительной машине</a:t>
            </a:r>
            <a:r>
              <a:rPr lang="ru-RU" dirty="0">
                <a:solidFill>
                  <a:schemeClr val="tx1"/>
                </a:solidFill>
              </a:rPr>
              <a:t>, поэтому производительность этой машины должна быть высокой. Из-за особой роли такой машины в сети, специфики её оборудования и программного обеспечения, её также называют </a:t>
            </a:r>
            <a:r>
              <a:rPr lang="ru-RU" b="1" dirty="0">
                <a:solidFill>
                  <a:schemeClr val="tx1"/>
                </a:solidFill>
              </a:rPr>
              <a:t>сервером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BENE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Сервером может стать и ваш личный компьютер, если на него установить </a:t>
            </a:r>
            <a:r>
              <a:rPr lang="ru-RU" dirty="0" err="1">
                <a:solidFill>
                  <a:srgbClr val="FF0000"/>
                </a:solidFill>
              </a:rPr>
              <a:t>программусервер</a:t>
            </a:r>
            <a:r>
              <a:rPr lang="ru-RU" dirty="0">
                <a:solidFill>
                  <a:srgbClr val="FF0000"/>
                </a:solidFill>
              </a:rPr>
              <a:t> или лучше сборку и настроить(!!!)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Пример готовых сборок – </a:t>
            </a:r>
            <a:r>
              <a:rPr lang="en-US" dirty="0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linkClick r:id="rId1"/>
              </a:rPr>
              <a:t>XAMPP Installers and Downloads for Apache Friends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Клиентские приложения – это приложения, которые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инициируют запросы на услуги, предоставляемом сервером.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Пример: браузера, мобильный банк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b="18377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клиент-серверной архитектуры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Двухзвенная структура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6" b="17766"/>
          <a:stretch>
            <a:fillRect/>
          </a:stretch>
        </p:blipFill>
        <p:spPr>
          <a:xfrm>
            <a:off x="57918" y="0"/>
            <a:ext cx="12191985" cy="45783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клиент-серверной архитектуры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Трехзвенная структура. База-данных вынесена отдельно.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клиент-серверной архитектуры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решения опросов высоконагруженных приложений используются кластеры из серверов и БД, нагрузка между которыми распределяется с помощью балансировщиков.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8" b="6998"/>
          <a:stretch>
            <a:fillRect/>
          </a:stretch>
        </p:blipFill>
        <p:spPr>
          <a:xfrm>
            <a:off x="0" y="-585381"/>
            <a:ext cx="12192000" cy="514599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Концепции постройки клиент-серверной системы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ru-RU" b="1" i="1" dirty="0">
                <a:solidFill>
                  <a:srgbClr val="000000"/>
                </a:solidFill>
                <a:effectLst/>
                <a:latin typeface="inherit"/>
              </a:rPr>
              <a:t>Слабый клиент – производительный сервер.</a:t>
            </a:r>
            <a:b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При такой модели весь процесс обработки информации перенесен на мощности сервера, а у пользователя права доступа очень строго ограничены. Сервер начинает отправлять ответ, который вообще не требует дополнительной работы по обработке. Клиент взаимодействует с пользователем: создает и отправляет запрос, принимает входящие итоги и выводит данные на экран пользователя.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1" dirty="0">
                <a:solidFill>
                  <a:srgbClr val="000000"/>
                </a:solidFill>
                <a:effectLst/>
                <a:latin typeface="inherit"/>
              </a:rPr>
              <a:t>Сильный клиент.</a:t>
            </a:r>
            <a:b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Концепция, при которой большая часть обработки данных предоставляет клиенту. 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ru-RU" b="1" i="1" dirty="0">
                <a:solidFill>
                  <a:srgbClr val="000000"/>
                </a:solidFill>
                <a:effectLst/>
                <a:latin typeface="inherit"/>
              </a:rPr>
              <a:t>Продукт или система, которая говорит о том, что часть обрабатывающей информации предоставляется пользователю.</a:t>
            </a:r>
            <a:b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При такой ситуации сервер выступает особым хранилищем информации, а вся деятельность по обработке и предоставлению данных может переноситься на ПК пользователя</a:t>
            </a:r>
            <a:endParaRPr lang="ru-RU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взаимодействуют клиент и сервер?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 и сервер взаимодействуют путём запросов и ответов (</a:t>
            </a:r>
            <a:r>
              <a:rPr lang="en-US" b="1" dirty="0"/>
              <a:t>request/response)</a:t>
            </a:r>
            <a:r>
              <a:rPr lang="ru-RU" b="1" dirty="0"/>
              <a:t> в рамках сетевых протоколов</a:t>
            </a:r>
            <a:endParaRPr lang="ru-RU" b="1" dirty="0"/>
          </a:p>
          <a:p>
            <a:r>
              <a:rPr lang="ru-RU" b="1" u="sng" dirty="0"/>
              <a:t>Архитектура системы </a:t>
            </a:r>
            <a:r>
              <a:rPr lang="ru-RU" dirty="0"/>
              <a:t>клиент-сервер </a:t>
            </a:r>
            <a:r>
              <a:rPr lang="ru-RU" b="1" u="sng" dirty="0"/>
              <a:t>формулирует принципы виртуального общения</a:t>
            </a:r>
            <a:r>
              <a:rPr lang="ru-RU" dirty="0"/>
              <a:t> между локальными компьютерами, а все </a:t>
            </a:r>
            <a:r>
              <a:rPr lang="ru-RU" b="1" u="sng" dirty="0"/>
              <a:t>правила и принципы </a:t>
            </a:r>
            <a:r>
              <a:rPr lang="ru-RU" dirty="0"/>
              <a:t>взаимодействия находятся </a:t>
            </a:r>
            <a:r>
              <a:rPr lang="ru-RU" b="1" u="sng" dirty="0"/>
              <a:t>внутри протокола.</a:t>
            </a:r>
            <a:endParaRPr lang="ru-RU" b="1" u="sng" dirty="0"/>
          </a:p>
          <a:p>
            <a:r>
              <a:rPr lang="ru-RU" b="1" u="sng" dirty="0"/>
              <a:t>Сетевой протокол </a:t>
            </a:r>
            <a:r>
              <a:rPr lang="ru-RU" dirty="0"/>
              <a:t>– это особый набор правил, на основании которого выполняется точное взаимодействие между компьютерами внутри виртуальной сети.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{25086A18-7ECF-40E8-9171-66D429A2DACA}tf56160789_win32</Template>
  <TotalTime>0</TotalTime>
  <Words>5925</Words>
  <Application>WPS Presentation</Application>
  <PresentationFormat>Широкоэкранный</PresentationFormat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FreesiaUPC</vt:lpstr>
      <vt:lpstr>Leelawadee UI</vt:lpstr>
      <vt:lpstr>inherit</vt:lpstr>
      <vt:lpstr>Segoe Print</vt:lpstr>
      <vt:lpstr>Lato</vt:lpstr>
      <vt:lpstr>-apple-system</vt:lpstr>
      <vt:lpstr>Roboto</vt:lpstr>
      <vt:lpstr>Wide Latin</vt:lpstr>
      <vt:lpstr>Franklin Gothic Book</vt:lpstr>
      <vt:lpstr>Bookman Old Style</vt:lpstr>
      <vt:lpstr>Microsoft YaHei</vt:lpstr>
      <vt:lpstr>Arial Unicode MS</vt:lpstr>
      <vt:lpstr>1_РетроспективаVTI</vt:lpstr>
      <vt:lpstr>Клиент-серверная архитектура</vt:lpstr>
      <vt:lpstr>Что это такое?</vt:lpstr>
      <vt:lpstr>NOTA BENE</vt:lpstr>
      <vt:lpstr>Клиент</vt:lpstr>
      <vt:lpstr>Виды клиент-серверной архитектуры</vt:lpstr>
      <vt:lpstr>Виды клиент-серверной архитектуры</vt:lpstr>
      <vt:lpstr>Виды клиент-серверной архитектуры</vt:lpstr>
      <vt:lpstr>Концепции постройки клиент-серверной системы</vt:lpstr>
      <vt:lpstr>Как взаимодействуют клиент и сервер?</vt:lpstr>
      <vt:lpstr>Сетевые протоколы</vt:lpstr>
      <vt:lpstr>Коды ответа сервера</vt:lpstr>
      <vt:lpstr>API</vt:lpstr>
      <vt:lpstr>Форматы представления данных.</vt:lpstr>
      <vt:lpstr>Что такое REST?</vt:lpstr>
      <vt:lpstr>Преимущества REST</vt:lpstr>
      <vt:lpstr>6 принципов REST</vt:lpstr>
      <vt:lpstr>Что такое SOAP?</vt:lpstr>
      <vt:lpstr>Структура веб-страницы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Клиент-серверная архитектура</dc:title>
  <dc:creator>Voskobojnikova Kristina</dc:creator>
  <cp:lastModifiedBy>Кристина</cp:lastModifiedBy>
  <cp:revision>12</cp:revision>
  <dcterms:created xsi:type="dcterms:W3CDTF">2022-05-10T05:01:00Z</dcterms:created>
  <dcterms:modified xsi:type="dcterms:W3CDTF">2022-10-24T17:13:33Z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9519BD94C75741099D7A9A38C359042D</vt:lpwstr>
  </property>
  <property fmtid="{D5CDD505-2E9C-101B-9397-08002B2CF9AE}" pid="3" name="KSOProductBuildVer">
    <vt:lpwstr>1033-11.2.0.11373</vt:lpwstr>
  </property>
</Properties>
</file>