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3"/>
    <p:sldId id="261" r:id="rId4"/>
    <p:sldId id="260" r:id="rId5"/>
    <p:sldId id="259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2" r:id="rId15"/>
    <p:sldId id="263" r:id="rId16"/>
    <p:sldId id="266" r:id="rId17"/>
    <p:sldId id="267" r:id="rId18"/>
    <p:sldId id="268" r:id="rId19"/>
    <p:sldId id="269" r:id="rId20"/>
    <p:sldId id="270" r:id="rId21"/>
    <p:sldId id="281" r:id="rId22"/>
    <p:sldId id="278" r:id="rId23"/>
    <p:sldId id="280" r:id="rId24"/>
    <p:sldId id="282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Щелкните, чтобы изменить стили текста образца слайда</a:t>
            </a:r>
            <a:endParaRPr lang="en-US" dirty="0"/>
          </a:p>
          <a:p>
            <a:pPr lvl="1" rtl="0"/>
            <a:r>
              <a:rPr lang="en-US" dirty="0"/>
              <a:t>Второй уровень</a:t>
            </a:r>
            <a:endParaRPr lang="en-US" dirty="0"/>
          </a:p>
          <a:p>
            <a:pPr lvl="2" rtl="0"/>
            <a:r>
              <a:rPr lang="en-US" dirty="0"/>
              <a:t>Третий уровень</a:t>
            </a:r>
            <a:endParaRPr lang="en-US" dirty="0"/>
          </a:p>
          <a:p>
            <a:pPr lvl="3" rtl="0"/>
            <a:r>
              <a:rPr lang="en-US" dirty="0"/>
              <a:t>Четвертый уровень</a:t>
            </a:r>
            <a:endParaRPr lang="en-US" dirty="0"/>
          </a:p>
          <a:p>
            <a:pPr lvl="4" rtl="0"/>
            <a:r>
              <a:rPr lang="en-US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6000" dirty="0"/>
              <a:t>Введение в тестирование</a:t>
            </a:r>
            <a:endParaRPr lang="en-US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412" y="5629787"/>
            <a:ext cx="324700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Innopolis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Реализация тестов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Если проектирование тестов отвечает на вопрос «как проверить?», то реализация тестов отвечает на вопрос: «теперь есть все для запуска тестов?».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На этом этапе определяется все ли готово к тестированию, например, настроено ли тестовое окружение (все ли устройства, на которых будет проводиться тестирование, есть), поставлены ли нужные браузеры. Здесь тест-кейсы выстраиваются в определенном порядке, чтобы облегчить выполнение тестов.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Выполнение тестов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just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а этапе выполнения тестов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 начинается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непосредственно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продукта.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Здесь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обнаруживаются дефекты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и со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сталяют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баг-репорты на кажд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ый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из них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Также проверяе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тся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исправление багов, то есть факт того, что программисты исправили проблему и она больше не воспроизводится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Завершение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На этом этапе создаются итоговые отчеты о результате тестирования и передача их всем заинтересованным лицам. Проверяется, что все необходимые отчеты о баг-репортах исправлены, проверены и закрыты. Анализируется полученный опыт, чтобы определить изменения, необходимые для обеспечения более качественного тестирования в будущем. Другими словами, проводится работа над ошибками.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Предоставление информации для принятия решений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Повышение уверенности в уровне качества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Обнаружение дефектов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Предотвращение дефектов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342900" lvl="0" indent="-34290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342900" algn="l"/>
              </a:tabLs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lvl="0" indent="0" algn="just">
              <a:spcBef>
                <a:spcPts val="560"/>
              </a:spcBef>
              <a:spcAft>
                <a:spcPts val="600"/>
              </a:spcAft>
              <a:buSzPct val="45000"/>
              <a:buNone/>
              <a:tabLst>
                <a:tab pos="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NB: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помогает уменьшить общий уровень риска в системе после обнаружения и устранения дефектов и порождает уверенность в качестве ПО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(!!!)</a:t>
            </a:r>
            <a:endParaRPr lang="ru-RU" sz="2000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тестирования: </a:t>
            </a:r>
            <a:r>
              <a:rPr lang="ru-RU" b="1" u="sng" dirty="0"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как ключевое понятие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всегда предполагает </a:t>
            </a: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сравнение</a:t>
            </a:r>
            <a:r>
              <a:rPr lang="en-US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</a:t>
            </a:r>
            <a:endParaRPr lang="en-US" sz="2000" b="1" i="0" u="sng" strike="noStrike" kern="1200" cap="none" spc="0" baseline="0" dirty="0">
              <a:ln>
                <a:noFill/>
              </a:ln>
              <a:solidFill>
                <a:srgbClr val="000000"/>
              </a:solidFill>
              <a:uFillTx/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Что с чем сравнивается</a:t>
            </a:r>
            <a:r>
              <a:rPr lang="en-US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?</a:t>
            </a:r>
            <a:endParaRPr lang="en-US" sz="2000" b="1" i="1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Объект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тестирования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что сравнивается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Базис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тестирования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 чем сравнивается)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Объект и Базис тестирования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бъект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Компонент или система, которые должны быть протестированы.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азис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Документ, на основании которого определяются требования к компоненту или системе. Документация, на которой базируются тестовые сценарии.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/>
                <a:cs typeface="Arial" panose="020B0604020202020204" pitchFamily="34" charset="0"/>
              </a:rPr>
              <a:t>Если правка данного документа может быть осуществлена только в процессе формальной процедуры внесения изменения, то такой базис тестирования называется 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/>
                <a:cs typeface="Arial" panose="020B0604020202020204" pitchFamily="34" charset="0"/>
              </a:rPr>
              <a:t>замороженным базисом тестирования.</a:t>
            </a:r>
            <a:endParaRPr lang="ru-RU" sz="20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/>
              <a:cs typeface="Arial" panose="020B0604020202020204" pitchFamily="34" charset="0"/>
            </a:endParaRPr>
          </a:p>
          <a:p>
            <a:endParaRPr lang="ru-RU" sz="20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может быть объектом тестирования?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99821"/>
            <a:ext cx="10058400" cy="4474346"/>
          </a:xfrm>
        </p:spPr>
        <p:txBody>
          <a:bodyPr>
            <a:normAutofit fontScale="77500" lnSpcReduction="20000"/>
          </a:bodyPr>
          <a:lstStyle/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anose="020B0600070205080204" pitchFamily="49" charset="-128"/>
                <a:cs typeface="Arial" panose="020B0604020202020204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отдельный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модуль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компонент (несколько модулей)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подсистема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система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документация с требованиями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маркетинговая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пользовательская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техническая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требования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функциональные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проектные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базы данных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модели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диаграммы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макеты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сценарии использования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код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тестовые планы и сценарии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проектная документация по автоматизации тестирования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код автоматизации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другие документы или код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QA and QC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IT-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индустрии широко используется 3  понятия, которые напрямую связаны с тестированием программных продуктов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:</a:t>
            </a:r>
            <a:endParaRPr lang="en-US" sz="2000" b="1" u="sng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</a:t>
            </a:r>
            <a:r>
              <a:rPr 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testing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контроль качества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QC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обеспечение </a:t>
            </a:r>
            <a:r>
              <a:rPr lang="ru-RU" sz="2000" b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качества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(QA)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QA/QC/Testing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idx="1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3677954" y="1976871"/>
            <a:ext cx="4527786" cy="434403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QA and QC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sz="1785" b="1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QC</a:t>
            </a:r>
            <a:r>
              <a:rPr sz="1785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(Quality Control) — Контроль качества продукта — анализ результатов тестирования и качества новых версий выпускаемого продукта.</a:t>
            </a:r>
            <a:endParaRPr sz="1785" dirty="0"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sz="1785" dirty="0"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sz="1785" b="1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QA </a:t>
            </a:r>
            <a:r>
              <a:rPr sz="1785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(Quality Assurance) — Обеспечение качества продукта — изучение возможностей по изменению и улучшению процесса разработки, улучшению коммуникаций в команде, где тестирование является только одним из аспектов обеспечения качества.</a:t>
            </a:r>
            <a:endParaRPr sz="1785" dirty="0"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Почему тестирование необходимо?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1430" y="2004696"/>
            <a:ext cx="10058400" cy="3760891"/>
          </a:xfrm>
        </p:spPr>
        <p:txBody>
          <a:bodyPr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необходимо, потому что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люди склонны ошибаться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 Одни ошибки незначительны, другие же опасны и дорого обходятся.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Поскольку ошибки допускают все люди, мы должны внимательно проверять результаты своей (и чужой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;)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) работы, всего, что мы делаем.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 начальном этапе становления Тестирования каждую новую версию продукта Разработчик отдаёт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Тестировщику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«просто посмотреть». Общими словами рассказывая об изменениях и реализациях пожеланий Заказчика. И в результате проведённого тестирования выясняется только мнение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 общем результате — условно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или «не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и о том, что нужно исправить в продукте. Не предъявляя никаких условий, не требуя никаких отчётов.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начинается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 Contr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контроля чего-либо надо научиться измерять это «что-то», а для возможности измерения необходимо: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чётким критериям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(требованиям) разделить, что является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правильным поведением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 что является дефектом, а не просто понимать, что хотел Заказчик;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зафиксировать версию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 окружение продукта, который был отдан в тестирование для того чтобы получить представление, что именно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этот экземпляр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продукта, этот кандидат на поставку Заказчику прошёл Тестирование;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тестовой документации (тест-кейсов, баг-репортов и т. д.), чтобы вся команда работала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привычно и быстро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не разбираясь каждый раз в формулировках;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зафиксировать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шаги воспроизведения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точно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повторить ошибку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зафиксировать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все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проверки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 понять, что с их прохождением действительно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проверяются все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значимые места программы, насколько «всё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действительно «всё»;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сравнить критерии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(требования)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 проверки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понять,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все ли критерии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Заказчика к продукту </a:t>
            </a:r>
            <a:r>
              <a:rPr lang="ru-RU" i="1" u="sng" dirty="0">
                <a:latin typeface="Arial" panose="020B0604020202020204" pitchFamily="34" charset="0"/>
                <a:cs typeface="Arial" panose="020B0604020202020204" pitchFamily="34" charset="0"/>
              </a:rPr>
              <a:t>удовлетворены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295" lvl="1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Появляется тестовая документация и отчетность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Обеспечение Качества</a:t>
            </a:r>
            <a:endParaRPr lang="ru-RU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96771"/>
            <a:ext cx="10058400" cy="3760891"/>
          </a:xfrm>
        </p:spPr>
        <p:txBody>
          <a:bodyPr>
            <a:normAutofit fontScale="7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Всё, что может привести к наиболее раннему обнаружению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дефектов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может снизить количество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всё это влияет на то когда и при каких обстоятельствах возможно обнаружить допущенные в коде ошибки, любые практики и активности всей команды на любом этапе работы с продуктом: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обсуждение постановок аналитиками с командой (и разработкой, и тестированием) приводит к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бОльшему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пониманию задачи и определённости что и как необходимо реализовать;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раннее написание тест-кейсов позволяет дать разработчику дополнительную информацию как его код будет тестироваться;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тест-кейсов даёт кругозор команде тестирования о том как работает продукт и раньше подмечать несоответствия с постановками;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кода приводит к лучшему пониманию того, что делают другие участники разработки и помогает подменить при внезапном отсутствии разработчика данного модуля;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практики парного программирования дают дополнительный контроль кода даже тогда, когда код ещё создаётся, когда его ещё нет в окончательном виде.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 качество влияет всё! Любые изменения в команде так или иначе отражаются на Качестве!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Деятельность направленная на улучшение качества продукта, может не включать в себя тестирование вообще.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профессия </a:t>
            </a:r>
            <a:r>
              <a:rPr lang="en-US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QA-</a:t>
            </a:r>
            <a:r>
              <a:rPr lang="ru-RU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аналитика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чья задача анализировать документацию и процессы и предлагать варианты решения для уменьшения/предотвращения/удешевления стоимости багов и улучшения эффективности и скорости тестирования.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(1/7)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1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демонстрирует наличие дефектов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lvl="0" indent="0" algn="just">
              <a:spcBef>
                <a:spcPts val="560"/>
              </a:spcBef>
              <a:spcAft>
                <a:spcPts val="600"/>
              </a:spcAft>
              <a:buSzPct val="45000"/>
              <a:buNone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может показать, что дефекты присутствуют, но не может доказать, что их нет. Тестирование снижает вероятность наличия дефектов, находящихся в программном обеспечении, но, даже если дефекты не были обнаружены, это не доказывает его корректности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(2/7)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2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2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Исчерпывающее тестирование недостижимо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20"/>
              </a:spcBef>
              <a:spcAft>
                <a:spcPts val="600"/>
              </a:spcAft>
              <a:tabLst>
                <a:tab pos="0" algn="l"/>
              </a:tabLst>
            </a:pP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just">
              <a:spcBef>
                <a:spcPts val="52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Полное тестирование с использованием всех комбинаций вводов и предусловий физически невыполнимо, за исключением тривиальных случаев. Вместо исчерпывающего тестирования должны использоваться анализ рисков и расстановка приоритетов, чтобы более точно сфокусировать усилия по тестированию.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(3/7)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3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Раннее тестирование </a:t>
            </a:r>
            <a:br>
              <a:rPr lang="uk-UA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</a:br>
            <a:endParaRPr lang="uk-UA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Чтобы найти дефекты как можно раньше, активности по тестированию должны быть начаты как можно раньше в жизненном цикле разработки программного обеспечения или системы, и должны быть сфокусированы на определенных целях.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(4/7)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4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Скопление дефектов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</a:t>
            </a:r>
            <a:r>
              <a:rPr lang="ru-RU" sz="2000" b="1" i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льшая часть дефектов, обнаруженных при тестировании или повлекших за собой основное количество сбоев системы, содержится в небольшом количестве модулей (Принцип 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Паретто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- 80/20)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(5/7)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Bef>
                <a:spcPts val="560"/>
              </a:spcBef>
              <a:spcAft>
                <a:spcPts val="600"/>
              </a:spcAft>
              <a:buNone/>
              <a:tabLst>
                <a:tab pos="3429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5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Парадокс пестицида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Если одни и  те же тесты будут прогоняться много раз, в конечном счете этот набор тестовых сценариев больше не будет находить новых дефектов.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(6/7)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6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зависит от контекста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just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выполняется по-разному в зависимости от контекста. Например, программное обеспечение, в котором критически важна безопасность, тестируется иначе, чем сайт электронной коммерции.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тестирование?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Это процесс исполнения программы с целью обнаружения ошибок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(“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Искусство тестирования программ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”,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Г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Майерс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1979)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Процесс наблюдения за выполнением программы в специальных условиях и вынесения на этой основе оценки каких-либо ее аспектов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([ANSI/IEEE standard 610.12-1990: Glossary of SE Terminology. NY:IEEE, 1987])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Техническое исследование программы для получения информации о ее качестве с точки зрения определенного круга заинтересованных лиц</a:t>
            </a:r>
            <a:r>
              <a:rPr lang="en-US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[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С. 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Kaner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199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9]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Проверка соответствия между реальным поведением программы и ее ожидаемым поведением на конечном наборе тестов, выбранном определенным образом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[IEEE Guide to Software Engineering Body of Knowledge, SWEBOK, 2004]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endParaRPr lang="ru-RU" sz="1800" dirty="0">
              <a:solidFill>
                <a:srgbClr val="000000"/>
              </a:solidFill>
              <a:latin typeface="Myriad Pro" pitchFamily="18"/>
              <a:ea typeface="MS PGothic" panose="020B0600070205080204" pitchFamily="49" charset="-128"/>
              <a:cs typeface="Arial" panose="020B0604020202020204" pitchFamily="34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(7/7)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7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Заблуждение об отсутствии ошибок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Обнаружение и исправление дефектов не помогут, если созданная система не подходит пользователю и не удовлетворяет его ожиданиям и потребностям.</a:t>
            </a:r>
            <a:endParaRPr lang="ru-RU" sz="20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деление по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ISTQB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8200"/>
            <a:ext cx="10311765" cy="3761105"/>
          </a:xfrm>
        </p:spPr>
        <p:txBody>
          <a:bodyPr>
            <a:noAutofit/>
          </a:bodyPr>
          <a:lstStyle/>
          <a:p>
            <a:pPr algn="just"/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Процесс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содержащий в себе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все активности жизненного цикла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как динамические, так и статические, касающиеся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планирования, подготовки и оценки программного продукта и связанных с этим результатов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 работ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с целью определить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что они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соответствуют описанным требованиям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показать, что они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подходят для достижения заявленных целей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а также для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нахождения дефектов.</a:t>
            </a:r>
            <a:endParaRPr lang="en-US" sz="2400" b="1" i="0" u="sng" strike="noStrike" kern="1200" cap="none" dirty="0">
              <a:ln>
                <a:noFill/>
              </a:ln>
              <a:uFillTx/>
              <a:latin typeface="Arial" panose="020B0604020202020204" pitchFamily="34" charset="0"/>
              <a:ea typeface="Noto Sans CJK SC" pitchFamily="2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b="1" i="0" u="sng" strike="noStrike" kern="1200" cap="none" dirty="0">
                <a:ln>
                  <a:noFill/>
                </a:ln>
                <a:solidFill>
                  <a:srgbClr val="FF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NB: </a:t>
            </a:r>
            <a:r>
              <a:rPr lang="ru-RU" sz="2400" b="1" u="sng" dirty="0">
                <a:solidFill>
                  <a:srgbClr val="FF0000"/>
                </a:solidFill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ВСЁ, что может быть протестировано отделом тестирования должно быть протестировано отделом тестирования(!!!)</a:t>
            </a:r>
            <a:endParaRPr lang="ru-RU" sz="2400" b="1" i="0" u="sng" strike="noStrike" kern="1200" cap="none" dirty="0">
              <a:ln>
                <a:noFill/>
              </a:ln>
              <a:solidFill>
                <a:srgbClr val="FF0000"/>
              </a:solidFill>
              <a:uFillTx/>
              <a:latin typeface="Arial" panose="020B0604020202020204" pitchFamily="34" charset="0"/>
              <a:ea typeface="Noto Sans CJK SC" pitchFamily="2"/>
              <a:cs typeface="Arial" panose="020B0604020202020204" pitchFamily="34" charset="0"/>
            </a:endParaRPr>
          </a:p>
          <a:p>
            <a:pPr algn="just"/>
            <a:endParaRPr lang="ru-RU" sz="2400" b="1" i="0" u="sng" strike="noStrike" kern="1200" cap="none" dirty="0">
              <a:ln>
                <a:noFill/>
              </a:ln>
              <a:solidFill>
                <a:srgbClr val="FF0000"/>
              </a:solidFill>
              <a:uFillTx/>
              <a:latin typeface="Arial" panose="020B0604020202020204" pitchFamily="34" charset="0"/>
              <a:ea typeface="Noto Sans CJK SC" pitchFamily="2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Этапы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Планирование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Мониторинг и контроль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Анализ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Проектирование тестов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Реализация тестов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Выполнение тестов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Завершение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algn="just"/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Тестированию подлежит программный продукт и связанные с ним рабочие продукты</a:t>
            </a:r>
            <a:endParaRPr lang="ru-RU" sz="2000" b="1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1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Планирование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Планирование дает ответы на вопросы: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что нам предстоит тестировать,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как много будет работы,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какие есть сложности,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всё ли необходимое у нас есть и тому подобные.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правило, получить ответы на эти вопросы невозможно без анализа требований, так как они являются первичным источником ответов.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На этом же этапе определяется стратегия тестирования и пишется тест-план.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Мониторинг и контроль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Мониторинг тестирования предполагает непрерывное сравнение фактического хода работы с планом тестирования, используя любые метрики мониторинга тестирования (которые мы определили в плане тестирования).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Цель мониторинга — сбор информации и обеспечение обратной связи о состоянии тестирования. То есть если что-то у нас идет не так как задумано, мы должны узнать об этом как можно раньше, чтобы минимизировать риски для разработки продукта.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Здесь же мы корректируем первоначальный план, чтобы исправить текущую ситуацию.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Анализ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На этом этапе мы детально определяем, что мы будем тестировать с точки зрения измеримых критериев покрытия.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Анализ тестирования состоит из нескольких активностей. Одна из них — анализ базиса тестирования. В роли базиса выступают техническое задание (ТЗ), документация по проекту, которая дает примерное представление о продукте. Например, спецификации требований такие как бизнес-требования, функциональные требования, системные требования, пользовательские истории. Это такие документы, которые описывают функциональные и нефункциональные компоненты или поведение системы в целом.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Выявление дефектов в ходе анализа тестирования является важным потенциальным преимуществом. Такие активности по анализу тестирования не только проверяют, являются ли требования согласованными, сформулированными должным образом и полными, но также проверяют, правильно ли требования отражают потребности клиентов, пользователей и других заинтересованных лиц.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Проектирование тестов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1051"/>
            <a:ext cx="10058400" cy="3760891"/>
          </a:xfrm>
        </p:spPr>
        <p:txBody>
          <a:bodyPr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Теперь необходимо понять, как будем тестировать. Нашей основной задачей на этом этапе является создание тест-кейсов и чек-листов, которые будут описывать ход проверки.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На этом этапе важно обеспечить максимально полное и эффективное покрытие тестами проект, чтобы он стал качественным в итоге.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0</TotalTime>
  <Words>11873</Words>
  <Application>WPS Presentation</Application>
  <PresentationFormat>Широкоэкранный</PresentationFormat>
  <Paragraphs>286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SimSun</vt:lpstr>
      <vt:lpstr>Wingdings</vt:lpstr>
      <vt:lpstr>Calibri</vt:lpstr>
      <vt:lpstr>FreesiaUPC</vt:lpstr>
      <vt:lpstr>Leelawadee UI</vt:lpstr>
      <vt:lpstr>Franklin Gothic Book</vt:lpstr>
      <vt:lpstr>MS PGothic</vt:lpstr>
      <vt:lpstr>StarSymbol</vt:lpstr>
      <vt:lpstr>Segoe Print</vt:lpstr>
      <vt:lpstr>Myriad Pro</vt:lpstr>
      <vt:lpstr>Arial</vt:lpstr>
      <vt:lpstr>Noto Sans CJK SC</vt:lpstr>
      <vt:lpstr>Bookman Old Style</vt:lpstr>
      <vt:lpstr>Microsoft YaHei</vt:lpstr>
      <vt:lpstr>Arial Unicode MS</vt:lpstr>
      <vt:lpstr>Franklin Gothic Book</vt:lpstr>
      <vt:lpstr>1_РетроспективаVTI</vt:lpstr>
      <vt:lpstr>Введение в тестирование</vt:lpstr>
      <vt:lpstr>Почему тестирование необходимо?</vt:lpstr>
      <vt:lpstr>Что такое тестирование?</vt:lpstr>
      <vt:lpstr>Опрeделение по ISTQB</vt:lpstr>
      <vt:lpstr>Этапы тестирования</vt:lpstr>
      <vt:lpstr>Планирование тестирования</vt:lpstr>
      <vt:lpstr>Мониторинг и контроль тестирования</vt:lpstr>
      <vt:lpstr>Анализ тестирования</vt:lpstr>
      <vt:lpstr>Проектирование тестов</vt:lpstr>
      <vt:lpstr>Реализация тестов</vt:lpstr>
      <vt:lpstr>Выполнение тестов</vt:lpstr>
      <vt:lpstr>Завершение тестирования</vt:lpstr>
      <vt:lpstr>Цели тестирования</vt:lpstr>
      <vt:lpstr>Определение тестирования: сравнение как ключевое понятие</vt:lpstr>
      <vt:lpstr>Объект и Базис тестирования</vt:lpstr>
      <vt:lpstr>Что может быть объектом тестирования?</vt:lpstr>
      <vt:lpstr>QA and QC</vt:lpstr>
      <vt:lpstr>QA/QC/Testing</vt:lpstr>
      <vt:lpstr>QA and QC</vt:lpstr>
      <vt:lpstr>Тестирование</vt:lpstr>
      <vt:lpstr>Когда начинается Quality Control?</vt:lpstr>
      <vt:lpstr>Обеспечение Качества</vt:lpstr>
      <vt:lpstr>Quality Assurance</vt:lpstr>
      <vt:lpstr>7 принципов тестирования (1/7)</vt:lpstr>
      <vt:lpstr>7 принципов тестирования (2/7)</vt:lpstr>
      <vt:lpstr>7 принципов тестирования (3/7)</vt:lpstr>
      <vt:lpstr>7 принципов тестирования (4/7)</vt:lpstr>
      <vt:lpstr>7 принципов тестирования (5/7)</vt:lpstr>
      <vt:lpstr>7 принципов тестирования (6/7)</vt:lpstr>
      <vt:lpstr>7 принципов тестирования (7/7)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тестирование</dc:title>
  <dc:creator>Voskobojnikova Kristina</dc:creator>
  <cp:lastModifiedBy>Кристина</cp:lastModifiedBy>
  <cp:revision>10</cp:revision>
  <dcterms:created xsi:type="dcterms:W3CDTF">2022-04-13T06:56:00Z</dcterms:created>
  <dcterms:modified xsi:type="dcterms:W3CDTF">2022-12-12T11:34:50Z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274A20DE03364AD98AC1A02FAAC2B657</vt:lpwstr>
  </property>
  <property fmtid="{D5CDD505-2E9C-101B-9397-08002B2CF9AE}" pid="3" name="KSOProductBuildVer">
    <vt:lpwstr>1033-11.2.0.11417</vt:lpwstr>
  </property>
</Properties>
</file>