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E51D080-0FA4-452C-BE9C-57B885F95115}" type="datetime1">
              <a:rPr lang="ru-RU" smtClean="0"/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8A2903-BD5A-4833-B0CA-AB5B8165171B}" type="datetime1">
              <a:rPr lang="ru-RU" smtClean="0"/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en-US"/>
              <a:t>Второй уровень</a:t>
            </a:r>
            <a:endParaRPr lang="en-US"/>
          </a:p>
          <a:p>
            <a:pPr lvl="2" rtl="0"/>
            <a:r>
              <a:rPr lang="en-US"/>
              <a:t>Третий уровень</a:t>
            </a:r>
            <a:endParaRPr lang="en-US"/>
          </a:p>
          <a:p>
            <a:pPr lvl="3" rtl="0"/>
            <a:r>
              <a:rPr lang="en-US"/>
              <a:t>Четвертый уровень</a:t>
            </a:r>
            <a:endParaRPr lang="en-US"/>
          </a:p>
          <a:p>
            <a:pPr lvl="4" rtl="0"/>
            <a:r>
              <a:rPr lang="en-US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  <a:cs typeface="FreesiaUPC" panose="020B0502040204020203" pitchFamily="34" charset="-34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4DAEB3-2211-4CA3-9D23-0143FCF3926F}" type="datetime1">
              <a:rPr lang="ru-RU" smtClean="0"/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2E9B35-0826-45CC-9C2C-707B22DFAA83}" type="datetime1">
              <a:rPr lang="ru-RU" smtClean="0"/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0063D-EDF2-4190-A726-B9B651F864E7}" type="datetime1">
              <a:rPr lang="ru-RU" smtClean="0"/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EFA117-2261-4A1D-8BE7-0B7E6A1366C0}" type="datetime1">
              <a:rPr lang="ru-RU" smtClean="0"/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9279E9-B6DA-4AB3-A7CE-B748E56BEA69}" type="datetime1">
              <a:rPr lang="ru-RU" smtClean="0"/>
            </a:fld>
            <a:endParaRPr lang="en-US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CF7452-61A3-4CDC-ACAB-74E5B4A7EF57}" type="datetime1">
              <a:rPr lang="ru-RU" smtClean="0"/>
            </a:fld>
            <a:endParaRPr lang="en-US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Номер слайда 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D00952-BE77-47A2-BE29-2226E2D6BB12}" type="datetime1">
              <a:rPr lang="ru-RU" smtClean="0"/>
            </a:fld>
            <a:endParaRPr lang="en-US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Номер слайда 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D5EF43-AECB-4459-AE90-3AFB54138C76}" type="datetime1">
              <a:rPr lang="ru-RU" smtClean="0"/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FD0FAC8F-653F-479B-B209-9F30C9091843}" type="datetime1">
              <a:rPr lang="ru-RU" smtClean="0"/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6FD9FC9-5FD1-4E3B-B719-212F55599717}" type="datetime1">
              <a:rPr lang="ru-RU" smtClean="0"/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US" dirty="0"/>
              <a:t>Щелкните, чтобы изменить стили текста образца слайда</a:t>
            </a:r>
            <a:endParaRPr lang="en-US" dirty="0"/>
          </a:p>
          <a:p>
            <a:pPr lvl="1" rtl="0"/>
            <a:r>
              <a:rPr lang="en-US" dirty="0"/>
              <a:t>Второй уровень</a:t>
            </a:r>
            <a:endParaRPr lang="en-US" dirty="0"/>
          </a:p>
          <a:p>
            <a:pPr lvl="2" rtl="0"/>
            <a:r>
              <a:rPr lang="en-US" dirty="0"/>
              <a:t>Третий уровень</a:t>
            </a:r>
            <a:endParaRPr lang="en-US" dirty="0"/>
          </a:p>
          <a:p>
            <a:pPr lvl="3" rtl="0"/>
            <a:r>
              <a:rPr lang="en-US" dirty="0"/>
              <a:t>Четвертый уровень</a:t>
            </a:r>
            <a:endParaRPr lang="en-US" dirty="0"/>
          </a:p>
          <a:p>
            <a:pPr lvl="4" rtl="0"/>
            <a:r>
              <a:rPr lang="en-US" dirty="0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428A7F57-8526-4A03-89D8-FFB0245E6649}" type="datetime1">
              <a:rPr lang="ru-RU" smtClean="0"/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Прямоугольник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r>
              <a:rPr lang="ru-RU" sz="6600" dirty="0"/>
              <a:t>Тестовая документация</a:t>
            </a:r>
            <a:endParaRPr lang="en-US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Lection 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Рисунок 4" descr="Изображение здания, места для сидения, скамейки, вид сбоку&#10;&#10;Автоматически созданное описание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Прямая соединительная линия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Traceability Matrix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117475" algn="just" rtl="0">
              <a:spcBef>
                <a:spcPts val="0"/>
              </a:spcBef>
              <a:spcAft>
                <a:spcPts val="980"/>
              </a:spcAft>
            </a:pPr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RTM (</a:t>
            </a:r>
            <a:r>
              <a:rPr lang="ru-RU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Requirements</a:t>
            </a:r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Traceability</a:t>
            </a:r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Matrix)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</a:rPr>
              <a:t>​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это двумерная таблица, содержащая соответствие функциональных требований (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functional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requirements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продукта и подготовленных тестовых сценариев (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test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cases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). В заголовках колонок таблицы расположены требования, а в заголовках строк - тестовые сценарии. На пересечении - отметка, означающая, что требование текущей колонки покрыто тестовым сценарием текущей строки. </a:t>
            </a:r>
            <a:endParaRPr lang="ru-RU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R="117475" rtl="0">
              <a:spcBef>
                <a:spcPts val="0"/>
              </a:spcBef>
              <a:spcAft>
                <a:spcPts val="980"/>
              </a:spcAft>
            </a:pPr>
            <a:endParaRPr lang="ru-RU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R="117475" algn="just" rtl="0">
              <a:spcBef>
                <a:spcPts val="0"/>
              </a:spcBef>
              <a:spcAft>
                <a:spcPts val="980"/>
              </a:spcAft>
            </a:pPr>
            <a:r>
              <a:rPr lang="ru-RU" sz="18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Требования, не связанные с тестами - это "белые пятна", т.е. выполнив все созданные тест кейсы, нельзя дать ответ реализовано данное требование в продукте или нет.</a:t>
            </a:r>
            <a:endParaRPr lang="ru-RU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входных данных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117475" algn="just" rtl="0">
              <a:spcBef>
                <a:spcPts val="0"/>
              </a:spcBef>
              <a:spcAft>
                <a:spcPts val="1080"/>
              </a:spcAft>
            </a:pPr>
            <a:r>
              <a:rPr lang="ru-RU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TestData</a:t>
            </a:r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(Примеры входных данных).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</a:rPr>
              <a:t>​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Призваны определять наборы (обычно формальных) входных данных для тестов, для них также возможны ожидаемые результаты или признак – позитивные данные или негативные. Тестовые данные должны храниться в одном месте, желательно в центральном хранилище данных. Очень рекомендуется собирать вместе данные для каждой определенной группы тестов. </a:t>
            </a:r>
            <a:endParaRPr lang="ru-RU" b="0" dirty="0">
              <a:effectLst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Тест-план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117475" indent="0" algn="just" rtl="0">
              <a:spcBef>
                <a:spcPts val="0"/>
              </a:spcBef>
              <a:spcAft>
                <a:spcPts val="980"/>
              </a:spcAft>
              <a:buNone/>
            </a:pPr>
            <a:r>
              <a:rPr lang="ru-RU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Тест План / План Тестирования (Test Plan)</a:t>
            </a:r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200" b="0" i="0" u="none" strike="noStrike" dirty="0">
                <a:solidFill>
                  <a:srgbClr val="0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</a:rPr>
              <a:t>​​</a:t>
            </a:r>
            <a:r>
              <a:rPr lang="ru-RU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это документ, описывающий весь объем работ по тестированию, начиная с описания тестируемых объектов, стратегии, расписания, критериев начала и окончания тестирования, до необходимого в процессе работы оборудования, специальных знаний, а также оценки рисков с вариантами их разрешения.  </a:t>
            </a:r>
            <a:endParaRPr lang="ru-RU" b="0" dirty="0">
              <a:effectLst/>
            </a:endParaRPr>
          </a:p>
          <a:p>
            <a:pPr marR="117475" rtl="0">
              <a:spcBef>
                <a:spcPts val="0"/>
              </a:spcBef>
              <a:spcAft>
                <a:spcPts val="980"/>
              </a:spcAft>
            </a:pPr>
            <a:r>
              <a:rPr lang="ru-RU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Документ должен как минимум отвечать на следующие вопросы: </a:t>
            </a:r>
            <a:endParaRPr lang="ru-RU" sz="11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R="117475" rtl="0">
              <a:spcBef>
                <a:spcPts val="0"/>
              </a:spcBef>
              <a:spcAft>
                <a:spcPts val="980"/>
              </a:spcAft>
            </a:pPr>
            <a:r>
              <a:rPr lang="ru-RU" sz="11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что надо тестировать</a:t>
            </a:r>
            <a:r>
              <a:rPr lang="ru-RU" sz="1150" b="0" i="0" u="none" strike="noStrike" dirty="0">
                <a:solidFill>
                  <a:srgbClr val="0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</a:rPr>
              <a:t>​</a:t>
            </a:r>
            <a:r>
              <a:rPr lang="ru-RU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(объект тестирования: система, приложение, оборудование) </a:t>
            </a:r>
            <a:endParaRPr lang="ru-RU" b="0" dirty="0">
              <a:effectLst/>
            </a:endParaRPr>
          </a:p>
          <a:p>
            <a:pPr marR="117475" rtl="0" fontAlgn="base">
              <a:spcBef>
                <a:spcPts val="0"/>
              </a:spcBef>
              <a:spcAft>
                <a:spcPts val="980"/>
              </a:spcAft>
              <a:buFont typeface="Arial" panose="020B0604020202020204" pitchFamily="34" charset="0"/>
              <a:buChar char="•"/>
            </a:pPr>
            <a:r>
              <a:rPr lang="ru-RU" sz="11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что будете тестировать </a:t>
            </a:r>
            <a:r>
              <a:rPr lang="ru-RU" sz="1150" b="0" i="0" u="none" strike="noStrike" dirty="0">
                <a:solidFill>
                  <a:srgbClr val="0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</a:rPr>
              <a:t>​</a:t>
            </a:r>
            <a:r>
              <a:rPr lang="ru-RU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(список функций и компонент тестируемой системы) </a:t>
            </a:r>
            <a:endParaRPr lang="ru-RU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R="117475" rtl="0" fontAlgn="base">
              <a:spcBef>
                <a:spcPts val="0"/>
              </a:spcBef>
              <a:spcAft>
                <a:spcPts val="645"/>
              </a:spcAft>
              <a:buFont typeface="Arial" panose="020B0604020202020204" pitchFamily="34" charset="0"/>
              <a:buChar char="•"/>
            </a:pPr>
            <a:r>
              <a:rPr lang="ru-RU" sz="11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как будете тестировать</a:t>
            </a:r>
            <a:r>
              <a:rPr lang="ru-RU" sz="1150" b="0" i="0" u="none" strike="noStrike" dirty="0">
                <a:solidFill>
                  <a:srgbClr val="0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</a:rPr>
              <a:t>​</a:t>
            </a:r>
            <a:r>
              <a:rPr lang="ru-RU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(стратегия тестирования – виды тестирования и их применение по отношению к тестируемому объекту) </a:t>
            </a:r>
            <a:endParaRPr lang="ru-RU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R="117475" rtl="0" fontAlgn="base">
              <a:spcBef>
                <a:spcPts val="0"/>
              </a:spcBef>
              <a:spcAft>
                <a:spcPts val="980"/>
              </a:spcAft>
              <a:buFont typeface="Arial" panose="020B0604020202020204" pitchFamily="34" charset="0"/>
              <a:buChar char="•"/>
            </a:pPr>
            <a:r>
              <a:rPr lang="ru-RU" sz="11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тестовые окружения</a:t>
            </a:r>
            <a:r>
              <a:rPr lang="ru-RU" sz="1150" b="0" i="0" u="none" strike="noStrike" dirty="0">
                <a:solidFill>
                  <a:srgbClr val="0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</a:rPr>
              <a:t>​</a:t>
            </a:r>
            <a:r>
              <a:rPr lang="ru-RU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на которых необходимо проверять программный продукт </a:t>
            </a:r>
            <a:endParaRPr lang="ru-RU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R="117475" rtl="0" fontAlgn="base">
              <a:spcBef>
                <a:spcPts val="0"/>
              </a:spcBef>
              <a:spcAft>
                <a:spcPts val="20"/>
              </a:spcAft>
              <a:buFont typeface="Arial" panose="020B0604020202020204" pitchFamily="34" charset="0"/>
              <a:buChar char="•"/>
            </a:pPr>
            <a:r>
              <a:rPr lang="ru-RU" sz="11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когда будете тестировать</a:t>
            </a:r>
            <a:r>
              <a:rPr lang="ru-RU" sz="1150" b="0" i="0" u="none" strike="noStrike" dirty="0">
                <a:solidFill>
                  <a:srgbClr val="0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</a:rPr>
              <a:t>​</a:t>
            </a:r>
            <a:r>
              <a:rPr lang="ru-RU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(последовательность проведения работ)</a:t>
            </a:r>
            <a:endParaRPr lang="ru-RU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Стратегия тестирования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72745" indent="0" rtl="0">
              <a:spcBef>
                <a:spcPts val="0"/>
              </a:spcBef>
              <a:spcAft>
                <a:spcPts val="1360"/>
              </a:spcAft>
              <a:buNone/>
            </a:pPr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Стратегия тестирования (Test Strategy) </a:t>
            </a:r>
            <a:endParaRPr lang="ru-RU" b="0" dirty="0">
              <a:effectLst/>
            </a:endParaRPr>
          </a:p>
          <a:p>
            <a:pPr marR="117475" rtl="0">
              <a:spcBef>
                <a:spcPts val="0"/>
              </a:spcBef>
              <a:spcAft>
                <a:spcPts val="98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Различие задач и целей тестирования на протяжении жизненного цикла продукта приводит к необходимости разрабатывать и реализовывать различные стратегии тестирования. Стратегия тестирования — это план проведения работ по тестированию системы или ее модуля, учитывающий специфику функциональности и зависимости с другими компонентами системы и платформы. </a:t>
            </a:r>
            <a:endParaRPr lang="ru-RU" b="0" dirty="0">
              <a:effectLst/>
            </a:endParaRPr>
          </a:p>
          <a:p>
            <a:pPr marR="117475" rtl="0">
              <a:spcBef>
                <a:spcPts val="0"/>
              </a:spcBef>
              <a:spcAft>
                <a:spcPts val="1485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Каждая такая стратегия определяет: </a:t>
            </a:r>
            <a:endParaRPr lang="ru-RU" b="0" dirty="0">
              <a:effectLst/>
            </a:endParaRPr>
          </a:p>
          <a:p>
            <a:pPr marR="117475" rtl="0" fontAlgn="base">
              <a:spcBef>
                <a:spcPts val="0"/>
              </a:spcBef>
              <a:spcAft>
                <a:spcPts val="865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итерации, на которых используются стратегия тестирования и цели тестирования на каждой итерации; </a:t>
            </a:r>
            <a:endParaRPr lang="ru-RU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R="117475" rtl="0" fontAlgn="base">
              <a:spcBef>
                <a:spcPts val="0"/>
              </a:spcBef>
              <a:spcAft>
                <a:spcPts val="122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стадии тестирования для каждой итерации; </a:t>
            </a:r>
            <a:endParaRPr lang="ru-RU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R="117475" rtl="0" fontAlgn="base">
              <a:spcBef>
                <a:spcPts val="0"/>
              </a:spcBef>
              <a:spcAft>
                <a:spcPts val="122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критерий успешного завершения тестирования; </a:t>
            </a:r>
            <a:endParaRPr lang="ru-RU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R="117475" rtl="0" fontAlgn="base">
              <a:spcBef>
                <a:spcPts val="0"/>
              </a:spcBef>
              <a:spcAft>
                <a:spcPts val="122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типы используемых тестов; </a:t>
            </a:r>
            <a:endParaRPr lang="ru-RU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R="117475" rtl="0" fontAlgn="base">
              <a:spcBef>
                <a:spcPts val="0"/>
              </a:spcBef>
              <a:spcAft>
                <a:spcPts val="865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набор методов и инструментальных средств, необходимых для проведения тестирования и оценки качества; </a:t>
            </a:r>
            <a:endParaRPr lang="ru-RU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R="117475" rtl="0" fontAlgn="base">
              <a:spcBef>
                <a:spcPts val="0"/>
              </a:spcBef>
              <a:spcAft>
                <a:spcPts val="122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критерии оценки тестов. </a:t>
            </a:r>
            <a:endParaRPr lang="ru-RU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R="117475" rtl="0">
              <a:spcBef>
                <a:spcPts val="0"/>
              </a:spcBef>
              <a:spcAft>
                <a:spcPts val="98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Стратегии тестирования должны разрабатываться на этапе планирования тестирования. </a:t>
            </a:r>
            <a:endParaRPr lang="ru-RU" b="0" dirty="0">
              <a:effectLst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Чек-лист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Чек Лист (Check List)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</a:rPr>
              <a:t>​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один из фундаментальных инструментов тестирования. Они позволяют не забывать о важных тестах, фиксировать результаты своей работы и отслеживать статистику о статусе программного продукта. Иногда чек-листами называют подробные инструкции о тестируемом продукте, содержащие последовательность действий, множество деталей и т.д. </a:t>
            </a:r>
            <a:endParaRPr lang="ru-RU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ru-RU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Это не так! </a:t>
            </a:r>
            <a:r>
              <a:rPr lang="ru-RU" sz="18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Главный</a:t>
            </a:r>
            <a:r>
              <a:rPr lang="ru-RU" sz="1800" b="0" i="0" u="none" strike="noStrike" dirty="0">
                <a:solidFill>
                  <a:srgbClr val="FF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</a:rPr>
              <a:t>​ </a:t>
            </a:r>
            <a:r>
              <a:rPr lang="ru-RU" sz="18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принцип </a:t>
            </a:r>
            <a:r>
              <a:rPr lang="ru-RU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чек-листов заключается в том, что каждый тестировщик по-своему проходит</a:t>
            </a:r>
            <a:r>
              <a:rPr lang="ru-RU" sz="1800" b="0" i="0" u="none" strike="noStrike" dirty="0">
                <a:solidFill>
                  <a:srgbClr val="FF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</a:rPr>
              <a:t>​ </a:t>
            </a:r>
            <a:r>
              <a:rPr lang="ru-RU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их, расширяя тестовый набор своей экспертизой. 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чек-листов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R="117475" rtl="0" fontAlgn="base">
              <a:spcBef>
                <a:spcPts val="0"/>
              </a:spcBef>
              <a:spcAft>
                <a:spcPts val="98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нивелирование “эффекта пестицида” в регрессионном тестировании</a:t>
            </a:r>
            <a:endParaRPr lang="ru-RU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R="117475" rtl="0" fontAlgn="base">
              <a:spcBef>
                <a:spcPts val="0"/>
              </a:spcBef>
              <a:spcAft>
                <a:spcPts val="98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расширение тестового покрытия за счет отличий при прохождении </a:t>
            </a:r>
            <a:endParaRPr lang="ru-RU" b="0" dirty="0">
              <a:effectLst/>
            </a:endParaRPr>
          </a:p>
          <a:p>
            <a:pPr marR="117475" rtl="0" fontAlgn="base">
              <a:spcBef>
                <a:spcPts val="0"/>
              </a:spcBef>
              <a:spcAft>
                <a:spcPts val="865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сокращение затрат на содержание и поддержку тестов: не надо писать много буковок! </a:t>
            </a:r>
            <a:endParaRPr lang="ru-RU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R="117475" rtl="0" fontAlgn="base">
              <a:spcBef>
                <a:spcPts val="0"/>
              </a:spcBef>
              <a:spcAft>
                <a:spcPts val="121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отсутствие рутины, которую так не любят квалифицированные тестировщики </a:t>
            </a:r>
            <a:endParaRPr lang="ru-RU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R="117475" rtl="0" fontAlgn="base">
              <a:spcBef>
                <a:spcPts val="0"/>
              </a:spcBef>
              <a:spcAft>
                <a:spcPts val="98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возможность проходить и комбинировать тесты по-разному, в зависимости от предпочтений сотрудников </a:t>
            </a:r>
            <a:endParaRPr lang="ru-RU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R="117475" rtl="0" fontAlgn="base">
              <a:spcBef>
                <a:spcPts val="0"/>
              </a:spcBef>
              <a:spcAft>
                <a:spcPts val="865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статистика: кто, когда, что проходил (с детализацией по сборке продукта и окружению, на котором проводилось тестирование) </a:t>
            </a:r>
            <a:endParaRPr lang="ru-RU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R="117475" rtl="0" fontAlgn="base">
              <a:spcBef>
                <a:spcPts val="0"/>
              </a:spcBef>
              <a:spcAft>
                <a:spcPts val="122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памятка, которая помогает не забыть важные тесты  </a:t>
            </a:r>
            <a:endParaRPr lang="ru-RU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R="117475" rtl="0" fontAlgn="base">
              <a:spcBef>
                <a:spcPts val="0"/>
              </a:spcBef>
              <a:spcAft>
                <a:spcPts val="122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возможность оценить состояние продукта, его готовность к выпуску </a:t>
            </a:r>
            <a:endParaRPr lang="ru-RU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R="117475" rtl="0" fontAlgn="base">
              <a:spcBef>
                <a:spcPts val="0"/>
              </a:spcBef>
              <a:spcAft>
                <a:spcPts val="980"/>
              </a:spcAft>
              <a:buFont typeface="Arial" panose="020B0604020202020204" pitchFamily="34" charset="0"/>
              <a:buChar char="•"/>
            </a:pPr>
            <a:endParaRPr lang="ru-RU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Минусы чек-листов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117475" rtl="0" fontAlgn="base">
              <a:spcBef>
                <a:spcPts val="0"/>
              </a:spcBef>
              <a:spcAft>
                <a:spcPts val="98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начинающие тестировщики не всегда эффективно проводят тесты без достаточно подробной документации </a:t>
            </a:r>
            <a:endParaRPr lang="ru-RU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R="117475" rtl="0" fontAlgn="base">
              <a:spcBef>
                <a:spcPts val="0"/>
              </a:spcBef>
              <a:spcAft>
                <a:spcPts val="98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чек-листы невозможно использовать для обучения начинающих сотрудников, так как в них недостаточно подробной информации </a:t>
            </a:r>
            <a:endParaRPr lang="ru-RU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R="117475" rtl="0" fontAlgn="base">
              <a:spcBef>
                <a:spcPts val="0"/>
              </a:spcBef>
              <a:spcAft>
                <a:spcPts val="865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заказчику или руководству может быть недостаточно того уровня детализации, который предлагают чек-листы</a:t>
            </a:r>
            <a:endParaRPr lang="ru-RU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Test-cases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117475" rtl="0">
              <a:spcBef>
                <a:spcPts val="0"/>
              </a:spcBef>
              <a:spcAft>
                <a:spcPts val="98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Еще одной обязательной сущностью, с которой столкнется каждый тестировщик, является Test Case (Тестовый случай). Test Case – это тестовый артефакт, суть которого заключается в выполнении некоторого количества действий и/или условий, необходимых для проверки определенной функциональности разрабатываемой программной системы. </a:t>
            </a:r>
            <a:endParaRPr lang="ru-RU" b="0" dirty="0">
              <a:effectLst/>
            </a:endParaRPr>
          </a:p>
          <a:p>
            <a:pPr marR="117475" rtl="0">
              <a:spcBef>
                <a:spcPts val="0"/>
              </a:spcBef>
              <a:spcAft>
                <a:spcPts val="1485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Структура данного артефакта заключается в «троице»:  </a:t>
            </a: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070"/>
              </a:spcAft>
            </a:pPr>
            <a:r>
              <a:rPr lang="ru-RU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Выполняемое действие (Action) - Ожидаемый результат (</a:t>
            </a:r>
            <a:r>
              <a:rPr lang="ru-RU" sz="18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Expected</a:t>
            </a:r>
            <a:r>
              <a:rPr lang="ru-RU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</a:t>
            </a:r>
            <a:r>
              <a:rPr lang="ru-RU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  - </a:t>
            </a:r>
            <a:r>
              <a:rPr lang="ru-RU" sz="1800" i="1" dirty="0">
                <a:solidFill>
                  <a:srgbClr val="000000"/>
                </a:solidFill>
                <a:latin typeface="Arial" panose="020B0604020202020204" pitchFamily="34" charset="0"/>
              </a:rPr>
              <a:t>Статус</a:t>
            </a:r>
            <a:r>
              <a:rPr lang="en-US" sz="1800" i="1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r>
              <a:rPr lang="ru-RU" sz="1800" i="1" dirty="0">
                <a:solidFill>
                  <a:srgbClr val="000000"/>
                </a:solidFill>
                <a:latin typeface="Arial" panose="020B0604020202020204" pitchFamily="34" charset="0"/>
              </a:rPr>
              <a:t>Результат теста</a:t>
            </a:r>
            <a:r>
              <a:rPr lang="ru-RU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(Test </a:t>
            </a:r>
            <a:r>
              <a:rPr lang="ru-RU" sz="18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</a:t>
            </a:r>
            <a:r>
              <a:rPr lang="ru-RU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Status</a:t>
            </a:r>
            <a:r>
              <a:rPr lang="ru-RU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Pass/Failed/Blocked/Skipped)</a:t>
            </a:r>
            <a:r>
              <a:rPr lang="ru-RU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). </a:t>
            </a:r>
            <a:endParaRPr lang="ru-RU" b="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Тестовый набор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117475" indent="0" algn="just" rtl="0">
              <a:spcBef>
                <a:spcPts val="0"/>
              </a:spcBef>
              <a:spcAft>
                <a:spcPts val="980"/>
              </a:spcAft>
              <a:buNone/>
            </a:pPr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Тестовый набор (Test Suite)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</a:rPr>
              <a:t>​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это комбинация тестовых сценариев, для проверки определенной части программного обеспечения, объединенной общей функциональностью или целями,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преследумыми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запуском данного набора. </a:t>
            </a:r>
            <a:endParaRPr lang="ru-RU" b="0" dirty="0">
              <a:effectLst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 Report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Test Result Report (TRR, </a:t>
            </a:r>
            <a:r>
              <a:rPr lang="ru-RU" b="1" u="sng" dirty="0"/>
              <a:t>отчет о результатах тестирования)​ </a:t>
            </a:r>
            <a:r>
              <a:rPr lang="ru-RU" dirty="0"/>
              <a:t>представляет собой суммарную информацию о прохождении тестов, на основе анализа которых и сравнения с ожидаемыми результатами выполняется детальная оценка качества тестируемого продукта и текущего статуса процесса тестирования. Рекомендуется записывать и сохранять результаты тестирования для каждого этапа как один из важнейших артефактов тестирования. 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Ретроспектива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{0BD7D36F-713C-4C2D-9A36-485AABEC2857}tf56160789_win32</Template>
  <TotalTime>0</TotalTime>
  <Words>5385</Words>
  <Application>WPS Presentation</Application>
  <PresentationFormat>Широкоэкранный</PresentationFormat>
  <Paragraphs>96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Calibri</vt:lpstr>
      <vt:lpstr>FreesiaUPC</vt:lpstr>
      <vt:lpstr>Leelawadee UI</vt:lpstr>
      <vt:lpstr>MS Gothic</vt:lpstr>
      <vt:lpstr>Franklin Gothic Book</vt:lpstr>
      <vt:lpstr>Bookman Old Style</vt:lpstr>
      <vt:lpstr>Microsoft YaHei</vt:lpstr>
      <vt:lpstr>Arial Unicode MS</vt:lpstr>
      <vt:lpstr>1_РетроспективаVTI</vt:lpstr>
      <vt:lpstr>Тестовая документация</vt:lpstr>
      <vt:lpstr>Тест-план</vt:lpstr>
      <vt:lpstr>Стратегия тестирования</vt:lpstr>
      <vt:lpstr>Чек-лист</vt:lpstr>
      <vt:lpstr>Преимущества чек-листов</vt:lpstr>
      <vt:lpstr>Минусы чек-листов</vt:lpstr>
      <vt:lpstr>Test-cases</vt:lpstr>
      <vt:lpstr>Тестовый набор</vt:lpstr>
      <vt:lpstr>Test Result Report</vt:lpstr>
      <vt:lpstr>Requirements Traceability Matrix</vt:lpstr>
      <vt:lpstr>Примеры входных данных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Дефекты</dc:title>
  <dc:creator>Voskobojnikova Kristina</dc:creator>
  <cp:lastModifiedBy>Кристина</cp:lastModifiedBy>
  <cp:revision>9</cp:revision>
  <dcterms:created xsi:type="dcterms:W3CDTF">2022-04-13T06:50:00Z</dcterms:created>
  <dcterms:modified xsi:type="dcterms:W3CDTF">2022-10-24T17:13:35Z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14D83D354F5C40CC99291F1012F819A4</vt:lpwstr>
  </property>
  <property fmtid="{D5CDD505-2E9C-101B-9397-08002B2CF9AE}" pid="3" name="KSOProductBuildVer">
    <vt:lpwstr>1033-11.2.0.11373</vt:lpwstr>
  </property>
</Properties>
</file>