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59" r:id="rId5"/>
    <p:sldId id="276" r:id="rId6"/>
    <p:sldId id="260" r:id="rId7"/>
    <p:sldId id="261" r:id="rId8"/>
    <p:sldId id="262" r:id="rId9"/>
    <p:sldId id="277" r:id="rId10"/>
    <p:sldId id="263" r:id="rId11"/>
    <p:sldId id="268" r:id="rId12"/>
    <p:sldId id="271" r:id="rId13"/>
    <p:sldId id="264" r:id="rId14"/>
    <p:sldId id="266" r:id="rId15"/>
    <p:sldId id="267" r:id="rId16"/>
    <p:sldId id="269" r:id="rId17"/>
    <p:sldId id="270" r:id="rId18"/>
    <p:sldId id="272" r:id="rId19"/>
    <p:sldId id="274" r:id="rId20"/>
    <p:sldId id="275" r:id="rId2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en-US"/>
              <a:t>Второй уровень</a:t>
            </a:r>
            <a:endParaRPr lang="en-US"/>
          </a:p>
          <a:p>
            <a:pPr lvl="2" rtl="0"/>
            <a:r>
              <a:rPr lang="en-US"/>
              <a:t>Третий уровень</a:t>
            </a:r>
            <a:endParaRPr lang="en-US"/>
          </a:p>
          <a:p>
            <a:pPr lvl="3" rtl="0"/>
            <a:r>
              <a:rPr lang="en-US"/>
              <a:t>Четвертый уровень</a:t>
            </a:r>
            <a:endParaRPr lang="en-US"/>
          </a:p>
          <a:p>
            <a:pPr lvl="4" rtl="0"/>
            <a:r>
              <a:rPr lang="en-US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</a:fld>
            <a:endParaRPr lang="en-US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Щелкните, чтобы изменить стили текста образца слайда</a:t>
            </a:r>
            <a:endParaRPr lang="en-US" dirty="0"/>
          </a:p>
          <a:p>
            <a:pPr lvl="1" rtl="0"/>
            <a:r>
              <a:rPr lang="en-US" dirty="0"/>
              <a:t>Второй уровень</a:t>
            </a:r>
            <a:endParaRPr lang="en-US" dirty="0"/>
          </a:p>
          <a:p>
            <a:pPr lvl="2" rtl="0"/>
            <a:r>
              <a:rPr lang="en-US" dirty="0"/>
              <a:t>Третий уровень</a:t>
            </a:r>
            <a:endParaRPr lang="en-US" dirty="0"/>
          </a:p>
          <a:p>
            <a:pPr lvl="3" rtl="0"/>
            <a:r>
              <a:rPr lang="en-US" dirty="0"/>
              <a:t>Четвертый уровень</a:t>
            </a:r>
            <a:endParaRPr lang="en-US" dirty="0"/>
          </a:p>
          <a:p>
            <a:pPr lvl="4" rtl="0"/>
            <a:r>
              <a:rPr lang="en-US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sourceforge.net/projects/vptag/" TargetMode="External"/><Relationship Id="rId6" Type="http://schemas.openxmlformats.org/officeDocument/2006/relationships/hyperlink" Target="https://inductive.no/pairwiser/" TargetMode="External"/><Relationship Id="rId5" Type="http://schemas.openxmlformats.org/officeDocument/2006/relationships/hyperlink" Target="http://burtleburtle.net/bob/math/jenny.html" TargetMode="External"/><Relationship Id="rId4" Type="http://schemas.openxmlformats.org/officeDocument/2006/relationships/hyperlink" Target="https://hexawise.com/" TargetMode="External"/><Relationship Id="rId3" Type="http://schemas.openxmlformats.org/officeDocument/2006/relationships/hyperlink" Target="http://csrc.nist.gov/acts" TargetMode="External"/><Relationship Id="rId2" Type="http://schemas.openxmlformats.org/officeDocument/2006/relationships/hyperlink" Target="http://researcher.ibm.com/project/1871" TargetMode="External"/><Relationship Id="rId1" Type="http://schemas.openxmlformats.org/officeDocument/2006/relationships/hyperlink" Target="https://github.com/microsoft/pic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7200" dirty="0"/>
              <a:t>Техники тест-дизайна</a:t>
            </a:r>
            <a:endParaRPr lang="en-US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7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принятия решений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Другое название метода – </a:t>
            </a:r>
            <a:r>
              <a:rPr lang="ru-RU" b="1" u="sng" dirty="0"/>
              <a:t>матрица принятия решений</a:t>
            </a:r>
            <a:r>
              <a:rPr lang="ru-RU" dirty="0"/>
              <a:t>. Эта техника подходит для более сложных систем, например – двухфакторной аутентификации. Предположим, чтобы войти в систему, пользователю нужно ввести сначала логин и пароль, а затем еще подтвердить свою личность присланным в смс кодом. </a:t>
            </a:r>
            <a:endParaRPr lang="ru-RU" dirty="0"/>
          </a:p>
          <a:p>
            <a:r>
              <a:rPr lang="ru-RU" b="0" i="0" dirty="0">
                <a:solidFill>
                  <a:srgbClr val="202123"/>
                </a:solidFill>
                <a:effectLst/>
                <a:latin typeface="root"/>
              </a:rPr>
              <a:t>Этот метод хорош тем, что он показывает сразу все возможные сценарии в форме, понятной даже неспециалисту. 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 принятия решений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096963" y="2491264"/>
          <a:ext cx="10058400" cy="2994660"/>
        </p:xfrm>
        <a:graphic>
          <a:graphicData uri="http://schemas.openxmlformats.org/drawingml/2006/table">
            <a:tbl>
              <a:tblPr/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ru-RU" b="1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1" dirty="0">
                          <a:effectLst/>
                        </a:rPr>
                        <a:t>Правило 1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1" dirty="0">
                          <a:effectLst/>
                        </a:rPr>
                        <a:t>Правило 2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1" dirty="0">
                          <a:effectLst/>
                        </a:rPr>
                        <a:t>Правило 3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b="1" dirty="0">
                          <a:effectLst/>
                        </a:rPr>
                        <a:t>Правило 4</a:t>
                      </a:r>
                      <a:endParaRPr lang="ru-RU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b="1">
                          <a:effectLst/>
                        </a:rPr>
                        <a:t>Условия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Стаж 5 лет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Нет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Нет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Был в авариях?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Нет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Нет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b="1">
                          <a:effectLst/>
                        </a:rPr>
                        <a:t>Результат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Страховка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200 руб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100 руб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50 руб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10 </a:t>
                      </a:r>
                      <a:r>
                        <a:rPr lang="ru-RU" dirty="0" err="1">
                          <a:effectLst/>
                        </a:rPr>
                        <a:t>руб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testing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попарное тестирование)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Суть техники заключается </a:t>
            </a:r>
            <a:r>
              <a:rPr lang="ru-RU" b="1" i="0" u="sng" dirty="0">
                <a:solidFill>
                  <a:srgbClr val="111111"/>
                </a:solidFill>
                <a:effectLst/>
                <a:latin typeface="-apple-system"/>
              </a:rPr>
              <a:t>в минимизации вариативности комбинаций проверок, достаточных для обеспечения высокого качества ПО.</a:t>
            </a:r>
            <a:br>
              <a:rPr lang="ru-RU" b="1" u="sng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Простыми словами, в данной технике применяется правило Парето, 80 % качества можно достичь всего 20% проверок комбинаций данных.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Данная техника была выведена путем более 15-тилетнего исследования IEEE в области анализа причин возникновения дефектов в системе. Результаты исследования показали, что 98% всех дефектов возникают при конфликте ПАР входных данных или ОДНОГО входного параметра.</a:t>
            </a:r>
            <a:br>
              <a:rPr lang="ru-RU" dirty="0"/>
            </a:b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Попарное тестирование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/>
              <a:t>Сколько вариантов проверок?</a:t>
            </a:r>
            <a:endParaRPr lang="ru-RU" b="1" u="sng" dirty="0"/>
          </a:p>
          <a:p>
            <a:r>
              <a:rPr lang="ru-RU" b="1" dirty="0"/>
              <a:t>Пол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Мужчина/Женщина</a:t>
            </a:r>
            <a:endParaRPr lang="ru-RU" dirty="0"/>
          </a:p>
          <a:p>
            <a:r>
              <a:rPr lang="ru-RU" b="1" dirty="0"/>
              <a:t>Возраст: </a:t>
            </a:r>
            <a:r>
              <a:rPr lang="ru-RU" dirty="0"/>
              <a:t>от 0 до 15, с 16 до 17, с 18 до 21, с 22 до 35, с 36 до 80, старше 80 лет</a:t>
            </a:r>
            <a:endParaRPr lang="ru-RU" dirty="0"/>
          </a:p>
          <a:p>
            <a:r>
              <a:rPr lang="ru-RU" b="1" dirty="0"/>
              <a:t>Гражданство: </a:t>
            </a:r>
            <a:r>
              <a:rPr lang="ru-RU" dirty="0"/>
              <a:t>гражданин, вид на жительство, беженец, гражданин другого государства, без документов</a:t>
            </a:r>
            <a:endParaRPr lang="ru-RU" dirty="0"/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 дохода: </a:t>
            </a:r>
            <a:r>
              <a:rPr lang="ru-RU" dirty="0"/>
              <a:t>работа по договору подряда, работа по контракту, ИП, предпринимательская деятельность, на иждивении, гос. пособия, самозанятость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попарного тестирования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1"/>
              </a:rPr>
              <a:t>PICT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 – 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Попарное независимое комбинаторное тестирование от Microsoft Corp.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IBM 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FoCuS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 – 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Единое решение для функционального покрытия от IBM.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ACTS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 – 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Расширенная комбинаторная система тестирования от NIST, агентства правительства США.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4"/>
              </a:rPr>
              <a:t>Hexawise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5"/>
              </a:rPr>
              <a:t>Jenny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6"/>
              </a:rPr>
              <a:t>Pairwise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от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Inductive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AS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7"/>
              </a:rPr>
              <a:t>VPTag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–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бесплатный инструмент попарного тестирования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Предугадывание ошибки 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Error</a:t>
            </a:r>
            <a:r>
              <a:rPr lang="ru-RU" dirty="0"/>
              <a:t> </a:t>
            </a:r>
            <a:r>
              <a:rPr lang="ru-RU" dirty="0" err="1"/>
              <a:t>Guessing</a:t>
            </a:r>
            <a:r>
              <a:rPr lang="ru-RU" dirty="0"/>
              <a:t> — EG)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когда тестировщик использует свои знания системы и способность к интерпретации спецификации на предмет того, чтобы «предугадать» при каких входных условиях система может выдать ошибку.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перехода состояний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64" y="2108200"/>
            <a:ext cx="4399997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Пример-2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pic>
        <p:nvPicPr>
          <p:cNvPr id="4100" name="Picture 4" descr="Диаграмма системы входа в социальную сеть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22" y="2108200"/>
            <a:ext cx="9034881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пользовательских ролей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Представим себе обычный интернет-магазин. Какие там есть роли? Например:</a:t>
            </a:r>
            <a:endParaRPr lang="ru-RU" dirty="0"/>
          </a:p>
          <a:p>
            <a:r>
              <a:rPr lang="ru-RU" dirty="0"/>
              <a:t>Администратор</a:t>
            </a:r>
            <a:endParaRPr lang="ru-RU" dirty="0"/>
          </a:p>
          <a:p>
            <a:r>
              <a:rPr lang="ru-RU" dirty="0"/>
              <a:t>Продавец</a:t>
            </a:r>
            <a:endParaRPr lang="ru-RU" dirty="0"/>
          </a:p>
          <a:p>
            <a:r>
              <a:rPr lang="ru-RU" dirty="0"/>
              <a:t>Покупатель (зарегистрированный)</a:t>
            </a:r>
            <a:endParaRPr lang="ru-RU" dirty="0"/>
          </a:p>
          <a:p>
            <a:r>
              <a:rPr lang="ru-RU" dirty="0"/>
              <a:t>Незарегистрированный пользователь</a:t>
            </a:r>
            <a:endParaRPr lang="ru-RU" dirty="0"/>
          </a:p>
          <a:p>
            <a:r>
              <a:rPr lang="ru-RU" b="1" u="sng" dirty="0">
                <a:solidFill>
                  <a:srgbClr val="FF0000"/>
                </a:solidFill>
              </a:rPr>
              <a:t>У каждой роли есть свои права и доступы.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pic>
        <p:nvPicPr>
          <p:cNvPr id="5122" name="Picture 2" descr="Роли и действия в интернет-магазине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7" y="2108199"/>
            <a:ext cx="6913418" cy="415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Техники тест-дизайна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u="sng" dirty="0">
                <a:solidFill>
                  <a:srgbClr val="111111"/>
                </a:solidFill>
                <a:latin typeface="-apple-system"/>
              </a:rPr>
              <a:t>Т</a:t>
            </a:r>
            <a:r>
              <a:rPr lang="ru-RU" b="1" i="0" u="sng" dirty="0">
                <a:solidFill>
                  <a:srgbClr val="111111"/>
                </a:solidFill>
                <a:effectLst/>
                <a:latin typeface="-apple-system"/>
              </a:rPr>
              <a:t>ехники тест-дизайна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– это совокупность правил, позволяющих правильно определить список проверок для тестирования. И самое важное, это </a:t>
            </a:r>
            <a:r>
              <a:rPr lang="ru-RU" b="1" i="0" u="sng" dirty="0">
                <a:solidFill>
                  <a:srgbClr val="111111"/>
                </a:solidFill>
                <a:effectLst/>
                <a:latin typeface="-apple-system"/>
              </a:rPr>
              <a:t>уметь </a:t>
            </a:r>
            <a:r>
              <a:rPr lang="ru-RU" b="1" i="0" u="sng" dirty="0">
                <a:solidFill>
                  <a:srgbClr val="FF0000"/>
                </a:solidFill>
                <a:effectLst/>
                <a:latin typeface="-apple-system"/>
              </a:rPr>
              <a:t>на интуитивном уровне</a:t>
            </a:r>
            <a:r>
              <a:rPr lang="ru-RU" b="1" i="0" u="sng" dirty="0">
                <a:solidFill>
                  <a:srgbClr val="111111"/>
                </a:solidFill>
                <a:effectLst/>
                <a:latin typeface="-apple-system"/>
              </a:rPr>
              <a:t> применять данные правила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Именно </a:t>
            </a: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умение «проводить аналитику в голове»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отличает хорошего тестировщика!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эквивалентности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u="sng" dirty="0"/>
              <a:t>Класс эквивалентности (</a:t>
            </a:r>
            <a:r>
              <a:rPr lang="ru-RU" b="1" u="sng" dirty="0" err="1"/>
              <a:t>Equivalence</a:t>
            </a:r>
            <a:r>
              <a:rPr lang="ru-RU" b="1" u="sng" dirty="0"/>
              <a:t> </a:t>
            </a:r>
            <a:r>
              <a:rPr lang="ru-RU" b="1" u="sng" dirty="0" err="1"/>
              <a:t>class</a:t>
            </a:r>
            <a:r>
              <a:rPr lang="ru-RU" b="1" u="sng" dirty="0"/>
              <a:t>) </a:t>
            </a:r>
            <a:r>
              <a:rPr lang="ru-RU" dirty="0"/>
              <a:t>– это набор входных (или выходных) данных ПО, которые обрабатываются программой по одному алгоритму или приводят к одному результаты.</a:t>
            </a:r>
            <a:endParaRPr lang="ru-RU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эквивалентности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2" y="2693356"/>
            <a:ext cx="9952381" cy="2590476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применения техник тест-дизайна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Первый уровень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проверка элементов системы (например, полей,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чекбоксов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кнопок и т.д.)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Второй уровень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проверка логики работы системы при комбинации данных в элементах системы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Третий уровень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проверка бизнес- процесса системы и логики работы программы.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Классы эквивалентности в большей степени относятся к 1-му уровню и применяются для проверки элементов программы. Но идеологически, данный подход можно применять и для других уровней.</a:t>
            </a:r>
            <a:endParaRPr lang="ru-RU" b="1" i="0" dirty="0">
              <a:solidFill>
                <a:srgbClr val="FF0000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(иллюстрация)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44" y="2108200"/>
            <a:ext cx="6839037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значения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Граничные значения дополняют эквивалентные классы, тем самым полностью покрывая проверки элемента ПО.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Граничные значения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техника тест-дизайна, которая дополняет классы эквивалентности дополнительными проверками на границе изменения условий.</a:t>
            </a:r>
            <a:br>
              <a:rPr lang="ru-RU" dirty="0"/>
            </a:br>
            <a:endParaRPr lang="ru-RU" dirty="0"/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Что определить граничные значения нужно нечто иное. А именно, </a:t>
            </a: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определить, какие значения являются начальным и конечным для нашего класса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-apple-system"/>
              </a:rPr>
              <a:t>NB(!!!): </a:t>
            </a: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Годы исследований в области тестирования показали, что </a:t>
            </a:r>
            <a:r>
              <a:rPr lang="ru-RU" b="1" i="0" dirty="0" err="1">
                <a:solidFill>
                  <a:srgbClr val="FF0000"/>
                </a:solidFill>
                <a:effectLst/>
                <a:latin typeface="-apple-system"/>
              </a:rPr>
              <a:t>бОльшая</a:t>
            </a: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 часть дефектов находится тестировщиками именно на стыке значений, которые меняют условия работы программы.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значения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34" y="2969546"/>
            <a:ext cx="9942857" cy="2038095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u="sng" dirty="0"/>
              <a:t>Чаще всего их применяют при разработке нового ПО</a:t>
            </a:r>
            <a:r>
              <a:rPr lang="ru-RU" dirty="0"/>
              <a:t>, потому что единожды после проверки элементов системы при разработке они в дальнейшем не часто подлежат изменению на уровне работы элемента. Не нужно постоянно проверять каждое значение элемента в каждом экране вашей программы, но имейте ввиду, что </a:t>
            </a:r>
            <a:r>
              <a:rPr lang="ru-RU" b="1" u="sng" dirty="0"/>
              <a:t>если изменяется логика обработки данных в элементах программы, необходимо повторно убедиться в правильности обработки значений </a:t>
            </a:r>
            <a:r>
              <a:rPr lang="ru-RU" dirty="0"/>
              <a:t>элемента.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{83DB4D6D-EE8E-4BE2-BFFD-9CE9DC955B0D}tf56160789_win32</Template>
  <TotalTime>0</TotalTime>
  <Words>4484</Words>
  <Application>WPS Presentation</Application>
  <PresentationFormat>Широкоэкранный</PresentationFormat>
  <Paragraphs>194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FreesiaUPC</vt:lpstr>
      <vt:lpstr>Leelawadee UI</vt:lpstr>
      <vt:lpstr>-apple-system</vt:lpstr>
      <vt:lpstr>Segoe Print</vt:lpstr>
      <vt:lpstr>root</vt:lpstr>
      <vt:lpstr>Franklin Gothic Book</vt:lpstr>
      <vt:lpstr>Bookman Old Style</vt:lpstr>
      <vt:lpstr>Microsoft YaHei</vt:lpstr>
      <vt:lpstr>Arial Unicode MS</vt:lpstr>
      <vt:lpstr>1_РетроспективаVTI</vt:lpstr>
      <vt:lpstr>Техники тест-дизайна</vt:lpstr>
      <vt:lpstr>Техники тест-дизайна</vt:lpstr>
      <vt:lpstr>Классы эквивалентности</vt:lpstr>
      <vt:lpstr>Классы эквивалентности</vt:lpstr>
      <vt:lpstr>Уровни применения техник тест-дизайна</vt:lpstr>
      <vt:lpstr>Уровни (иллюстрация)</vt:lpstr>
      <vt:lpstr>Граничные значения</vt:lpstr>
      <vt:lpstr>Граничные значения</vt:lpstr>
      <vt:lpstr>Применение</vt:lpstr>
      <vt:lpstr>Таблица принятия решений</vt:lpstr>
      <vt:lpstr>Пример таблицы принятия решений</vt:lpstr>
      <vt:lpstr>Pair-wise testing  (попарное тестирование)</vt:lpstr>
      <vt:lpstr>Попарное тестирование</vt:lpstr>
      <vt:lpstr>Инструменты для попарного тестирования</vt:lpstr>
      <vt:lpstr>Предугадывание ошибки  (Error Guessing — EG)</vt:lpstr>
      <vt:lpstr>Диаграмма перехода состояний</vt:lpstr>
      <vt:lpstr>Пример-2</vt:lpstr>
      <vt:lpstr>Диаграмма пользовательских ролей</vt:lpstr>
      <vt:lpstr>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Техники тест-дизайна</dc:title>
  <dc:creator>Voskobojnikova Kristina</dc:creator>
  <cp:lastModifiedBy>Кристина</cp:lastModifiedBy>
  <cp:revision>12</cp:revision>
  <dcterms:created xsi:type="dcterms:W3CDTF">2022-05-01T05:21:00Z</dcterms:created>
  <dcterms:modified xsi:type="dcterms:W3CDTF">2022-10-24T17:13:30Z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BFD8FFDC2B7546A8B14F1CF06A54467E</vt:lpwstr>
  </property>
  <property fmtid="{D5CDD505-2E9C-101B-9397-08002B2CF9AE}" pid="3" name="KSOProductBuildVer">
    <vt:lpwstr>1033-11.2.0.11373</vt:lpwstr>
  </property>
</Properties>
</file>