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3" r:id="rId6"/>
    <p:sldId id="262" r:id="rId7"/>
    <p:sldId id="264" r:id="rId8"/>
    <p:sldId id="261" r:id="rId9"/>
    <p:sldId id="266" r:id="rId10"/>
    <p:sldId id="265" r:id="rId11"/>
    <p:sldId id="267" r:id="rId12"/>
    <p:sldId id="268" r:id="rId13"/>
    <p:sldId id="271" r:id="rId14"/>
    <p:sldId id="272" r:id="rId15"/>
    <p:sldId id="273" r:id="rId16"/>
    <p:sldId id="274" r:id="rId17"/>
    <p:sldId id="276" r:id="rId18"/>
    <p:sldId id="275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10.05.2022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10.05.2022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10.05.2022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10.05.2022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10.05.2022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10.05.2022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10.05.2022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10.05.2022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10.05.2022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10.05.2022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10.05.2022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10.05.2022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10.05.2022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10.05.2022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ru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-RU" sz="7200" dirty="0"/>
              <a:t>Клиент-серверная архитектура</a:t>
            </a:r>
            <a:endParaRPr lang="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Lection 10</a:t>
            </a:r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C6118-A22D-4272-9FCB-7AA193AD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Сетевые протоколы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3033B7-48CF-45F7-A68F-59DA08A56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TCP/IP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совокупность протоколов передачи информации. TCP/IP – это особое обозначение всей сети, которая функционирует на основе протоколов TCP, а также IP.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TCP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вид протокола, который является связующим звеном для установки качественного соединения между 2 устройствами, передачи данных и верификации их получения.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IP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протокол, в функции которого входит корректность доставки сообщений по выбранному адресу. При этом информация делится на пакеты, которые могут поставляться по-разному.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MAC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вид протокола, на основании которого происходит процесс верификации сетевых устройств. Все устройства, которые подключены к сети Интернет, содержат свой оригинальный MAC-адрес.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ICMP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протокол, который ответственен за обмен данными, но не используется для процесса передачи информации.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UDP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протокол, управляющий передачей данных, но данные не проходят верификацию при получении. Этот протокол функционирует быстрее, чем протокол TCP.</a:t>
            </a:r>
          </a:p>
          <a:p>
            <a:pPr algn="just" fontAlgn="base"/>
            <a:r>
              <a:rPr lang="ru-RU" b="1" i="0" dirty="0">
                <a:solidFill>
                  <a:srgbClr val="FF0000"/>
                </a:solidFill>
                <a:effectLst/>
                <a:latin typeface="inherit"/>
              </a:rPr>
              <a:t>HTTP</a:t>
            </a:r>
            <a:r>
              <a:rPr lang="ru-RU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 – протокол для передачи информации (гипертекста), на базе которого функционируют все сегодняшние сайты. В его возможности входит процесс запрашивания необходимых данных у виртуально удаленной системы (файлы, веб-страницы и прочее).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FTP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протокол передачи информации из особого файлового сервера на ПК конечного пользователя.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POP3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классический протокол простого почтового соединения, который ответственен за передачу почты.</a:t>
            </a: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SMTP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вид протокола, который может устанавливать правила для передачи виртуальной почты. Он ответственен за передачу и верификацию доставки, а также оповещения о возможных ошибках.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4E72DD-002F-4E24-B813-7E9D032D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1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F40C6-61E8-46C1-9043-46D0E14A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Коды ответа сервера</a:t>
            </a:r>
            <a:endParaRPr lang="ru-BY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121FF35-5EFC-48D8-B43F-DAAB1CA92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88" y="0"/>
            <a:ext cx="7495712" cy="6933460"/>
          </a:xfr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F746BB90-4A6C-4D49-8DA2-DF3364313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1хх – Информационные</a:t>
            </a:r>
          </a:p>
          <a:p>
            <a:r>
              <a:rPr lang="ru-RU" dirty="0"/>
              <a:t>2хх – Успешно</a:t>
            </a:r>
          </a:p>
          <a:p>
            <a:r>
              <a:rPr lang="ru-RU" dirty="0"/>
              <a:t>3хх – Перенаправление</a:t>
            </a:r>
          </a:p>
          <a:p>
            <a:r>
              <a:rPr lang="ru-RU" dirty="0"/>
              <a:t>4хх – Клиентские ошибки</a:t>
            </a:r>
          </a:p>
          <a:p>
            <a:r>
              <a:rPr lang="ru-RU" dirty="0"/>
              <a:t>5хх – Ошибки сервера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8CC9A-B11A-42FD-8D9C-DBDE06B4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4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708F691-6610-4187-B651-9032627D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BY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62743CA-4802-4D48-9054-61E310A3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151B63C-08C5-4C34-964E-5F0EBC26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API (Application </a:t>
            </a:r>
            <a:r>
              <a:rPr lang="ru-RU" dirty="0" err="1"/>
              <a:t>programming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) — это контракт, который предоставляет программа. </a:t>
            </a:r>
          </a:p>
          <a:p>
            <a:r>
              <a:rPr lang="ru-RU" dirty="0"/>
              <a:t>«Ко мне можно обращаться так и так, я обязуюсь делать то и это».</a:t>
            </a:r>
          </a:p>
          <a:p>
            <a:endParaRPr lang="ru-BY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DB5A83-3F52-43E6-A665-0E32D669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FAC8F-653F-479B-B209-9F30C9091843}" type="datetime1">
              <a:rPr lang="ru-RU" smtClean="0"/>
              <a:t>10.05.2022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E49888-AD96-45DA-BEC0-35E15B8BD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44" y="1812317"/>
            <a:ext cx="6076190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3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9D0A6-2752-4C20-9FB3-372EA27A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Форматы представления данных.</a:t>
            </a:r>
            <a:endParaRPr lang="ru-BY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522ADB-9385-4957-A521-20705C80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Plain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text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это обычный текст;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XML — язык разметки информации;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JSON — текстовый формат обмена данными;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Binary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бинарный формат.</a:t>
            </a:r>
          </a:p>
          <a:p>
            <a:endParaRPr lang="en-US" dirty="0"/>
          </a:p>
          <a:p>
            <a:endParaRPr lang="ru-BY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ED308F-1C6D-4737-A016-66B9FAAC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FAC8F-653F-479B-B209-9F30C9091843}" type="datetime1">
              <a:rPr lang="ru-RU" smtClean="0"/>
              <a:t>10.05.2022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5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D6EEF-474B-4CAD-A19C-903E50AB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REST?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3A9B0-409B-4870-A568-7A99D0AD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Representational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 State Transfer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— это архитектурный стиль взаимодействия компонентов распределённого приложения в сети. 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Архитектурный стиль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– это набор согласованных ограничений и принципов проектирования, позволяющий добиться определённых свойств системы.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6034E-0814-4CD0-837B-D5F034F1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3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D1AAB-82EC-42D9-B11A-870B94AD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REST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F79F66-D3EE-46A1-8D88-4D562D31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Производительность,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Масштабируемость,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Гибкость к изменениям,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Отказоустойчивость,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Простота поддержки.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A84C6D-6614-48F8-BC41-CC55B219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3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D3CA3-1604-4061-AFC1-BC8E7C0E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 принципов </a:t>
            </a:r>
            <a:r>
              <a:rPr lang="en-US" dirty="0"/>
              <a:t>REST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CEACF-68C8-4F3D-8E73-28AB3141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Клиент-серверная архитектура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Stateless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Кэширование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Единообразие интерфейса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Layered system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Code on demand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815A6-ECA6-4573-96AD-A7019404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B286B-A31D-49AF-BEF3-8687FC7A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SOAP?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AB33DF-40C3-42D1-97F9-59056356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SOAP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(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Simple Object Access Protocol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) — это спецификация протокола обмена сообщениями для обмена структурированной информацией при реализации веб-служб в компьютерных сетях. 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Он использует информационный набор XML для своего формата сообщения и полагается на протоколы прикладного уровня, чаще всего на протокол передачи гипертекста (HTTP)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CC789-A7F7-4E5B-B669-8EEEDAC3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87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13154-F358-4C9F-90C9-0C857919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веб-страницы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3C132-C4DA-4BA6-B013-AE781578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HTML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отображает язык разметки гипертекста. «Язык разметки» означает, что HTML использует теги для идентификации различных типов контента и целей, которые каждый преследует на веб-странице.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CSS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(англ.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Cascading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Style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Sheets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 — формальный язык описания внешнего вида документа (веб-страницы), написанного с использованием языка разметки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JS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(JavaScript) –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</a:rPr>
              <a:t>NB(!!!) JS – </a:t>
            </a:r>
            <a:r>
              <a:rPr lang="ru-RU" dirty="0">
                <a:solidFill>
                  <a:srgbClr val="FF0000"/>
                </a:solidFill>
                <a:latin typeface="Roboto" panose="02000000000000000000" pitchFamily="2" charset="0"/>
              </a:rPr>
              <a:t>это полноценный язык программирования с широким спектром применения.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На веб-странице он отвечает за интерактивность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068E24-1248-4354-B61E-BCEDAE0B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3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2EEEB-DE6B-43FA-814C-2DFA6C83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такое?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F62DB-D457-44EC-A249-E0A6E8CA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Вычислительная или сетевая </a:t>
            </a:r>
            <a:r>
              <a:rPr lang="ru-RU" u="sng" dirty="0"/>
              <a:t>архитектура</a:t>
            </a:r>
            <a:r>
              <a:rPr lang="ru-RU" dirty="0"/>
              <a:t>, в которой задания или сетевая нагрузка </a:t>
            </a:r>
            <a:r>
              <a:rPr lang="ru-RU" u="sng" dirty="0"/>
              <a:t>распределены</a:t>
            </a:r>
            <a:r>
              <a:rPr lang="ru-RU" dirty="0"/>
              <a:t> между </a:t>
            </a:r>
            <a:r>
              <a:rPr lang="ru-RU" b="1" u="sng" dirty="0"/>
              <a:t>поставщиками услуг</a:t>
            </a:r>
            <a:r>
              <a:rPr lang="ru-RU" dirty="0"/>
              <a:t>, называемыми серверами, и </a:t>
            </a:r>
            <a:r>
              <a:rPr lang="ru-RU" b="1" u="sng" dirty="0"/>
              <a:t>заказчиками услуг</a:t>
            </a:r>
            <a:r>
              <a:rPr lang="ru-RU" dirty="0"/>
              <a:t>, называемыми клиентами.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NB(!!!):</a:t>
            </a:r>
            <a:r>
              <a:rPr lang="ru-RU" dirty="0">
                <a:solidFill>
                  <a:srgbClr val="FF0000"/>
                </a:solidFill>
              </a:rPr>
              <a:t>Фактически клиент и сервер — это </a:t>
            </a:r>
            <a:r>
              <a:rPr lang="ru-RU" b="1" u="sng" dirty="0">
                <a:solidFill>
                  <a:srgbClr val="FF0000"/>
                </a:solidFill>
              </a:rPr>
              <a:t>программное обеспечение</a:t>
            </a:r>
            <a:r>
              <a:rPr lang="ru-RU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Поскольку одна </a:t>
            </a:r>
            <a:r>
              <a:rPr lang="ru-RU" b="1" u="sng" dirty="0">
                <a:solidFill>
                  <a:schemeClr val="tx1"/>
                </a:solidFill>
              </a:rPr>
              <a:t>программа-сервер</a:t>
            </a:r>
            <a:r>
              <a:rPr lang="ru-RU" dirty="0">
                <a:solidFill>
                  <a:schemeClr val="tx1"/>
                </a:solidFill>
              </a:rPr>
              <a:t> может выполнять запросы от множества </a:t>
            </a:r>
            <a:r>
              <a:rPr lang="ru-RU" b="1" u="sng" dirty="0">
                <a:solidFill>
                  <a:schemeClr val="tx1"/>
                </a:solidFill>
              </a:rPr>
              <a:t>программ-клиентов</a:t>
            </a:r>
            <a:r>
              <a:rPr lang="ru-RU" dirty="0">
                <a:solidFill>
                  <a:schemeClr val="tx1"/>
                </a:solidFill>
              </a:rPr>
              <a:t>, её размещают </a:t>
            </a:r>
            <a:r>
              <a:rPr lang="ru-RU" b="1" u="sng" dirty="0">
                <a:solidFill>
                  <a:schemeClr val="tx1"/>
                </a:solidFill>
              </a:rPr>
              <a:t>на специально выделенной вычислительной машине</a:t>
            </a:r>
            <a:r>
              <a:rPr lang="ru-RU" dirty="0">
                <a:solidFill>
                  <a:schemeClr val="tx1"/>
                </a:solidFill>
              </a:rPr>
              <a:t>, поэтому производительность этой машины должна быть высокой. Из-за особой роли такой машины в сети, специфики её оборудования и программного обеспечения, её также называют </a:t>
            </a:r>
            <a:r>
              <a:rPr lang="ru-RU" b="1" dirty="0">
                <a:solidFill>
                  <a:schemeClr val="tx1"/>
                </a:solidFill>
              </a:rPr>
              <a:t>сервером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 </a:t>
            </a:r>
            <a:endParaRPr lang="ru-BY" dirty="0">
              <a:solidFill>
                <a:schemeClr val="tx1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CD28A9-E09B-4E03-A6AE-6BBCDA97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4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43BBE-94DC-4222-B78B-38B724B0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 BENE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18FE3-6607-4DE9-BBE6-0A33BFDE1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Сервером может стать и ваш личный компьютер, если на него установить </a:t>
            </a:r>
            <a:r>
              <a:rPr lang="ru-RU" dirty="0" err="1">
                <a:solidFill>
                  <a:srgbClr val="FF0000"/>
                </a:solidFill>
              </a:rPr>
              <a:t>программусервер</a:t>
            </a:r>
            <a:r>
              <a:rPr lang="ru-RU" dirty="0">
                <a:solidFill>
                  <a:srgbClr val="FF0000"/>
                </a:solidFill>
              </a:rPr>
              <a:t> или лучше сборку и настроить(!!!)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Пример готовых сборок – </a:t>
            </a:r>
            <a:r>
              <a:rPr lang="en-US" dirty="0">
                <a:solidFill>
                  <a:srgbClr val="FF0000"/>
                </a:solidFill>
              </a:rPr>
              <a:t>XAMPP</a:t>
            </a:r>
          </a:p>
          <a:p>
            <a:r>
              <a:rPr lang="en-US" dirty="0">
                <a:hlinkClick r:id="rId2"/>
              </a:rPr>
              <a:t>XAMPP Installers and Downloads for Apache Friends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559A8E-1955-4735-879E-231A2C32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8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3E35D-18E9-49CE-8C3E-9165D97B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7FCB1-CA12-40C6-96FF-47F2A2BB9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Клиентские приложения – это приложения, которые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инициируют запросы на услуги, предоставляемом сервером.</a:t>
            </a:r>
          </a:p>
          <a:p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Пример: браузера, мобильный банк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2AD6F5-591B-4185-849B-905AC15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E84D6-0029-4434-9CE4-821319B7D6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7" b="18377"/>
          <a:stretch/>
        </p:blipFill>
        <p:spPr/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46C81-EAC0-47EC-BB4D-C534D362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клиент-серверной архитектуры</a:t>
            </a:r>
            <a:endParaRPr lang="ru-BY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4EE70FC-035F-44BD-B232-3E461F307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Двухзвенная структура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4FB59F-8194-44AE-B03D-24A90217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9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4632A284-8BD1-4247-A6BF-EB51F55F99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6" b="17766"/>
          <a:stretch/>
        </p:blipFill>
        <p:spPr>
          <a:xfrm>
            <a:off x="57918" y="0"/>
            <a:ext cx="12191985" cy="457835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AF1BB-1856-48AF-97CD-4FA3117B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клиент-серверной архитектуры</a:t>
            </a:r>
            <a:endParaRPr lang="ru-BY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D340948-6C18-471B-B017-1D62F794C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Трехзвенная структура. База-данных вынесена отдельно.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0B4BEA-132B-4A5F-8C16-CBFFC465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4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AF1BB-1856-48AF-97CD-4FA3117B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клиент-серверной архитектуры</a:t>
            </a:r>
            <a:endParaRPr lang="ru-BY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D340948-6C18-471B-B017-1D62F794C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решения опросов высоконагруженных приложений используются кластеры из серверов и БД, нагрузка между которыми распределяется с помощью балансировщиков.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0B4BEA-132B-4A5F-8C16-CBFFC465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10.05.2022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A087BB-6B3A-49B4-A57C-12C8DC795F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8" b="6998"/>
          <a:stretch>
            <a:fillRect/>
          </a:stretch>
        </p:blipFill>
        <p:spPr>
          <a:xfrm>
            <a:off x="0" y="-585381"/>
            <a:ext cx="12192000" cy="5145993"/>
          </a:xfrm>
        </p:spPr>
      </p:pic>
    </p:spTree>
    <p:extLst>
      <p:ext uri="{BB962C8B-B14F-4D97-AF65-F5344CB8AC3E}">
        <p14:creationId xmlns:p14="http://schemas.microsoft.com/office/powerpoint/2010/main" val="64505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C6118-A22D-4272-9FCB-7AA193AD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Концепции постройки клиент-серверной системы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3033B7-48CF-45F7-A68F-59DA08A56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ru-RU" b="1" i="1" dirty="0">
                <a:solidFill>
                  <a:srgbClr val="000000"/>
                </a:solidFill>
                <a:effectLst/>
                <a:latin typeface="inherit"/>
              </a:rPr>
              <a:t>Слабый клиент – производительный сервер.</a:t>
            </a:r>
            <a:b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При такой модели весь процесс обработки информации перенесен на мощности сервера, а у пользователя права доступа очень строго ограничены. Сервер начинает отправлять ответ, который вообще не требует дополнительной работы по обработке. Клиент взаимодействует с пользователем: создает и отправляет запрос, принимает входящие итоги и выводит данные на экран пользователя.</a:t>
            </a:r>
          </a:p>
          <a:p>
            <a:pPr algn="l" fontAlgn="base"/>
            <a:r>
              <a:rPr lang="ru-RU" b="1" i="1" dirty="0">
                <a:solidFill>
                  <a:srgbClr val="000000"/>
                </a:solidFill>
                <a:effectLst/>
                <a:latin typeface="inherit"/>
              </a:rPr>
              <a:t>Сильный клиент.</a:t>
            </a:r>
            <a:b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Концепция, при которой большая часть обработки данных предоставляет клиенту. </a:t>
            </a:r>
          </a:p>
          <a:p>
            <a:pPr algn="l" fontAlgn="base"/>
            <a:r>
              <a:rPr lang="ru-RU" b="1" i="1" dirty="0">
                <a:solidFill>
                  <a:srgbClr val="000000"/>
                </a:solidFill>
                <a:effectLst/>
                <a:latin typeface="inherit"/>
              </a:rPr>
              <a:t>Продукт или система, которая говорит о том, что часть обрабатывающей информации предоставляется пользователю.</a:t>
            </a:r>
            <a:b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При такой ситуации сервер выступает особым хранилищем информации, а вся деятельность по обработке и предоставлению данных может переноситься на ПК пользователя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4E72DD-002F-4E24-B813-7E9D032D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4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E357E-DDB0-4469-9C56-80A8570C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взаимодействуют клиент и сервер?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A04EB8-41D2-4C6B-8C27-266DE8FF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Клиент и сервер взаимодействуют путём запросов и ответов (</a:t>
            </a:r>
            <a:r>
              <a:rPr lang="en-US" b="1" dirty="0"/>
              <a:t>request/response)</a:t>
            </a:r>
            <a:r>
              <a:rPr lang="ru-RU" b="1" dirty="0"/>
              <a:t> в рамках сетевых протоколов</a:t>
            </a:r>
          </a:p>
          <a:p>
            <a:r>
              <a:rPr lang="ru-RU" b="1" u="sng" dirty="0"/>
              <a:t>Архитектура системы </a:t>
            </a:r>
            <a:r>
              <a:rPr lang="ru-RU" dirty="0"/>
              <a:t>клиент-сервер </a:t>
            </a:r>
            <a:r>
              <a:rPr lang="ru-RU" b="1" u="sng" dirty="0"/>
              <a:t>формулирует принципы виртуального общения</a:t>
            </a:r>
            <a:r>
              <a:rPr lang="ru-RU" dirty="0"/>
              <a:t> между локальными компьютерами, а все </a:t>
            </a:r>
            <a:r>
              <a:rPr lang="ru-RU" b="1" u="sng" dirty="0"/>
              <a:t>правила и принципы </a:t>
            </a:r>
            <a:r>
              <a:rPr lang="ru-RU" dirty="0"/>
              <a:t>взаимодействия находятся </a:t>
            </a:r>
            <a:r>
              <a:rPr lang="ru-RU" b="1" u="sng" dirty="0"/>
              <a:t>внутри протокола.</a:t>
            </a:r>
          </a:p>
          <a:p>
            <a:r>
              <a:rPr lang="ru-RU" b="1" u="sng" dirty="0"/>
              <a:t>Сетевой протокол </a:t>
            </a:r>
            <a:r>
              <a:rPr lang="ru-RU" dirty="0"/>
              <a:t>– это особый набор правил, на основании которого выполняется точное взаимодействие между компьютерами внутри виртуальной сети.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D661D4-2A44-4519-AFB0-56778129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0710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{25086A18-7ECF-40E8-9171-66D429A2DACA}tf56160789_win32</Template>
  <TotalTime>99</TotalTime>
  <Words>910</Words>
  <Application>Microsoft Office PowerPoint</Application>
  <PresentationFormat>Широкоэкранный</PresentationFormat>
  <Paragraphs>94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-apple-system</vt:lpstr>
      <vt:lpstr>Arial</vt:lpstr>
      <vt:lpstr>Bookman Old Style</vt:lpstr>
      <vt:lpstr>Calibri</vt:lpstr>
      <vt:lpstr>Franklin Gothic Book</vt:lpstr>
      <vt:lpstr>inherit</vt:lpstr>
      <vt:lpstr>Lato</vt:lpstr>
      <vt:lpstr>Roboto</vt:lpstr>
      <vt:lpstr>1_РетроспективаVTI</vt:lpstr>
      <vt:lpstr>Клиент-серверная архитектура</vt:lpstr>
      <vt:lpstr>Что это такое?</vt:lpstr>
      <vt:lpstr>NOTA BENE</vt:lpstr>
      <vt:lpstr>Клиент</vt:lpstr>
      <vt:lpstr>Виды клиент-серверной архитектуры</vt:lpstr>
      <vt:lpstr>Виды клиент-серверной архитектуры</vt:lpstr>
      <vt:lpstr>Виды клиент-серверной архитектуры</vt:lpstr>
      <vt:lpstr>Концепции постройки клиент-серверной системы</vt:lpstr>
      <vt:lpstr>Как взаимодействуют клиент и сервер?</vt:lpstr>
      <vt:lpstr>Сетевые протоколы</vt:lpstr>
      <vt:lpstr>Коды ответа сервера</vt:lpstr>
      <vt:lpstr>API</vt:lpstr>
      <vt:lpstr>Форматы представления данных.</vt:lpstr>
      <vt:lpstr>Что такое REST?</vt:lpstr>
      <vt:lpstr>Преимущества REST</vt:lpstr>
      <vt:lpstr>6 принципов REST</vt:lpstr>
      <vt:lpstr>Что такое SOAP?</vt:lpstr>
      <vt:lpstr>Структура веб-страницы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Клиент-серверная архитектура</dc:title>
  <dc:creator>Voskobojnikova Kristina</dc:creator>
  <cp:lastModifiedBy>Voskobojnikova Kristina</cp:lastModifiedBy>
  <cp:revision>11</cp:revision>
  <dcterms:created xsi:type="dcterms:W3CDTF">2022-05-10T05:01:22Z</dcterms:created>
  <dcterms:modified xsi:type="dcterms:W3CDTF">2022-05-10T06:40:59Z</dcterms:modified>
</cp:coreProperties>
</file>