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8" r:id="rId29"/>
    <p:sldId id="286" r:id="rId30"/>
    <p:sldId id="289" r:id="rId31"/>
    <p:sldId id="287" r:id="rId32"/>
    <p:sldId id="290" r:id="rId33"/>
    <p:sldId id="291" r:id="rId3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6EBBB72-36F3-4598-B2DC-E602282213E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QL" id="{C2F3F16C-6345-49CF-9A50-3606834534C9}">
          <p14:sldIdLst>
            <p14:sldId id="269"/>
            <p14:sldId id="270"/>
            <p14:sldId id="271"/>
            <p14:sldId id="272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9"/>
            <p14:sldId id="287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skobojnikova Kristina" userId="35660723049012ee" providerId="LiveId" clId="{F5CCA98A-9BC7-4BCD-91BD-B5DE91FE87CF}"/>
    <pc:docChg chg="undo custSel addSld modSld modSection">
      <pc:chgData name="Voskobojnikova Kristina" userId="35660723049012ee" providerId="LiveId" clId="{F5CCA98A-9BC7-4BCD-91BD-B5DE91FE87CF}" dt="2022-05-29T08:32:43.698" v="79" actId="1076"/>
      <pc:docMkLst>
        <pc:docMk/>
      </pc:docMkLst>
      <pc:sldChg chg="modSp mod">
        <pc:chgData name="Voskobojnikova Kristina" userId="35660723049012ee" providerId="LiveId" clId="{F5CCA98A-9BC7-4BCD-91BD-B5DE91FE87CF}" dt="2022-05-29T08:29:44.811" v="19"/>
        <pc:sldMkLst>
          <pc:docMk/>
          <pc:sldMk cId="1553200817" sldId="287"/>
        </pc:sldMkLst>
        <pc:spChg chg="mod">
          <ac:chgData name="Voskobojnikova Kristina" userId="35660723049012ee" providerId="LiveId" clId="{F5CCA98A-9BC7-4BCD-91BD-B5DE91FE87CF}" dt="2022-05-29T08:29:44.811" v="19"/>
          <ac:spMkLst>
            <pc:docMk/>
            <pc:sldMk cId="1553200817" sldId="287"/>
            <ac:spMk id="3" creationId="{71BC0245-8CB0-4E12-9BC2-22F38EB2E69A}"/>
          </ac:spMkLst>
        </pc:spChg>
      </pc:sldChg>
      <pc:sldChg chg="addSp delSp modSp mod modClrScheme chgLayout">
        <pc:chgData name="Voskobojnikova Kristina" userId="35660723049012ee" providerId="LiveId" clId="{F5CCA98A-9BC7-4BCD-91BD-B5DE91FE87CF}" dt="2022-05-29T08:29:10.481" v="18" actId="14100"/>
        <pc:sldMkLst>
          <pc:docMk/>
          <pc:sldMk cId="221650777" sldId="289"/>
        </pc:sldMkLst>
        <pc:spChg chg="add del mod ord">
          <ac:chgData name="Voskobojnikova Kristina" userId="35660723049012ee" providerId="LiveId" clId="{F5CCA98A-9BC7-4BCD-91BD-B5DE91FE87CF}" dt="2022-05-29T08:29:10.481" v="18" actId="14100"/>
          <ac:spMkLst>
            <pc:docMk/>
            <pc:sldMk cId="221650777" sldId="289"/>
            <ac:spMk id="2" creationId="{E2F9A4D4-A8D1-47EF-940C-1F596D97A4EB}"/>
          </ac:spMkLst>
        </pc:spChg>
        <pc:spChg chg="mod ord">
          <ac:chgData name="Voskobojnikova Kristina" userId="35660723049012ee" providerId="LiveId" clId="{F5CCA98A-9BC7-4BCD-91BD-B5DE91FE87CF}" dt="2022-05-29T08:28:53.296" v="15" actId="14100"/>
          <ac:spMkLst>
            <pc:docMk/>
            <pc:sldMk cId="221650777" sldId="289"/>
            <ac:spMk id="3" creationId="{EFA21401-2F2F-4BBD-A681-1BC0E7AA69EE}"/>
          </ac:spMkLst>
        </pc:spChg>
        <pc:spChg chg="mod ord">
          <ac:chgData name="Voskobojnikova Kristina" userId="35660723049012ee" providerId="LiveId" clId="{F5CCA98A-9BC7-4BCD-91BD-B5DE91FE87CF}" dt="2022-05-29T08:28:19.048" v="9" actId="700"/>
          <ac:spMkLst>
            <pc:docMk/>
            <pc:sldMk cId="221650777" sldId="289"/>
            <ac:spMk id="4" creationId="{08034EF0-EF44-415A-BC37-23151441483C}"/>
          </ac:spMkLst>
        </pc:spChg>
        <pc:spChg chg="add del mod ord">
          <ac:chgData name="Voskobojnikova Kristina" userId="35660723049012ee" providerId="LiveId" clId="{F5CCA98A-9BC7-4BCD-91BD-B5DE91FE87CF}" dt="2022-05-29T08:28:02.713" v="6" actId="700"/>
          <ac:spMkLst>
            <pc:docMk/>
            <pc:sldMk cId="221650777" sldId="289"/>
            <ac:spMk id="6" creationId="{61E5A0F7-6DD3-4866-A414-1F5D6456E65C}"/>
          </ac:spMkLst>
        </pc:spChg>
        <pc:spChg chg="add del mod ord">
          <ac:chgData name="Voskobojnikova Kristina" userId="35660723049012ee" providerId="LiveId" clId="{F5CCA98A-9BC7-4BCD-91BD-B5DE91FE87CF}" dt="2022-05-29T08:28:02.713" v="6" actId="700"/>
          <ac:spMkLst>
            <pc:docMk/>
            <pc:sldMk cId="221650777" sldId="289"/>
            <ac:spMk id="7" creationId="{2B4A2129-36DA-4DB3-A83F-DB023E1FFA16}"/>
          </ac:spMkLst>
        </pc:spChg>
        <pc:spChg chg="add del mod ord">
          <ac:chgData name="Voskobojnikova Kristina" userId="35660723049012ee" providerId="LiveId" clId="{F5CCA98A-9BC7-4BCD-91BD-B5DE91FE87CF}" dt="2022-05-29T08:28:19.048" v="9" actId="700"/>
          <ac:spMkLst>
            <pc:docMk/>
            <pc:sldMk cId="221650777" sldId="289"/>
            <ac:spMk id="8" creationId="{2792BECA-2DD6-4A7D-83A3-0046727D0D11}"/>
          </ac:spMkLst>
        </pc:spChg>
        <pc:graphicFrameChg chg="mod modGraphic">
          <ac:chgData name="Voskobojnikova Kristina" userId="35660723049012ee" providerId="LiveId" clId="{F5CCA98A-9BC7-4BCD-91BD-B5DE91FE87CF}" dt="2022-05-29T08:29:03.809" v="16" actId="1076"/>
          <ac:graphicFrameMkLst>
            <pc:docMk/>
            <pc:sldMk cId="221650777" sldId="289"/>
            <ac:graphicFrameMk id="5" creationId="{982AC2BC-4404-43C2-A1BF-BE10DF82A40D}"/>
          </ac:graphicFrameMkLst>
        </pc:graphicFrameChg>
      </pc:sldChg>
      <pc:sldChg chg="addSp delSp modSp new mod">
        <pc:chgData name="Voskobojnikova Kristina" userId="35660723049012ee" providerId="LiveId" clId="{F5CCA98A-9BC7-4BCD-91BD-B5DE91FE87CF}" dt="2022-05-29T08:31:23.883" v="50" actId="14100"/>
        <pc:sldMkLst>
          <pc:docMk/>
          <pc:sldMk cId="3912640733" sldId="290"/>
        </pc:sldMkLst>
        <pc:spChg chg="mod">
          <ac:chgData name="Voskobojnikova Kristina" userId="35660723049012ee" providerId="LiveId" clId="{F5CCA98A-9BC7-4BCD-91BD-B5DE91FE87CF}" dt="2022-05-29T08:31:08.947" v="47" actId="20577"/>
          <ac:spMkLst>
            <pc:docMk/>
            <pc:sldMk cId="3912640733" sldId="290"/>
            <ac:spMk id="2" creationId="{0EECA5CF-9D3C-48D0-A874-143B09905D1B}"/>
          </ac:spMkLst>
        </pc:spChg>
        <pc:spChg chg="del">
          <ac:chgData name="Voskobojnikova Kristina" userId="35660723049012ee" providerId="LiveId" clId="{F5CCA98A-9BC7-4BCD-91BD-B5DE91FE87CF}" dt="2022-05-29T08:30:12.065" v="21"/>
          <ac:spMkLst>
            <pc:docMk/>
            <pc:sldMk cId="3912640733" sldId="290"/>
            <ac:spMk id="3" creationId="{0FA40D33-5B35-4BC1-BA46-3E796D4452D7}"/>
          </ac:spMkLst>
        </pc:spChg>
        <pc:spChg chg="add mod">
          <ac:chgData name="Voskobojnikova Kristina" userId="35660723049012ee" providerId="LiveId" clId="{F5CCA98A-9BC7-4BCD-91BD-B5DE91FE87CF}" dt="2022-05-29T08:31:23.883" v="50" actId="14100"/>
          <ac:spMkLst>
            <pc:docMk/>
            <pc:sldMk cId="3912640733" sldId="290"/>
            <ac:spMk id="7" creationId="{54E4335E-BDE6-46F9-934A-6E5D24D4B047}"/>
          </ac:spMkLst>
        </pc:spChg>
        <pc:graphicFrameChg chg="add mod modGraphic">
          <ac:chgData name="Voskobojnikova Kristina" userId="35660723049012ee" providerId="LiveId" clId="{F5CCA98A-9BC7-4BCD-91BD-B5DE91FE87CF}" dt="2022-05-29T08:30:27.322" v="24" actId="14100"/>
          <ac:graphicFrameMkLst>
            <pc:docMk/>
            <pc:sldMk cId="3912640733" sldId="290"/>
            <ac:graphicFrameMk id="5" creationId="{08FEEF19-C4E6-4579-939E-E5F31BBECCEF}"/>
          </ac:graphicFrameMkLst>
        </pc:graphicFrameChg>
      </pc:sldChg>
      <pc:sldChg chg="addSp delSp modSp new mod">
        <pc:chgData name="Voskobojnikova Kristina" userId="35660723049012ee" providerId="LiveId" clId="{F5CCA98A-9BC7-4BCD-91BD-B5DE91FE87CF}" dt="2022-05-29T08:32:43.698" v="79" actId="1076"/>
        <pc:sldMkLst>
          <pc:docMk/>
          <pc:sldMk cId="196256801" sldId="291"/>
        </pc:sldMkLst>
        <pc:spChg chg="mod">
          <ac:chgData name="Voskobojnikova Kristina" userId="35660723049012ee" providerId="LiveId" clId="{F5CCA98A-9BC7-4BCD-91BD-B5DE91FE87CF}" dt="2022-05-29T08:32:11.204" v="77" actId="20577"/>
          <ac:spMkLst>
            <pc:docMk/>
            <pc:sldMk cId="196256801" sldId="291"/>
            <ac:spMk id="2" creationId="{FC640D58-77F2-4611-8035-430AFAF59709}"/>
          </ac:spMkLst>
        </pc:spChg>
        <pc:spChg chg="del">
          <ac:chgData name="Voskobojnikova Kristina" userId="35660723049012ee" providerId="LiveId" clId="{F5CCA98A-9BC7-4BCD-91BD-B5DE91FE87CF}" dt="2022-05-29T08:31:58.704" v="52"/>
          <ac:spMkLst>
            <pc:docMk/>
            <pc:sldMk cId="196256801" sldId="291"/>
            <ac:spMk id="3" creationId="{AB082549-31FD-48AA-B21C-83D14ABBBAA4}"/>
          </ac:spMkLst>
        </pc:spChg>
        <pc:graphicFrameChg chg="add mod modGraphic">
          <ac:chgData name="Voskobojnikova Kristina" userId="35660723049012ee" providerId="LiveId" clId="{F5CCA98A-9BC7-4BCD-91BD-B5DE91FE87CF}" dt="2022-05-29T08:32:04.753" v="54" actId="14100"/>
          <ac:graphicFrameMkLst>
            <pc:docMk/>
            <pc:sldMk cId="196256801" sldId="291"/>
            <ac:graphicFrameMk id="5" creationId="{2D0E337D-2F98-4712-AE65-BA7926D1D99F}"/>
          </ac:graphicFrameMkLst>
        </pc:graphicFrameChg>
        <pc:graphicFrameChg chg="add mod">
          <ac:chgData name="Voskobojnikova Kristina" userId="35660723049012ee" providerId="LiveId" clId="{F5CCA98A-9BC7-4BCD-91BD-B5DE91FE87CF}" dt="2022-05-29T08:32:43.698" v="79" actId="1076"/>
          <ac:graphicFrameMkLst>
            <pc:docMk/>
            <pc:sldMk cId="196256801" sldId="291"/>
            <ac:graphicFrameMk id="6" creationId="{4E7D0AA3-4378-448C-8E01-B519C771CF1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29.05.2022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-RU" sz="7200" dirty="0"/>
              <a:t>СУБД и </a:t>
            </a:r>
            <a:r>
              <a:rPr lang="en-US" sz="7200" dirty="0"/>
              <a:t>SQL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Lection 11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78708-1606-48B8-9B28-36D1278B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Данных-3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5D6A8-DEDA-486D-8F89-01622CCFD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Базы данных с открытым исходным кодом</a:t>
            </a:r>
          </a:p>
          <a:p>
            <a:r>
              <a:rPr lang="ru-RU" dirty="0"/>
              <a:t>Такие базы данных имеют открытый исходный код и могут управляться средствами как SQL, так и </a:t>
            </a:r>
            <a:r>
              <a:rPr lang="ru-RU" dirty="0" err="1"/>
              <a:t>NoSQL</a:t>
            </a:r>
            <a:r>
              <a:rPr lang="ru-RU" dirty="0"/>
              <a:t>.</a:t>
            </a:r>
          </a:p>
          <a:p>
            <a:r>
              <a:rPr lang="ru-RU" b="1" dirty="0"/>
              <a:t>Облачные базы данных</a:t>
            </a:r>
          </a:p>
          <a:p>
            <a:r>
              <a:rPr lang="ru-RU" b="1" dirty="0"/>
              <a:t>Облачная база данных </a:t>
            </a:r>
            <a:r>
              <a:rPr lang="ru-RU" dirty="0"/>
              <a:t>представляет собой набор структурированных или неструктурированных данных, размещенный на частной, публичной или гибридной платформе облачных вычислений. Существует два типа моделей облачных баз данных: традиционная база данных и база данных как услуга (</a:t>
            </a:r>
            <a:r>
              <a:rPr lang="ru-RU" dirty="0" err="1"/>
              <a:t>DBaaS</a:t>
            </a:r>
            <a:r>
              <a:rPr lang="ru-RU" dirty="0"/>
              <a:t>). В модели </a:t>
            </a:r>
            <a:r>
              <a:rPr lang="ru-RU" dirty="0" err="1"/>
              <a:t>DBaaS</a:t>
            </a:r>
            <a:r>
              <a:rPr lang="ru-RU" dirty="0"/>
              <a:t> административные задачи и обслуживание выполняются поставщиком облачных услуг.</a:t>
            </a:r>
          </a:p>
          <a:p>
            <a:r>
              <a:rPr lang="ru-RU" b="1" dirty="0" err="1"/>
              <a:t>Многомодельные</a:t>
            </a:r>
            <a:r>
              <a:rPr lang="ru-RU" b="1" dirty="0"/>
              <a:t> базы данных</a:t>
            </a:r>
          </a:p>
          <a:p>
            <a:r>
              <a:rPr lang="ru-RU" dirty="0" err="1"/>
              <a:t>Многомодельная</a:t>
            </a:r>
            <a:r>
              <a:rPr lang="ru-RU" dirty="0"/>
              <a:t> база данных объединяет разные типы моделей баз данных в единую интегрированную серверную СУБД. Это означает, что она может содержать различные типы данных.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C80FE-1E66-480A-B866-BF75E593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CCB7A-0965-47D8-9CAE-A73A1649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 -4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A0D84-ADCF-4C06-9B65-C478DE41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Базы данных документов/JSON</a:t>
            </a:r>
          </a:p>
          <a:p>
            <a:r>
              <a:rPr lang="ru-RU" dirty="0"/>
              <a:t>Базы данных документов предназначены для хранения, извлечения и обработки </a:t>
            </a:r>
            <a:r>
              <a:rPr lang="ru-RU" dirty="0" err="1"/>
              <a:t>документоориентированной</a:t>
            </a:r>
            <a:r>
              <a:rPr lang="ru-RU" dirty="0"/>
              <a:t> информации и предоставляют современный способ хранения данных в формате JSON, а не в виде строк и столбцов.</a:t>
            </a:r>
          </a:p>
          <a:p>
            <a:r>
              <a:rPr lang="ru-RU" b="1" dirty="0"/>
              <a:t>Автономные базы данных</a:t>
            </a:r>
          </a:p>
          <a:p>
            <a:r>
              <a:rPr lang="ru-RU" dirty="0"/>
              <a:t>Самоуправляемые базы данных (также называемые автономными) — это новейшие и самые революционные облачные базы данных, которые используют машинное обучение для автоматизации настройки, защиты, резервного копирования, обновления и других стандартных задач обслуживания, обычно выполняемых администраторами баз данных.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C3B97-9B26-4093-A5BD-E9DF34DC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5C7E5-EA10-4362-844E-6772A0C0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заключается различие между БД и электронной таблицей?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E7426B-D0A4-4A82-9B76-EE7BBB4C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Базы данных и электронные таблицы (в частности, Microsoft Excel) предоставляют удобные способы хранения информации. Основные различия между ними заключаются в следующем.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Способ хранения и обработки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Полномочия доступа к данным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Объем хранения данных</a:t>
            </a:r>
          </a:p>
          <a:p>
            <a:pPr algn="l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Электронные таблицы изначально разрабатывались для одного пользователя, и их свойства отражают это. Они отлично подходят для одного пользователя или небольшого числа пользователей, которым не нужно производить сложные операции с данными. С другой стороны, базы данных предназначены для хранения гораздо больших наборов упорядоченной информации—иногда огромных объемов. Базы данных дают возможность множеству пользователей в одно и то же время быстро и безопасно получать доступ к данным и запрашивать их, используя развитую логику и язык запросов.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9D1AC-8D96-413F-82F2-5FA72B80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1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BFF7A-1AED-42F7-A146-75D6CF45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C3F3-8C35-4FB1-B105-AB85ACA4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Structured</a:t>
            </a:r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Query</a:t>
            </a:r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Language (SQL)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— язык структурированных запросов, с помощью него пишутся специальные запросы (</a:t>
            </a:r>
            <a:r>
              <a:rPr lang="ru-RU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SQL инструкции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 к базе данных с целью получения этих данных из базы и для манипулирования этими данными.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Иными словами, язык SQL нужен для работы с базами данных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ru-RU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С точки зрения реализации язык SQL представляет собой набор операторов, которые делятся на определенные группы и у каждой группы есть свое назначение. В сокращенном виде эти группы называются DDL, DML, DCL и TCL.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Таким образом, эти непонятные буквы представляют собой аббревиатуру</a:t>
            </a:r>
            <a:b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названий групп операторов языка SQL.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4A5FE-CDAE-4955-8180-5BEA1A04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9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E37BC-DFE6-422B-8FBE-B312B53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– Data Definition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2700B-8FFD-482A-9A2F-32028A67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Data Definition Language (DDL)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это группа операторов определения данных. Другими словами, с помощью операторов, входящих в эту группы, мы определяем структуру базы данных и работаем с объектами этой базы, т.е. создаем, изменяем и удаляем их.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В эту группу входят следующие операторы: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CREATE – используется для создания объектов базы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ALTER – используется для изменения объектов базы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DROP – используется для удаления объектов базы данных.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515037-D281-4DDD-9EE8-5E0A3C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1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8BB50-7CD6-437C-B396-EBEC348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DML – Data Manipulation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64E8C-DAF1-4DED-8316-746CA864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Data 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Manipulation</a:t>
            </a:r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Language (DML)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это группа операторов для манипуляции данными. С помощью этих операторов мы можем добавлять, изменять, удалять и выгружать данные из базы, т.е. манипулировать ими.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В эту группу входят самые распространённые операторы языка SQL: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SELECT – осуществляет выборку данных;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INSERT – добавляет новые данные;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UPDATE – изменяет существующие данные;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DELETE – удаляет данные.</a:t>
            </a:r>
          </a:p>
          <a:p>
            <a:pPr algn="just"/>
            <a:endParaRPr lang="ru-RU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064AE9-E463-47EB-8626-33FF4DB2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CA601-480E-47C7-8639-B47CECB2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DCL – Data Control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1BF21-8E56-45EB-AC28-AC5C2B09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Data Control Language (DCL)</a:t>
            </a: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группа операторов определения доступа к данным. Иными словами, это операторы для управления разрешениями, с помощью них мы можем разрешать или запрещать выполнение определенных операций над объектами базы данных.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Сюда входят: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GRANT – предоставляет пользователю или группе разрешения на определённые операции с объектом;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REVOKE – отзывает выданные разрешения;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DENY– задаёт запрет, имеющий приоритет над разрешением.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83520-1F08-4695-8428-7E9C74F7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7803E-C3F8-4D8E-B685-8D4DEBF5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TCL – Transaction Control Language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EE451-7E14-4F86-AF93-BA293729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Transaction</a:t>
            </a:r>
            <a:r>
              <a:rPr lang="ru-RU" b="1" dirty="0"/>
              <a:t> Control Language (TCL) </a:t>
            </a:r>
            <a:r>
              <a:rPr lang="ru-RU" dirty="0"/>
              <a:t>– группа операторов для управления транзакциями. Транзакция – это команда или блок команд (инструкций), которые успешно завершаются как единое целое, при этом в базе данных все внесенные изменения фиксируются на постоянной основе или отменяются, т.е. все изменения, внесенные любой командой, входящей в транзакцию, будут отменены.</a:t>
            </a:r>
          </a:p>
          <a:p>
            <a:r>
              <a:rPr lang="ru-RU" dirty="0"/>
              <a:t>Группа операторов TCL предназначена как раз для реализации и управления транзакциями. Сюда можно отнести:</a:t>
            </a:r>
          </a:p>
          <a:p>
            <a:r>
              <a:rPr lang="ru-RU" dirty="0"/>
              <a:t>BEGIN TRANSACTION – служит для определения начала транзакции;</a:t>
            </a:r>
          </a:p>
          <a:p>
            <a:r>
              <a:rPr lang="ru-RU" dirty="0"/>
              <a:t>COMMIT TRANSACTION – применяет транзакцию;</a:t>
            </a:r>
          </a:p>
          <a:p>
            <a:r>
              <a:rPr lang="ru-RU" dirty="0"/>
              <a:t>ROLLBACK TRANSACTION – откатывает все изменения, сделанные в контексте текущей транзакции;</a:t>
            </a:r>
          </a:p>
          <a:p>
            <a:r>
              <a:rPr lang="ru-RU" dirty="0"/>
              <a:t>SAVE TRANSACTION – устанавливает промежуточную точку сохранения внутри транзакции.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FF211-7A9C-4371-BF98-EB231E3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CCC9-EB3A-4FA6-A004-A90C87E3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SQL </a:t>
            </a:r>
            <a:r>
              <a:rPr lang="ru-RU" dirty="0"/>
              <a:t>и команды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5501E-0651-470E-ABC2-263F3EC3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name_of_DB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name_of_DB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name_of_table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name_of_column</a:t>
            </a:r>
            <a:r>
              <a:rPr lang="en-US" dirty="0">
                <a:solidFill>
                  <a:srgbClr val="FF0000"/>
                </a:solidFill>
              </a:rPr>
              <a:t>}} {{</a:t>
            </a:r>
            <a:r>
              <a:rPr lang="en-US" dirty="0" err="1">
                <a:solidFill>
                  <a:srgbClr val="FF0000"/>
                </a:solidFill>
              </a:rPr>
              <a:t>type_of_column</a:t>
            </a:r>
            <a:r>
              <a:rPr lang="en-US" dirty="0">
                <a:solidFill>
                  <a:srgbClr val="FF0000"/>
                </a:solidFill>
              </a:rPr>
              <a:t>}}, </a:t>
            </a:r>
            <a:r>
              <a:rPr lang="en-US" dirty="0"/>
              <a:t>…., );</a:t>
            </a:r>
          </a:p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name_of_table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names_of_columns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values ( </a:t>
            </a:r>
            <a:r>
              <a:rPr lang="en-US" dirty="0">
                <a:solidFill>
                  <a:srgbClr val="FF0000"/>
                </a:solidFill>
              </a:rPr>
              <a:t>{{values}} 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>
                <a:solidFill>
                  <a:srgbClr val="FF0000"/>
                </a:solidFill>
              </a:rPr>
              <a:t>{{</a:t>
            </a:r>
            <a:r>
              <a:rPr lang="en-US" dirty="0" err="1">
                <a:solidFill>
                  <a:srgbClr val="FF0000"/>
                </a:solidFill>
              </a:rPr>
              <a:t>name_of_table</a:t>
            </a:r>
            <a:r>
              <a:rPr lang="en-US" dirty="0">
                <a:solidFill>
                  <a:srgbClr val="FF0000"/>
                </a:solidFill>
              </a:rPr>
              <a:t>}} 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780D8-DCDE-4342-9D57-C0B64AAC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32BA0-8548-4069-B36C-C6307DA9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тонкостях выборки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E3B5C-A66E-450F-B742-38CBCF35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WHERE – </a:t>
            </a:r>
            <a:r>
              <a:rPr lang="ru-RU" dirty="0"/>
              <a:t>для выборки</a:t>
            </a:r>
          </a:p>
          <a:p>
            <a:r>
              <a:rPr lang="en-US" dirty="0"/>
              <a:t>= - </a:t>
            </a:r>
            <a:r>
              <a:rPr lang="ru-RU" dirty="0"/>
              <a:t>оператор строгого сравнения</a:t>
            </a:r>
          </a:p>
          <a:p>
            <a:r>
              <a:rPr lang="en-US" dirty="0"/>
              <a:t>&gt;</a:t>
            </a:r>
            <a:r>
              <a:rPr lang="ru-RU" dirty="0"/>
              <a:t> - больше</a:t>
            </a:r>
            <a:endParaRPr lang="en-US" dirty="0"/>
          </a:p>
          <a:p>
            <a:r>
              <a:rPr lang="en-US" dirty="0"/>
              <a:t>&lt;</a:t>
            </a:r>
            <a:r>
              <a:rPr lang="ru-RU" dirty="0"/>
              <a:t> - меньше</a:t>
            </a:r>
            <a:endParaRPr lang="en-US" dirty="0"/>
          </a:p>
          <a:p>
            <a:r>
              <a:rPr lang="en-US" dirty="0"/>
              <a:t>&lt;=</a:t>
            </a:r>
            <a:r>
              <a:rPr lang="ru-RU" dirty="0"/>
              <a:t> - меньше или равно</a:t>
            </a:r>
            <a:endParaRPr lang="en-US" dirty="0"/>
          </a:p>
          <a:p>
            <a:r>
              <a:rPr lang="en-US" dirty="0"/>
              <a:t>&gt;=</a:t>
            </a:r>
            <a:r>
              <a:rPr lang="ru-RU" dirty="0"/>
              <a:t> - больше или равно</a:t>
            </a:r>
          </a:p>
          <a:p>
            <a:r>
              <a:rPr lang="en-US" dirty="0"/>
              <a:t>LIKE – </a:t>
            </a:r>
            <a:r>
              <a:rPr lang="ru-RU" dirty="0"/>
              <a:t>оператор нестрогого сравнения (% - любое количество, любых символов, _ - 1 любой символ)</a:t>
            </a:r>
          </a:p>
          <a:p>
            <a:r>
              <a:rPr lang="en-US" dirty="0"/>
              <a:t>IN () – </a:t>
            </a:r>
            <a:r>
              <a:rPr lang="ru-RU" dirty="0"/>
              <a:t>среди перечисленных значений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25EC20-0433-465D-9922-F4FFAC6B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2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1E164-0B10-4763-A444-8BADF89C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данных и информации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8579A-000A-436D-A297-C5DA8D27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совокупность сведений, зафиксированных на определенном носителе в форме, пригодной для постоянного хранения, передачи и обработки. Преобразование и обработка данных позволяет получить информацию.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результат преобразования и анализа данных. Отличие информации от данных состоит в том, что данные - это фиксированные сведения о событиях и явлениях, которые хранятся на определенных носителях, а информация появляется в результате обработки данных при решении конкретных задач. Например, в базах данных хранятся различные данные, а по определенному запросу система управления базой данных выдает требуемую информацию.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C7A3B-3A41-4536-87BE-2F221F1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20558-938C-4654-91B9-2F534965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тонкостях выборки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BF5D7-17FF-4521-8072-9DBF2074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–</a:t>
            </a:r>
            <a:r>
              <a:rPr lang="ru-RU" dirty="0"/>
              <a:t> оставляет в выборке только уникальные строки</a:t>
            </a:r>
          </a:p>
          <a:p>
            <a:r>
              <a:rPr lang="en-US" dirty="0"/>
              <a:t>GROUP BY – </a:t>
            </a:r>
            <a:r>
              <a:rPr lang="ru-RU" dirty="0"/>
              <a:t>группирует по условию</a:t>
            </a:r>
          </a:p>
          <a:p>
            <a:r>
              <a:rPr lang="en-US" dirty="0"/>
              <a:t>HAVING – </a:t>
            </a:r>
            <a:r>
              <a:rPr lang="ru-RU" dirty="0"/>
              <a:t>выборка групп, отвечающих условиям</a:t>
            </a:r>
          </a:p>
          <a:p>
            <a:r>
              <a:rPr lang="en-US" dirty="0"/>
              <a:t>ORDER BY – </a:t>
            </a:r>
            <a:r>
              <a:rPr lang="ru-RU" dirty="0"/>
              <a:t>упорядочивает выборку (</a:t>
            </a:r>
            <a:r>
              <a:rPr lang="en-US" dirty="0"/>
              <a:t>ASC</a:t>
            </a:r>
            <a:r>
              <a:rPr lang="ru-RU" dirty="0"/>
              <a:t> – по возрастанию, </a:t>
            </a:r>
            <a:r>
              <a:rPr lang="en-US" dirty="0"/>
              <a:t>DESC - </a:t>
            </a:r>
            <a:r>
              <a:rPr lang="ru-RU" dirty="0"/>
              <a:t> по убыванию)</a:t>
            </a:r>
          </a:p>
          <a:p>
            <a:r>
              <a:rPr lang="en-US" dirty="0"/>
              <a:t>LIMIT – </a:t>
            </a:r>
            <a:r>
              <a:rPr lang="ru-RU" dirty="0"/>
              <a:t>ограничивает количество выведенных строк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0129A-B2FC-43EC-90ED-318A2328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95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6601C-D9D7-48A8-A39E-EFECFEDE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Агрегатные функции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CD85A-1D45-44C9-BFB9-4AA6C377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SUM() – </a:t>
            </a:r>
            <a:r>
              <a:rPr lang="ru-RU" dirty="0"/>
              <a:t>вывод суммы</a:t>
            </a:r>
          </a:p>
          <a:p>
            <a:pPr marL="0" indent="0">
              <a:buNone/>
            </a:pPr>
            <a:r>
              <a:rPr lang="en-US" dirty="0"/>
              <a:t>MAX()</a:t>
            </a:r>
            <a:r>
              <a:rPr lang="ru-RU" dirty="0"/>
              <a:t> – максимальное значение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MIN()</a:t>
            </a:r>
            <a:r>
              <a:rPr lang="ru-RU" dirty="0"/>
              <a:t> – минимальное значение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COUNT()</a:t>
            </a:r>
            <a:r>
              <a:rPr lang="ru-RU" dirty="0"/>
              <a:t> – количество строк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AVG()</a:t>
            </a:r>
            <a:r>
              <a:rPr lang="ru-RU" dirty="0"/>
              <a:t> – среднее значение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B456F-3FB2-4317-BD21-FF74F78A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5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2AAA8-2906-4A4E-B3DA-D1ED547D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таблиц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1380C-A1FB-4A5B-94EC-708BA370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– </a:t>
            </a:r>
            <a:r>
              <a:rPr lang="ru-RU" dirty="0"/>
              <a:t>горизонтальное объединение</a:t>
            </a:r>
          </a:p>
          <a:p>
            <a:r>
              <a:rPr lang="en-US" dirty="0"/>
              <a:t>FROM table1 JOIN table2 ON table1.column1 = table2.column2</a:t>
            </a:r>
          </a:p>
          <a:p>
            <a:r>
              <a:rPr lang="ru-RU" dirty="0"/>
              <a:t>Бывают: </a:t>
            </a:r>
            <a:r>
              <a:rPr lang="en-US" dirty="0"/>
              <a:t>INNER, FULL, RIGHT, LEFT</a:t>
            </a:r>
            <a:endParaRPr lang="ru-RU" dirty="0"/>
          </a:p>
          <a:p>
            <a:r>
              <a:rPr lang="en-US" dirty="0"/>
              <a:t>UNION – </a:t>
            </a:r>
            <a:r>
              <a:rPr lang="ru-RU" dirty="0"/>
              <a:t>вертикальное объединение (одинаковое количество столбцов)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10D43-CD49-4457-8108-F5F16788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9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3F9C0-7B48-404F-8278-31B4A9E2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 BENE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59E39-A0FB-4FFA-A7AD-851BD401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 в запросе можно проводить арифметические манипуляции с данными ячеек</a:t>
            </a:r>
          </a:p>
          <a:p>
            <a:r>
              <a:rPr lang="ru-RU" dirty="0"/>
              <a:t>0 и </a:t>
            </a:r>
            <a:r>
              <a:rPr lang="en-US" dirty="0"/>
              <a:t>NULL – </a:t>
            </a:r>
            <a:r>
              <a:rPr lang="ru-RU" dirty="0"/>
              <a:t>это разные понятия. 0 – это значение, а </a:t>
            </a:r>
            <a:r>
              <a:rPr lang="en-US" dirty="0"/>
              <a:t>NULL – </a:t>
            </a:r>
            <a:r>
              <a:rPr lang="ru-RU" dirty="0"/>
              <a:t>это отсутствие значения</a:t>
            </a:r>
          </a:p>
          <a:p>
            <a:r>
              <a:rPr lang="ru-RU" dirty="0"/>
              <a:t>Можно присваивать псевдонимы оператором </a:t>
            </a:r>
            <a:r>
              <a:rPr lang="en-US" dirty="0"/>
              <a:t>AS</a:t>
            </a:r>
          </a:p>
          <a:p>
            <a:r>
              <a:rPr lang="ru-RU" dirty="0"/>
              <a:t>Можно объединять колонки в представлении оператором </a:t>
            </a:r>
            <a:r>
              <a:rPr lang="en-US" dirty="0"/>
              <a:t>CONCAT()</a:t>
            </a:r>
          </a:p>
          <a:p>
            <a:r>
              <a:rPr lang="ru-RU" dirty="0"/>
              <a:t>У операторов четкая последовательность – </a:t>
            </a:r>
            <a:r>
              <a:rPr lang="en-US" dirty="0"/>
              <a:t>SELECT, JOIN, WHERE, GROUP BY, HAVING, ORDER BY, LIMIT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C9A8D-A0F4-4FE3-A168-73C17054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2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6BB0D85-AD17-475F-BCE0-2998127B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</a:t>
            </a:r>
            <a:endParaRPr lang="ru-BY" dirty="0"/>
          </a:p>
        </p:txBody>
      </p:sp>
      <p:pic>
        <p:nvPicPr>
          <p:cNvPr id="5" name="Google Shape;92;p6">
            <a:extLst>
              <a:ext uri="{FF2B5EF4-FFF2-40B4-BE49-F238E27FC236}">
                <a16:creationId xmlns:a16="http://schemas.microsoft.com/office/drawing/2014/main" id="{CAD74200-3245-4B64-AFEE-41ECC2C6A405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5459413" y="1162153"/>
            <a:ext cx="5927725" cy="45956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9DC0E204-4CB7-48B2-B946-27468612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08333-3678-4C02-B7DD-7EC7BEB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3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7476F-A546-4CC6-96F6-FF7DB82E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176E9-7827-4928-AD16-2CE80EF4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marR="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Первичный ключ  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(или главный ключ,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PK) - представляет собой столбец или совокупность столбцов, значения которых однозначно идентифицируют строки. </a:t>
            </a:r>
            <a:endParaRPr lang="ru-RU" dirty="0"/>
          </a:p>
          <a:p>
            <a:pPr marL="361950" marR="0" lvl="0" indent="-36195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Вторичный  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(или внешний ключ,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FK) - столбец или совокупность столбцов, значения которых должны совпадать со значениями первичного ключа другой таблиц . </a:t>
            </a:r>
            <a:endParaRPr lang="ru-RU" dirty="0"/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ACAE-1FE3-47B3-8C88-22D3FD59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94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54606-9B2D-4ED5-BB1C-F457399E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504F22-97EA-4586-89B3-B4CF6A79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marR="0" lvl="0" indent="-5429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Нормальные формы 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требования предъявляемые к структуре таблиц в теории реляционных баз данных.</a:t>
            </a:r>
            <a:endParaRPr lang="ru-RU" dirty="0"/>
          </a:p>
          <a:p>
            <a:pPr marL="0" marR="0" lvl="0" indent="54292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 lang="ru-RU"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2925" marR="0" lvl="0" indent="-54292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</a:pPr>
            <a:r>
              <a:rPr lang="ru-RU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Нормализация</a:t>
            </a:r>
            <a:r>
              <a:rPr lang="ru-RU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процесс приведения базы данных к виду, соответствующему нормальным формам.</a:t>
            </a:r>
            <a:endParaRPr lang="ru-RU" dirty="0"/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20731-FF06-4920-B836-014E60CB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8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B6BC3-E3C7-488E-934C-483A0B20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нормальная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EB52-100B-4492-87C6-3016AE45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dirty="0"/>
              <a:t>Первая нормальная форма требует, чтобы каждый элемент таблицы имел только одно значение т.е. был «атомарным» (не списками). 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CBFAA-AD8D-4B33-B3D5-99589614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CB6B6209-9A60-445F-B47B-DE8DD48F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222928"/>
            <a:ext cx="4419575" cy="1795425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0F83CE22-8628-49C9-9297-771DD0D4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305" y="4191153"/>
            <a:ext cx="3962375" cy="18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4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8B0D1-9805-4F34-8187-74F0196F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07CA5-3F1B-4DCE-A8D5-706F03F09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Отношение находится в 1НФ, если все его атрибуты являются простыми, все используемые домены должны содержать только скалярные значения. Не должно быть повторений строк в таблице.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37DDA-159D-4C76-828F-212DE9D8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8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C799D-5316-4202-A4E9-B12C0A6F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нормальная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84588-8EB5-4748-BA2A-8C9451D3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marR="0" lvl="0" indent="-5429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ru-RU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Таблица должна находиться в первой нормальной форме.</a:t>
            </a:r>
            <a:endParaRPr lang="ru-RU" dirty="0"/>
          </a:p>
          <a:p>
            <a:pPr marL="542925" marR="0" lvl="0" indent="-542925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ru-RU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Вторая нормальная форма требует, чтобы все поля зависели от первичного ключа, а не от его какой-то части.</a:t>
            </a:r>
            <a:endParaRPr lang="ru-RU" dirty="0"/>
          </a:p>
          <a:p>
            <a:pPr marL="542925" marR="0" lvl="0" indent="-542925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⮚"/>
            </a:pPr>
            <a:r>
              <a:rPr lang="ru-RU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Ключ может состоять из нескольких полей. Если какие-либо данные в таблице зависят только от одного поля ключа, для нормализации их надо выносить в отдельную таблицу.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DC228-60D5-4DC6-9B47-2ED383E8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7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F1584-3851-4D2C-B687-6EEA7E2D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Отличие информации от данных состоит в том, что: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6C65A-36DC-46C1-A2BE-723DF6CD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фиксированные сведения о событиях и явлениях, которые хранятся на определенных носителях, а информация появляется в результате обработки данных при решении конкретных задач.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это носители информации, а не сама информация.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Данные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превращаются в информацию только тогда, когда ими заинтересуется человек. Человек извлекает информацию из данных, оценивает, анализирует ее и по результатам анализа принимает то или иное решение.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Информацию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можно измерять. Мера измерения содержательности информации связана с изменением степени неосведомленности получателя и основана на методах теории информации.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25871-AC61-49A5-A254-4E6CA93F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3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9A4D4-A8D1-47EF-940C-1F596D9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37309"/>
            <a:ext cx="10058717" cy="1204430"/>
          </a:xfrm>
        </p:spPr>
        <p:txBody>
          <a:bodyPr/>
          <a:lstStyle/>
          <a:p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A21401-2F2F-4BBD-A681-1BC0E7AA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800" y="1841739"/>
            <a:ext cx="9947880" cy="4027353"/>
          </a:xfrm>
        </p:spPr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Неприводимость означает, что в составе потенциального ключа отсутствует меньшее подмножество атрибутов, от которого можно также вывести данную функциональную зависимость.</a:t>
            </a:r>
          </a:p>
          <a:p>
            <a:r>
              <a:rPr lang="ru-RU" dirty="0"/>
              <a:t>Не находится во 2НФ, так как ц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ена машины зависит от модели и фирмы. Скидка зависят от фирмы, то есть зависимость от первичного ключа неполная. 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34EF0-EF44-415A-BC37-23151441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82AC2BC-4404-43C2-A1BF-BE10DF82A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24890"/>
              </p:ext>
            </p:extLst>
          </p:nvPr>
        </p:nvGraphicFramePr>
        <p:xfrm>
          <a:off x="1207800" y="3855415"/>
          <a:ext cx="10058400" cy="2157816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9810768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8214472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037195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39190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Модель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sng" dirty="0">
                          <a:effectLst/>
                        </a:rPr>
                        <a:t>Фирма</a:t>
                      </a:r>
                      <a:endParaRPr lang="ru-RU" dirty="0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Цена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Скидка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71837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BMW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5500000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5%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463542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BMW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6000000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5%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79441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M1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2500000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5%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02139"/>
                  </a:ext>
                </a:extLst>
              </a:tr>
              <a:tr h="44229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GT-R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5000000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 dirty="0">
                          <a:effectLst/>
                        </a:rPr>
                        <a:t>10%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8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50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CBBDF-C8D7-4C80-B259-0C61FBDD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C0245-8CB0-4E12-9BC2-22F38EB2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Отношение находится в 3НФ, когда находится во 2НФ и каждый не ключевой атрибут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нетранзитивно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зависит от первичного ключа. Проще говоря, второе правило требует выносить все не ключевые поля, содержимое которых может относиться к нескольким записям таблицы в отдельные таблицы.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9294E-15FE-41B0-A290-7B5DA41C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0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CA5CF-9D3C-48D0-A874-143B0990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ru-BY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8FEEF19-C4E6-4579-939E-E5F31BBEC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44248"/>
              </p:ext>
            </p:extLst>
          </p:nvPr>
        </p:nvGraphicFramePr>
        <p:xfrm>
          <a:off x="1096963" y="1953491"/>
          <a:ext cx="10058400" cy="18288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9313652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2206655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283637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Модель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Магазин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Телефон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247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87-33-98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72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Audi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87-33-98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7061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Некст-Авто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 dirty="0">
                          <a:effectLst/>
                        </a:rPr>
                        <a:t>94-54-12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4964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969222AC-A317-4B4B-A43F-5A47FE6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4335E-BDE6-46F9-934A-6E5D24D4B047}"/>
              </a:ext>
            </a:extLst>
          </p:cNvPr>
          <p:cNvSpPr txBox="1"/>
          <p:nvPr/>
        </p:nvSpPr>
        <p:spPr>
          <a:xfrm>
            <a:off x="1096963" y="3879273"/>
            <a:ext cx="1005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Таблица находится во 2НФ, но не в 3НФ.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отношении атрибут «Модель» является первичным ключом. Личных телефонов у автомобилей нет, и телефон зависит исключительно от магазина.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в отношении существуют следующие функциональные зависимости: Модель → Магазин, Магазин → Телефон, Модель → Телефон.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Зависимость Модель → Телефон является транзитивной, следовательно, отношение не находится в 3НФ.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результате разделения исходного отношения получаются два отношения, находящиеся в 3НФ: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12640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0D58-77F2-4611-8035-430AFAF5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нормальная форма</a:t>
            </a:r>
            <a:endParaRPr lang="ru-BY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D0E337D-2F98-4712-AE65-BA7926D1D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015594"/>
              </p:ext>
            </p:extLst>
          </p:nvPr>
        </p:nvGraphicFramePr>
        <p:xfrm>
          <a:off x="1096963" y="1981200"/>
          <a:ext cx="10058400" cy="116586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61554497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25265163"/>
                    </a:ext>
                  </a:extLst>
                </a:gridCol>
              </a:tblGrid>
              <a:tr h="378691"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Магазин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Телефон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63865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>
                          <a:effectLst/>
                        </a:rPr>
                        <a:t>87-33-98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33539"/>
                  </a:ext>
                </a:extLst>
              </a:tr>
              <a:tr h="37869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Некст-Авто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 dirty="0">
                          <a:effectLst/>
                        </a:rPr>
                        <a:t>94-54-12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129064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FF96B6A3-3862-4871-AA15-AD6E38B3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E7D0AA3-4378-448C-8E01-B519C771C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5260"/>
              </p:ext>
            </p:extLst>
          </p:nvPr>
        </p:nvGraphicFramePr>
        <p:xfrm>
          <a:off x="1096963" y="3904081"/>
          <a:ext cx="10058400" cy="155448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2049471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68417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Модель</a:t>
                      </a:r>
                      <a:endParaRPr lang="ru-RU">
                        <a:effectLst/>
                      </a:endParaRP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Магазин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1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64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Audi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Риал-авто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4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err="1">
                          <a:effectLst/>
                        </a:rPr>
                        <a:t>Некст</a:t>
                      </a:r>
                      <a:r>
                        <a:rPr lang="ru-RU" dirty="0">
                          <a:effectLst/>
                        </a:rPr>
                        <a:t>-Авто</a:t>
                      </a:r>
                    </a:p>
                  </a:txBody>
                  <a:tcPr marB="68580">
                    <a:lnL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5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14C69-3273-441B-B925-D40B11F0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F7C2A-C04D-4740-81B8-114395FE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База данных </a:t>
            </a:r>
            <a:r>
              <a:rPr lang="ru-RU" dirty="0"/>
              <a:t>— это упорядоченный набор структурированной информации или данных, которые обычно хранятся в электронном виде в компьютерной системе. База данных обычно управляется системой управления базами данных (СУБД). Данные вместе с СУБД, а также приложения, которые с ними связаны, называются системой баз данных, или, для краткости, просто базой данных.</a:t>
            </a:r>
          </a:p>
          <a:p>
            <a:r>
              <a:rPr lang="ru-RU" dirty="0"/>
              <a:t>Данные в наиболее распространенных типах современных баз данных обычно хранятся в виде строк и столбцов формирующих таблицу. Этими данными можно легко управлять, изменять, обновлять, контролировать и упорядочивать. В большинстве баз данных для записи и запросов данных используется язык структурированных запросов (SQL).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FCE9C-8E08-4B40-AD37-E7E9AB0E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3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75006-7A5F-4F6C-8AAF-B6D39646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язык структурированных запросов (SQL)?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5E761-CAB4-4B24-A587-7F6E6044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SQL</a:t>
            </a:r>
            <a:r>
              <a:rPr lang="ru-RU" dirty="0"/>
              <a:t> — это язык программирования, используемый в большинстве реляционных баз данных для запросов, обработки и определения данных, а также контроля доступа. SQL был разработан в IBM в 1970-х годах. Со временем у стандарта SQL ANSI появились многочисленные расширения, разработанные такими компаниями как IBM, Oracle и Microsoft. Хотя в настоящее время SQL все еще широко используется, начали появляться новые языки программирования запросов.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3A201A-2648-4FF0-9BB8-8FAFB459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6F8C7-1019-457A-AE66-A426AC33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управления базами данных (DBMS)?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E3F54-C9AE-4D83-97F8-4C22C129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Для базы данных обычно требуется комплексное программное обеспечение, которое называется системой управления базами данных (СУБД). СУБД служит интерфейсом между базой данных и пользователями или программами, предоставляя пользователям возможность получать и обновлять информацию, а также управлять ее упорядочением и оптимизацией. СУБД обеспечивает контроль и управление данными, позволяя выполнять различные административные операции, такие как мониторинг производительности, настройка, а также резервное копирование и восстановление.</a:t>
            </a:r>
          </a:p>
          <a:p>
            <a:pPr algn="just"/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В качестве примеров популярного программного обеспечения для управления базами данных, или СУБД, можно назвать MySQL, Microsoft Access, Microsoft SQL Server,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FileMaker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Pro, СУБД Oracle Database 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dBASE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.</a:t>
            </a:r>
          </a:p>
          <a:p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ECB68-3F29-419F-90C6-2C2DB24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8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2940-9528-4714-9CEF-8CFE14D4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E8CC-A201-45F7-9F89-9E6CEA20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DELETE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4979B-D88F-49C9-B595-D1A035FC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4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60502-F27A-439A-AD01-DC79276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 - 1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0E881-1A4C-464E-A77E-C3D048BF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Реляционные базы данных</a:t>
            </a:r>
          </a:p>
          <a:p>
            <a:r>
              <a:rPr lang="ru-RU" b="1" dirty="0"/>
              <a:t>Реляционные базы данных </a:t>
            </a:r>
            <a:r>
              <a:rPr lang="ru-RU" dirty="0"/>
              <a:t>стали преобладать в 1980-х годах. Данные в реляционной базе организованы в виде таблиц, состоящих из столбцов и строк. Реляционная СУБД обеспечивает быстрый и эффективный доступ к структурированной информации.</a:t>
            </a:r>
          </a:p>
          <a:p>
            <a:r>
              <a:rPr lang="ru-RU" b="1" dirty="0"/>
              <a:t>Объектно-ориентированные базы данных</a:t>
            </a:r>
          </a:p>
          <a:p>
            <a:r>
              <a:rPr lang="ru-RU" dirty="0"/>
              <a:t>Информация в объектно-ориентированной базе данных представлена в форме объекта, как в объектно-ориентированном программировании.</a:t>
            </a:r>
          </a:p>
          <a:p>
            <a:r>
              <a:rPr lang="ru-RU" b="1" dirty="0"/>
              <a:t>Распределенные базы данных</a:t>
            </a:r>
          </a:p>
          <a:p>
            <a:r>
              <a:rPr lang="ru-RU" dirty="0"/>
              <a:t>Распределенная база данных состоит из двух или более частей, расположенных на разных серверах. Такая база данных может храниться на нескольких компьютерах.</a:t>
            </a:r>
            <a:endParaRPr lang="ru-BY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DC59CE-8794-4F43-91BC-7039A3EF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0813E-DC36-48D3-A6B9-A5FFC7F6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Баз Данных - 2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5BCB9-7D3E-4000-9322-6C235633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Хранилища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Будучи централизованным репозиторием для данных, хранилище данных представляет собой тип базы данных, специально предназначенной для быстрого выполнения запросов и анализа.</a:t>
            </a:r>
          </a:p>
          <a:p>
            <a:pPr algn="l"/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Базы данных </a:t>
            </a:r>
            <a:r>
              <a:rPr lang="ru-RU" b="1" i="0" dirty="0" err="1">
                <a:solidFill>
                  <a:srgbClr val="161513"/>
                </a:solidFill>
                <a:effectLst/>
                <a:latin typeface="OracleSansVF"/>
              </a:rPr>
              <a:t>NoSQL</a:t>
            </a:r>
            <a:endParaRPr lang="ru-RU" b="1" i="0" dirty="0">
              <a:solidFill>
                <a:srgbClr val="161513"/>
              </a:solidFill>
              <a:effectLst/>
              <a:latin typeface="OracleSansV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База данных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 </a:t>
            </a:r>
            <a:r>
              <a:rPr lang="en-US" b="1" i="0" dirty="0">
                <a:solidFill>
                  <a:srgbClr val="161513"/>
                </a:solidFill>
                <a:effectLst/>
                <a:latin typeface="OracleSansVF"/>
              </a:rPr>
              <a:t>NoSQL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, или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нереляционная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база данных, дает возможность хранить и обрабатывать неструктурированные или слабоструктурированные данные (в отличие от реляционной базы данных, задающей структуру содержащихся в ней данных). Популярность баз данных </a:t>
            </a: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NoSQL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растет по мере распространения и усложнения веб-приложений.</a:t>
            </a:r>
          </a:p>
          <a:p>
            <a:pPr algn="l"/>
            <a:r>
              <a:rPr lang="ru-RU" b="1" i="0" dirty="0" err="1">
                <a:solidFill>
                  <a:srgbClr val="161513"/>
                </a:solidFill>
                <a:effectLst/>
                <a:latin typeface="OracleSansVF"/>
              </a:rPr>
              <a:t>Графовые</a:t>
            </a:r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 базы данных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61513"/>
                </a:solidFill>
                <a:effectLst/>
                <a:latin typeface="OracleSansVF"/>
              </a:rPr>
              <a:t>Графовая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 база данных хранит данные в контексте сущностей и связей между сущностями.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61513"/>
                </a:solidFill>
                <a:effectLst/>
                <a:latin typeface="OracleSansVF"/>
              </a:rPr>
              <a:t>Базы данных OLTP.</a:t>
            </a:r>
            <a:r>
              <a:rPr lang="ru-RU" b="0" i="0" dirty="0">
                <a:solidFill>
                  <a:srgbClr val="161513"/>
                </a:solidFill>
                <a:effectLst/>
                <a:latin typeface="OracleSansVF"/>
              </a:rPr>
              <a:t> База данных OLTP — это база данных предназначенная для выполнения бизнес-транзакций, выполняемых множеством пользователей.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FC745-F322-42CA-8881-B1E1BC56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29.05.2022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490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{E795847F-C752-4A8A-BB56-EA20DCC498EB}tf56160789_win32</Template>
  <TotalTime>230</TotalTime>
  <Words>2298</Words>
  <Application>Microsoft Office PowerPoint</Application>
  <PresentationFormat>Широкоэкранный</PresentationFormat>
  <Paragraphs>226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Bookman Old Style</vt:lpstr>
      <vt:lpstr>Calibri</vt:lpstr>
      <vt:lpstr>Franklin Gothic Book</vt:lpstr>
      <vt:lpstr>Noto Sans Symbols</vt:lpstr>
      <vt:lpstr>OracleSansVF</vt:lpstr>
      <vt:lpstr>Roboto</vt:lpstr>
      <vt:lpstr>1_РетроспективаVTI</vt:lpstr>
      <vt:lpstr>СУБД и SQL</vt:lpstr>
      <vt:lpstr>Понятие данных и информации</vt:lpstr>
      <vt:lpstr>Отличие информации от данных состоит в том, что:</vt:lpstr>
      <vt:lpstr>База Данных</vt:lpstr>
      <vt:lpstr>Что такое язык структурированных запросов (SQL)?</vt:lpstr>
      <vt:lpstr>Что такое система управления базами данных (DBMS)?</vt:lpstr>
      <vt:lpstr>CRUD </vt:lpstr>
      <vt:lpstr>Типы Баз Данных - 1</vt:lpstr>
      <vt:lpstr>Типы Баз Данных - 2</vt:lpstr>
      <vt:lpstr>Типы Баз Данных-3</vt:lpstr>
      <vt:lpstr>Типы Баз Данных -4</vt:lpstr>
      <vt:lpstr>В чем заключается различие между БД и электронной таблицей?</vt:lpstr>
      <vt:lpstr>SQL</vt:lpstr>
      <vt:lpstr>DDL – Data Definition Language</vt:lpstr>
      <vt:lpstr>DML – Data Manipulation Language</vt:lpstr>
      <vt:lpstr>DCL – Data Control Language</vt:lpstr>
      <vt:lpstr>TCL – Transaction Control Language</vt:lpstr>
      <vt:lpstr>Операторы SQL и команды</vt:lpstr>
      <vt:lpstr>О тонкостях выборки</vt:lpstr>
      <vt:lpstr>О тонкостях выборки</vt:lpstr>
      <vt:lpstr>Агрегатные функции</vt:lpstr>
      <vt:lpstr>Объединение таблиц</vt:lpstr>
      <vt:lpstr>NOTA BENE</vt:lpstr>
      <vt:lpstr>Реляционная модель</vt:lpstr>
      <vt:lpstr>Ключи</vt:lpstr>
      <vt:lpstr>Нормальные формы</vt:lpstr>
      <vt:lpstr>Первая нормальная форма</vt:lpstr>
      <vt:lpstr>Первая форма</vt:lpstr>
      <vt:lpstr>Вторая нормальная форма</vt:lpstr>
      <vt:lpstr>Презентация PowerPoint</vt:lpstr>
      <vt:lpstr>Третья нормальная форма</vt:lpstr>
      <vt:lpstr>Третья нормальная форма</vt:lpstr>
      <vt:lpstr>Третья нормальная форма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и SQL</dc:title>
  <dc:creator>Voskobojnikova Kristina</dc:creator>
  <cp:lastModifiedBy>Voskobojnikova Kristina</cp:lastModifiedBy>
  <cp:revision>12</cp:revision>
  <dcterms:created xsi:type="dcterms:W3CDTF">2022-05-21T06:46:39Z</dcterms:created>
  <dcterms:modified xsi:type="dcterms:W3CDTF">2022-05-29T08:32:51Z</dcterms:modified>
</cp:coreProperties>
</file>