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1" r:id="rId3"/>
    <p:sldId id="260" r:id="rId4"/>
    <p:sldId id="259" r:id="rId5"/>
    <p:sldId id="258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13.04.2022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13.04.2022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000" dirty="0"/>
              <a:t>Введение в тестирование</a:t>
            </a:r>
            <a:endParaRPr lang="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CBDC3D-B4FA-433C-BEC4-BC97F93C05FC}"/>
              </a:ext>
            </a:extLst>
          </p:cNvPr>
          <p:cNvSpPr txBox="1"/>
          <p:nvPr/>
        </p:nvSpPr>
        <p:spPr>
          <a:xfrm>
            <a:off x="8416412" y="5629787"/>
            <a:ext cx="3247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Learning Technologies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April 202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2</a:t>
            </a:r>
            <a:endParaRPr kumimoji="0" lang="ru-BY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DE54-F02C-4EBB-9FF2-B4A618AD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and QC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086C1-AD6E-43E0-BF8A-A9F1B299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IT-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индустрии широко используется два понятия, которые напрямую связаны с тестированием программных продуктов: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обеспечение качества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(QA)</a:t>
            </a: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</a:t>
            </a:r>
            <a:r>
              <a:rPr lang="en-US" sz="2000" b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(QC)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52122-77AC-49EA-8BE3-C5DE6284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7934-1D4E-48B5-BC65-F21327CB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QA/QC/Testing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C3320-4B69-4082-8C2F-1A1A480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9CCD70-BF17-4D8D-B40D-A6EC173D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77954" y="1976871"/>
            <a:ext cx="4527786" cy="4344030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25854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7EE54-65DC-47F7-A83C-9F607B8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and QC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9D3BC-2EC3-4CDE-8329-0C0B449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входят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: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Тестирование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Рецензирование кода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Статический анализ кода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Внешняя оценка и аудит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обеспечение качества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входят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: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Усовершенствование процессов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i="1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Контроль качества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Управление изменениями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CFC15F-95E5-4936-AF37-6B88C23D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27113-E59C-4514-979C-3763E36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(1/7)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7434C-4ED8-4576-AD3C-F5E38D93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1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демонстрирует наличие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marL="0" lvl="0" indent="0" algn="just">
              <a:spcBef>
                <a:spcPts val="561"/>
              </a:spcBef>
              <a:spcAft>
                <a:spcPts val="601"/>
              </a:spcAft>
              <a:buSzPct val="45000"/>
              <a:buNone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может показать, что дефекты присутствуют, но не может доказать, что их нет. Тестирование снижает вероятность наличия дефектов, находящихся в программном обеспечении, но, даже если дефекты не были обнаружены, это не доказывает его корректности.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D29CC-F816-4DD1-8EC9-1AB729D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1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25D84-A3B9-41AE-9000-3DDC0017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(2/7)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DBD06-CC96-4FC2-86A0-495B2EE8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2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Исчерпывающее тестирование недостижимо</a:t>
            </a:r>
          </a:p>
          <a:p>
            <a:pPr lvl="0" algn="l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FF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just">
              <a:spcBef>
                <a:spcPts val="519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Полное тестирование с использованием всех комбинаций вводов и предусловий физически невыполнимо, за исключением тривиальных случаев. Вместо исчерпывающего тестирования должны использоваться анализ рисков и расстановка приоритетов, чтобы более точно сфокусировать усилия по тестированию.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576FE-8A00-4BF8-A28A-32D981C3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6A982-37AA-40A1-8676-6329AD8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(3/7)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12D25-BAD8-4FB0-830B-FFBC2C27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Принцип 3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Раннее тестирование </a:t>
            </a:r>
            <a:br>
              <a:rPr lang="uk-UA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</a:br>
            <a:endParaRPr lang="uk-UA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Чтобы найти дефекты как можно раньше, активности по тестированию должны быть начаты как можно раньше в жизненном цикле разработки программного обеспечения или системы, и должны быть сфокусированы на определенных целях.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B17B2-AA28-4E03-BF16-0CB963B2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99B99-B998-4A95-A59D-35A75433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(4/7)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93EC0-0579-4E18-8AE4-BCB2E2F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4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Скопление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Б</a:t>
            </a:r>
            <a:r>
              <a:rPr lang="ru-RU" sz="2000" b="1" i="1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льшая часть дефектов, обнаруженных при тестировании или повлекших за собой основное количество сбоев системы, содержится в небольшом количестве модулей (Принцип </a:t>
            </a:r>
            <a:r>
              <a:rPr lang="ru-RU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Паретто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- 80/20)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00D0D-37C4-45C0-802F-79C86D5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4AB53-1FA8-4A63-9252-DFC96C0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(5/7)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0A38D-08D1-4F00-BE41-01E64FDD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Bef>
                <a:spcPts val="561"/>
              </a:spcBef>
              <a:spcAft>
                <a:spcPts val="601"/>
              </a:spcAft>
              <a:buNone/>
              <a:tabLst>
                <a:tab pos="34308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Принцип 5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Парадокс пестицида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Если одни и  те же тесты будут прогоняться много раз, в конечном счете этот набор тестовых сценариев больше не будет находить новых дефектов.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C46A7-C27B-4645-A973-C9E7A928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86B42-8B09-494B-952E-B0C2AAD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(6/7)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05E63-03AF-4A7B-BF56-0C3970B5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Принцип 6 – </a:t>
            </a: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зависит от контекста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pPr lvl="0" algn="just"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Тестирование выполняется по-разному в зависимости от контекста. Например, программное обеспечение, в котором критически важна безопасность, тестируется иначе, чем сайт электронной коммерции.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F29F7-C792-4926-A16F-393E6D3A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B3E6-6B4E-4DA2-8850-007DE7EA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принципов тестирования (7/7)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74C90-8F19-4F44-AFA0-CA6AA39E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Принцип 7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Заблуждение об отсутствии ошибок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2"/>
              </a:rPr>
              <a:t>Обнаружение и исправление дефектов не помогут, если созданная система не подходит пользователю и не удовлетворяет его ожиданиям и потребностям.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EF24E-89C7-41B8-B38F-E6F68E46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4FE27-8898-4F30-8FA5-1A8B698C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необходимо?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20060-A0E1-429A-AEE0-A89D5346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Тестирование необходимо, потому что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люди склонны ошибаться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. Одни ошибки незначительны, другие же опасны и дорого обходятся.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Поскольку ошибки допускают все люди, мы должны внимательно проверять результаты своей (и чужой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;)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) работы, всего, что мы делаем.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03A16-145C-4B98-8FAC-7F908B6D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326A-E1E1-4B68-BA7F-53213A2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FB794-FDF3-4790-A85F-504F62E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Это процесс исполнения программы с целью обнаружения ошибок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(“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Искусство тестирования программ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”, 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Г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. 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Майерс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1979)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Процесс наблюдения за выполнением программы в специальных условиях и вынесения на этой основе оценки каких-либо ее аспектов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([ANSI/IEEE standard 610.12-1990: Glossary of SE Terminology. NY:IEEE, 1987])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Техническое исследование программы для получения информации о ее качестве с точки зрения определенного круга заинтересованных лиц</a:t>
            </a:r>
            <a:r>
              <a:rPr lang="en-US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[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С. </a:t>
            </a:r>
            <a:r>
              <a:rPr lang="en-US" sz="18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Kaner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 199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9]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Проверка соответствия между реальным поведением программы и ее ожидаемым поведением на конечном наборе тестов, выбранном определенным образом </a:t>
            </a:r>
            <a:r>
              <a:rPr lang="en-US" sz="18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[IEEE Guide to Software Engineering Body of Knowledge, SWEBOK, 2004]</a:t>
            </a:r>
          </a:p>
          <a:p>
            <a:pPr lvl="0" algn="l">
              <a:spcBef>
                <a:spcPts val="400"/>
              </a:spcBef>
              <a:spcAft>
                <a:spcPts val="601"/>
              </a:spcAft>
              <a:buSzPct val="45000"/>
              <a:buFont typeface="StarSymbol"/>
              <a:buChar char="●"/>
            </a:pPr>
            <a:endParaRPr lang="ru-RU" sz="18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2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34198-10F1-48FC-9217-60C1FC35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F6A53-8F24-415A-AFC6-FF391B2C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</a:t>
            </a:r>
            <a:r>
              <a:rPr lang="en-US" dirty="0"/>
              <a:t>e</a:t>
            </a:r>
            <a:r>
              <a:rPr lang="ru-RU" dirty="0"/>
              <a:t>деление по </a:t>
            </a:r>
            <a:r>
              <a:rPr lang="en-US" dirty="0"/>
              <a:t>ISTQB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F419C-1787-4254-9984-CCEE5076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Процесс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содержащий в себе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все активности жизненного цикла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как динамические, так и статические, касающиеся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планирования, подготовки и оценки программного продукта и связанных с этим результатов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 работ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с целью определить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что они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соответствуют описанным требованиям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показать, что они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подходят для достижения заявленных целей</a:t>
            </a:r>
            <a:r>
              <a:rPr lang="ru-RU" sz="2000" i="0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, а также для </a:t>
            </a:r>
            <a:r>
              <a:rPr lang="ru-RU" sz="2000" b="1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нахождения дефектов.</a:t>
            </a:r>
            <a:endParaRPr lang="en-US" sz="2000" b="1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pPr marL="0" indent="0" algn="just">
              <a:buNone/>
            </a:pPr>
            <a:r>
              <a:rPr lang="en-US" sz="2000" b="1" i="0" u="sng" strike="noStrike" kern="1200" cap="none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Noto Sans CJK SC" pitchFamily="2"/>
                <a:cs typeface="Noto Sans Devanagari" pitchFamily="2"/>
              </a:rPr>
              <a:t>NB: </a:t>
            </a:r>
            <a:r>
              <a:rPr lang="ru-RU" sz="2000" b="1" u="sng" dirty="0">
                <a:solidFill>
                  <a:srgbClr val="FF0000"/>
                </a:solidFill>
                <a:latin typeface="Liberation Sans" pitchFamily="18"/>
                <a:ea typeface="Noto Sans CJK SC" pitchFamily="2"/>
                <a:cs typeface="Noto Sans Devanagari" pitchFamily="2"/>
              </a:rPr>
              <a:t>ВСЁ, что может быть протестировано отделом тестирования должно быть протестировано отделом тестирования(!!!)</a:t>
            </a:r>
            <a:endParaRPr lang="ru-RU" sz="20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endParaRPr lang="en-US" sz="2000" b="1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944FB-3729-4681-BA7E-1628B7D8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5B0C7-4217-4F4A-9761-9D421162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Этапы</a:t>
            </a:r>
            <a:r>
              <a:rPr lang="en-US" dirty="0"/>
              <a:t> </a:t>
            </a:r>
            <a:r>
              <a:rPr lang="en-US" dirty="0" err="1"/>
              <a:t>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FA1E9-0D9C-4246-86E1-7CE5921D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Планирование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Подготовка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Оценка</a:t>
            </a:r>
          </a:p>
          <a:p>
            <a:pPr algn="just"/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Тестированию подлежит программный продукт и 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связанные с ним рабочие продукты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B702C1-7957-4DC3-9DC0-087234D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3D8A6-B3A2-415F-9DC8-35D1CDB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Цели</a:t>
            </a:r>
            <a:r>
              <a:rPr lang="en-US" dirty="0"/>
              <a:t> </a:t>
            </a:r>
            <a:r>
              <a:rPr lang="en-US" dirty="0" err="1"/>
              <a:t>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91FDC-E494-4C7B-B349-19AE1602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Предоставление информации для принятия решений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Повышение уверенности в уровне качества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Обнаружение дефектов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Предотвращение дефектов</a:t>
            </a:r>
          </a:p>
          <a:p>
            <a:pPr marL="343080" lvl="0" indent="-343080" algn="l">
              <a:spcBef>
                <a:spcPts val="561"/>
              </a:spcBef>
              <a:spcAft>
                <a:spcPts val="601"/>
              </a:spcAft>
              <a:buSzPct val="45000"/>
              <a:buFont typeface="StarSymbol"/>
              <a:buChar char="●"/>
              <a:tabLst>
                <a:tab pos="343080" algn="l"/>
              </a:tabLst>
            </a:pPr>
            <a:endParaRPr lang="en-US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marL="0" lvl="0" indent="0" algn="just">
              <a:spcBef>
                <a:spcPts val="561"/>
              </a:spcBef>
              <a:spcAft>
                <a:spcPts val="601"/>
              </a:spcAft>
              <a:buSzPct val="45000"/>
              <a:buNone/>
              <a:tabLst>
                <a:tab pos="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NB: </a:t>
            </a:r>
            <a:r>
              <a:rPr lang="ru-RU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Тестирование помогает уменьшить общий уровень риска в системе после обнаружения и устранения дефектов и порождает уверенность в качестве ПО</a:t>
            </a:r>
            <a:r>
              <a:rPr lang="en-US" sz="2000" b="1" dirty="0">
                <a:solidFill>
                  <a:srgbClr val="FF0000"/>
                </a:solidFill>
                <a:latin typeface="Myriad Pro" pitchFamily="18"/>
                <a:ea typeface="MS PGothic" pitchFamily="49"/>
                <a:cs typeface="Arial" pitchFamily="34"/>
              </a:rPr>
              <a:t> (!!!)</a:t>
            </a:r>
            <a:endParaRPr lang="ru-RU" sz="2000" b="1" dirty="0">
              <a:solidFill>
                <a:srgbClr val="FF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9B750-E254-443B-A77D-F4BF8293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D7548-45FE-43AD-817D-D6C7E0A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тестирования: </a:t>
            </a:r>
            <a:r>
              <a:rPr lang="ru-RU" b="1" u="sng" dirty="0"/>
              <a:t>сравнение</a:t>
            </a:r>
            <a:r>
              <a:rPr lang="ru-RU" b="1" dirty="0"/>
              <a:t> </a:t>
            </a:r>
            <a:r>
              <a:rPr lang="ru-RU" dirty="0"/>
              <a:t>как ключевое понятие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F5983-A6E7-4187-824C-4EC1EE8B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Тестирование всегда предполагает </a:t>
            </a: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сравнение</a:t>
            </a:r>
            <a:r>
              <a:rPr lang="en-US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Что с чем сравнивается</a:t>
            </a:r>
            <a:r>
              <a:rPr lang="en-US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Объект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 тестирования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что сравнивается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Базис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yriad Pro" pitchFamily="18"/>
                <a:ea typeface="MS PGothic" pitchFamily="49"/>
                <a:cs typeface="Arial" pitchFamily="34"/>
              </a:rPr>
              <a:t> тестирования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 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с чем сравнивается)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A1B38-A0E3-4B7E-A55F-2DCBAA26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09C34-1940-4A09-A979-3E718309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Базис 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F4A67-F6F2-4350-A708-077CBFF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О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бъект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Компонент или система, которые должны быть протестированы.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Б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азис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MS PGothic" pitchFamily="49"/>
                <a:cs typeface="Arial" pitchFamily="34"/>
              </a:rPr>
              <a:t>Документ, на основании которого определяются требования к компоненту или системе. Документация, на которой базируются тестовые сценарии.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Myriad Pro" pitchFamily="18"/>
              <a:ea typeface="MS PGothic" pitchFamily="49"/>
              <a:cs typeface="Arial" pitchFamily="34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Arial" pitchFamily="2"/>
                <a:cs typeface="Arial" pitchFamily="34"/>
              </a:rPr>
              <a:t>Если правка данного документа может быть осуществлена только в процессе формальной процедуры внесения изменения, то такой базис тестирования называется 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Myriad Pro" pitchFamily="18"/>
                <a:ea typeface="Arial" pitchFamily="2"/>
                <a:cs typeface="Arial" pitchFamily="34"/>
              </a:rPr>
              <a:t>замороженным базисом тестирования.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6DF96-844A-4092-BFC5-2085333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540BC-B854-4229-BCC8-53A6CB1C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объектом тестирования?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B9741-6CB5-47AD-9E9B-4C136B4F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821"/>
            <a:ext cx="10058400" cy="4474346"/>
          </a:xfrm>
        </p:spPr>
        <p:txBody>
          <a:bodyPr>
            <a:normAutofit fontScale="77500" lnSpcReduction="20000"/>
          </a:bodyPr>
          <a:lstStyle/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отдельный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модуль</a:t>
            </a:r>
            <a:endParaRPr lang="en-US" sz="2000" dirty="0">
              <a:solidFill>
                <a:srgbClr val="000000"/>
              </a:solidFill>
              <a:latin typeface="Myriad Pro" pitchFamily="18"/>
              <a:ea typeface="MS PGothic" pitchFamily="49"/>
              <a:cs typeface="Arial" pitchFamily="34"/>
            </a:endParaRP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компонент (несколько модулей)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подсистема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34"/>
              </a:rPr>
              <a:t>система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документация с требованиями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маркетинговая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пользовательская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техническая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требования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функциональные 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проектные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базы данных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)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модели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диаграммы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макеты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сценарии использования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код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тестовые планы и сценарии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проектная документация по автоматизации тестирования</a:t>
            </a: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код автоматизации тестирования</a:t>
            </a:r>
          </a:p>
          <a:p>
            <a:pPr lvl="0" algn="l">
              <a:spcBef>
                <a:spcPts val="561"/>
              </a:spcBef>
              <a:spcAft>
                <a:spcPts val="601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Myriad Pro" pitchFamily="18"/>
                <a:ea typeface="MS PGothic" pitchFamily="49"/>
                <a:cs typeface="Arial" pitchFamily="2"/>
              </a:rPr>
              <a:t>другие документы или код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EFB79-163B-4602-B73E-2458E8B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13.04.2022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2560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60</TotalTime>
  <Words>844</Words>
  <Application>Microsoft Office PowerPoint</Application>
  <PresentationFormat>Широкоэкранный</PresentationFormat>
  <Paragraphs>117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Bookman Old Style</vt:lpstr>
      <vt:lpstr>Calibri</vt:lpstr>
      <vt:lpstr>Franklin Gothic Book</vt:lpstr>
      <vt:lpstr>Liberation Sans</vt:lpstr>
      <vt:lpstr>Myriad Pro</vt:lpstr>
      <vt:lpstr>StarSymbol</vt:lpstr>
      <vt:lpstr>Wingdings</vt:lpstr>
      <vt:lpstr>1_РетроспективаVTI</vt:lpstr>
      <vt:lpstr>Введение в тестирование</vt:lpstr>
      <vt:lpstr>Почему тестирование необходимо?</vt:lpstr>
      <vt:lpstr>Что такое тестирование?</vt:lpstr>
      <vt:lpstr>Опрeделение по ISTQB</vt:lpstr>
      <vt:lpstr>Этапы тестирования</vt:lpstr>
      <vt:lpstr>Цели тестирования</vt:lpstr>
      <vt:lpstr>Определение тестирования: сравнение как ключевое понятие</vt:lpstr>
      <vt:lpstr>Объект и Базис тестирования</vt:lpstr>
      <vt:lpstr>Что может быть объектом тестирования?</vt:lpstr>
      <vt:lpstr>QA and QC</vt:lpstr>
      <vt:lpstr>QA/QC/Testing</vt:lpstr>
      <vt:lpstr>QA and QC</vt:lpstr>
      <vt:lpstr>7 принципов тестирования (1/7)</vt:lpstr>
      <vt:lpstr>7 принципов тестирования (2/7)</vt:lpstr>
      <vt:lpstr>7 принципов тестирования (3/7)</vt:lpstr>
      <vt:lpstr>7 принципов тестирования (4/7)</vt:lpstr>
      <vt:lpstr>7 принципов тестирования (5/7)</vt:lpstr>
      <vt:lpstr>7 принципов тестирования (6/7)</vt:lpstr>
      <vt:lpstr>7 принципов тестирования 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тестирование</dc:title>
  <dc:creator>Voskobojnikova Kristina</dc:creator>
  <cp:lastModifiedBy>Voskobojnikova Kristina</cp:lastModifiedBy>
  <cp:revision>5</cp:revision>
  <dcterms:created xsi:type="dcterms:W3CDTF">2022-04-13T06:56:01Z</dcterms:created>
  <dcterms:modified xsi:type="dcterms:W3CDTF">2022-04-13T07:56:56Z</dcterms:modified>
</cp:coreProperties>
</file>