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4"/>
  </p:notesMasterIdLst>
  <p:handoutMasterIdLst>
    <p:handoutMasterId r:id="rId35"/>
  </p:handoutMasterIdLst>
  <p:sldIdLst>
    <p:sldId id="257" r:id="rId2"/>
    <p:sldId id="287" r:id="rId3"/>
    <p:sldId id="288" r:id="rId4"/>
    <p:sldId id="258"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9" r:id="rId32"/>
    <p:sldId id="260" r:id="rId33"/>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t>05.05.2022</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t>05.05.2022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8D4DAEB3-2211-4CA3-9D23-0143FCF3926F}" type="datetime1">
              <a:rPr lang="ru-RU" smtClean="0"/>
              <a:t>05.05.2022</a:t>
            </a:fld>
            <a:endParaRPr lang="en-US"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82E9B35-0826-45CC-9C2C-707B22DFAA83}" type="datetime1">
              <a:rPr lang="ru-RU" smtClean="0"/>
              <a:t>05.05.2022</a:t>
            </a:fld>
            <a:endParaRPr lang="en-US" dirty="0"/>
          </a:p>
        </p:txBody>
      </p:sp>
      <p:sp>
        <p:nvSpPr>
          <p:cNvPr id="8" name="Нижний колонтитул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4C0063D-EDF2-4190-A726-B9B651F864E7}" type="datetime1">
              <a:rPr lang="ru-RU" smtClean="0"/>
              <a:t>05.05.2022</a:t>
            </a:fld>
            <a:endParaRPr lang="en-US" dirty="0"/>
          </a:p>
        </p:txBody>
      </p:sp>
      <p:sp>
        <p:nvSpPr>
          <p:cNvPr id="8" name="Нижний колонтитул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E289488-0C23-4DC8-A9FA-240659547385}" type="datetime1">
              <a:rPr lang="ru-RU" smtClean="0"/>
              <a:t>05.05.2022</a:t>
            </a:fld>
            <a:endParaRPr lang="en-US" dirty="0"/>
          </a:p>
        </p:txBody>
      </p:sp>
      <p:sp>
        <p:nvSpPr>
          <p:cNvPr id="8" name="Нижний колонтитул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cxnSp>
        <p:nvCxnSpPr>
          <p:cNvPr id="9" name="Прямая соединительная линия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3EFA117-2261-4A1D-8BE7-0B7E6A1366C0}" type="datetime1">
              <a:rPr lang="ru-RU" smtClean="0"/>
              <a:t>05.05.2022</a:t>
            </a:fld>
            <a:endParaRPr lang="en-US" dirty="0"/>
          </a:p>
        </p:txBody>
      </p:sp>
      <p:sp>
        <p:nvSpPr>
          <p:cNvPr id="8" name="Нижний колонтитул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Номер слайда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9279E9-B6DA-4AB3-A7CE-B748E56BEA69}" type="datetime1">
              <a:rPr lang="ru-RU" smtClean="0"/>
              <a:t>05.05.2022</a:t>
            </a:fld>
            <a:endParaRPr lang="en-US" dirty="0"/>
          </a:p>
        </p:txBody>
      </p:sp>
      <p:sp>
        <p:nvSpPr>
          <p:cNvPr id="9" name="Нижний колонтитул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7CF7452-61A3-4CDC-ACAB-74E5B4A7EF57}" type="datetime1">
              <a:rPr lang="ru-RU" smtClean="0"/>
              <a:t>05.05.2022</a:t>
            </a:fld>
            <a:endParaRPr lang="en-US" dirty="0"/>
          </a:p>
        </p:txBody>
      </p:sp>
      <p:sp>
        <p:nvSpPr>
          <p:cNvPr id="11" name="Нижний колонтитул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Номер слайда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4D00952-BE77-47A2-BE29-2226E2D6BB12}" type="datetime1">
              <a:rPr lang="ru-RU" smtClean="0"/>
              <a:t>05.05.2022</a:t>
            </a:fld>
            <a:endParaRPr lang="en-US"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4D5EF43-AECB-4459-AE90-3AFB54138C76}" type="datetime1">
              <a:rPr lang="ru-RU" smtClean="0"/>
              <a:t>05.05.2022</a:t>
            </a:fld>
            <a:endParaRPr lang="en-US"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t>05.05.2022</a:t>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t>05.05.2022</a:t>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u" dirty="0"/>
              <a:t>Щелкните, чтобы изменить стили текста образца слайда</a:t>
            </a:r>
          </a:p>
          <a:p>
            <a:pPr lvl="1" rtl="0"/>
            <a:r>
              <a:rPr lang="ru" dirty="0"/>
              <a:t>Второй уровень</a:t>
            </a:r>
          </a:p>
          <a:p>
            <a:pPr lvl="2" rtl="0"/>
            <a:r>
              <a:rPr lang="ru" dirty="0"/>
              <a:t>Третий уровень</a:t>
            </a:r>
          </a:p>
          <a:p>
            <a:pPr lvl="3" rtl="0"/>
            <a:r>
              <a:rPr lang="ru" dirty="0"/>
              <a:t>Четвертый уровень</a:t>
            </a:r>
          </a:p>
          <a:p>
            <a:pPr lvl="4" rtl="0"/>
            <a:r>
              <a:rPr lang="ru"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t>05.05.2022</a:t>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pPr/>
              <a:t>‹#›</a:t>
            </a:fld>
            <a:endParaRPr lang="en-US" dirty="0"/>
          </a:p>
        </p:txBody>
      </p:sp>
      <p:cxnSp>
        <p:nvCxnSpPr>
          <p:cNvPr id="10" name="Прямая соединительная линия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ru" sz="5400" dirty="0"/>
              <a:t>Классификация тестирования</a:t>
            </a:r>
          </a:p>
        </p:txBody>
      </p:sp>
      <p:sp>
        <p:nvSpPr>
          <p:cNvPr id="3" name="Подзаголовок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2</a:t>
            </a:r>
            <a:endParaRPr lang="ru"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Прямая соединительная линия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4250FA-0C7E-4384-B9B2-1CB8BA5A83BB}"/>
              </a:ext>
            </a:extLst>
          </p:cNvPr>
          <p:cNvSpPr txBox="1"/>
          <p:nvPr/>
        </p:nvSpPr>
        <p:spPr>
          <a:xfrm>
            <a:off x="8540318" y="5779363"/>
            <a:ext cx="31338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Franklin Gothic Book" panose="020F0502020204030204"/>
                <a:ea typeface="+mn-ea"/>
                <a:cs typeface="+mn-cs"/>
              </a:rPr>
              <a:t>Learning Technologies Center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Franklin Gothic Book" panose="020F0502020204030204"/>
                <a:ea typeface="+mn-ea"/>
                <a:cs typeface="+mn-cs"/>
              </a:rPr>
              <a:t>April 202</a:t>
            </a:r>
            <a:r>
              <a:rPr kumimoji="0" lang="ru-RU" sz="1800" b="0" i="0" u="none" strike="noStrike" kern="1200" cap="none" spc="0" normalizeH="0" baseline="0" noProof="0" dirty="0">
                <a:ln>
                  <a:noFill/>
                </a:ln>
                <a:solidFill>
                  <a:srgbClr val="000000"/>
                </a:solidFill>
                <a:effectLst/>
                <a:uLnTx/>
                <a:uFillTx/>
                <a:latin typeface="Franklin Gothic Book" panose="020F0502020204030204"/>
                <a:ea typeface="+mn-ea"/>
                <a:cs typeface="+mn-cs"/>
              </a:rPr>
              <a:t>2</a:t>
            </a:r>
            <a:endParaRPr kumimoji="0" lang="ru-BY" sz="18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7C53C3-2647-4ADF-BF75-74D4AAF92D97}"/>
              </a:ext>
            </a:extLst>
          </p:cNvPr>
          <p:cNvSpPr>
            <a:spLocks noGrp="1"/>
          </p:cNvSpPr>
          <p:nvPr>
            <p:ph type="title"/>
          </p:nvPr>
        </p:nvSpPr>
        <p:spPr/>
        <p:txBody>
          <a:bodyPr/>
          <a:lstStyle/>
          <a:p>
            <a:r>
              <a:rPr lang="ru-RU" dirty="0"/>
              <a:t>По доступу к коду и архитектуре приложения </a:t>
            </a:r>
            <a:endParaRPr lang="ru-BY" dirty="0"/>
          </a:p>
        </p:txBody>
      </p:sp>
      <p:sp>
        <p:nvSpPr>
          <p:cNvPr id="3" name="Объект 2">
            <a:extLst>
              <a:ext uri="{FF2B5EF4-FFF2-40B4-BE49-F238E27FC236}">
                <a16:creationId xmlns:a16="http://schemas.microsoft.com/office/drawing/2014/main" id="{25E76A3A-6EC0-449E-A12B-132C863A64F2}"/>
              </a:ext>
            </a:extLst>
          </p:cNvPr>
          <p:cNvSpPr>
            <a:spLocks noGrp="1"/>
          </p:cNvSpPr>
          <p:nvPr>
            <p:ph idx="1"/>
          </p:nvPr>
        </p:nvSpPr>
        <p:spPr/>
        <p:txBody>
          <a:bodyPr>
            <a:normAutofit/>
          </a:bodyPr>
          <a:lstStyle/>
          <a:p>
            <a:pPr algn="just">
              <a:buFont typeface="Wingdings" panose="05000000000000000000" pitchFamily="2" charset="2"/>
              <a:buChar char="Ø"/>
            </a:pPr>
            <a:r>
              <a:rPr lang="ru-RU" b="1" dirty="0"/>
              <a:t>Метод белого ящика </a:t>
            </a:r>
            <a:r>
              <a:rPr lang="ru-RU" dirty="0"/>
              <a:t>-  у тестировщика есть доступ к внутренней структуре и коду приложения, а также есть достаточно знаний для понимания увиденного. </a:t>
            </a:r>
          </a:p>
          <a:p>
            <a:pPr algn="just">
              <a:buFont typeface="Wingdings" panose="05000000000000000000" pitchFamily="2" charset="2"/>
              <a:buChar char="Ø"/>
            </a:pPr>
            <a:r>
              <a:rPr lang="ru-RU" b="1" dirty="0"/>
              <a:t>Метод чёрного ящика </a:t>
            </a:r>
            <a:r>
              <a:rPr lang="ru-RU" dirty="0"/>
              <a:t>- </a:t>
            </a:r>
            <a:r>
              <a:rPr lang="en-US" dirty="0"/>
              <a:t>y</a:t>
            </a:r>
            <a:r>
              <a:rPr lang="ru-RU" dirty="0"/>
              <a:t> тестировщика либо нет доступа к внутренней структуре и коду приложения, либо он сознательно не обращается к ним в процессе тестирования. Тестировщик оказывает на приложение воздействия (и проверяет реакцию) тем же способом, каким при р</a:t>
            </a:r>
            <a:r>
              <a:rPr lang="en-US" dirty="0"/>
              <a:t>e</a:t>
            </a:r>
            <a:r>
              <a:rPr lang="ru-RU" dirty="0" err="1"/>
              <a:t>альной</a:t>
            </a:r>
            <a:r>
              <a:rPr lang="ru-RU" dirty="0"/>
              <a:t> эксплуатации приложения на него воздействовали бы пользователи или другие приложения. </a:t>
            </a:r>
          </a:p>
          <a:p>
            <a:pPr algn="just">
              <a:buFont typeface="Wingdings" panose="05000000000000000000" pitchFamily="2" charset="2"/>
              <a:buChar char="Ø"/>
            </a:pPr>
            <a:r>
              <a:rPr lang="ru-RU" b="1" dirty="0"/>
              <a:t>Метод серого ящика </a:t>
            </a:r>
            <a:r>
              <a:rPr lang="en-US" dirty="0"/>
              <a:t>- </a:t>
            </a:r>
            <a:r>
              <a:rPr lang="ru-RU" dirty="0"/>
              <a:t>комбинация методов белого ящика и чёрного ящика, состоящая в том, что к части кода и архитектуры у тестировщика доступ есть, а к части — нет. </a:t>
            </a:r>
          </a:p>
          <a:p>
            <a:endParaRPr lang="ru-RU" dirty="0"/>
          </a:p>
          <a:p>
            <a:endParaRPr lang="ru-RU" dirty="0"/>
          </a:p>
          <a:p>
            <a:endParaRPr lang="ru-BY" dirty="0"/>
          </a:p>
        </p:txBody>
      </p:sp>
      <p:sp>
        <p:nvSpPr>
          <p:cNvPr id="4" name="Дата 3">
            <a:extLst>
              <a:ext uri="{FF2B5EF4-FFF2-40B4-BE49-F238E27FC236}">
                <a16:creationId xmlns:a16="http://schemas.microsoft.com/office/drawing/2014/main" id="{78251F6A-2D08-4F5A-89E0-5D9280712C8C}"/>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2979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65F24-5C5A-465C-B749-4FF65DCD4C96}"/>
              </a:ext>
            </a:extLst>
          </p:cNvPr>
          <p:cNvSpPr>
            <a:spLocks noGrp="1"/>
          </p:cNvSpPr>
          <p:nvPr>
            <p:ph type="title"/>
          </p:nvPr>
        </p:nvSpPr>
        <p:spPr/>
        <p:txBody>
          <a:bodyPr/>
          <a:lstStyle/>
          <a:p>
            <a:r>
              <a:rPr lang="ru-RU" dirty="0"/>
              <a:t>Метод белого ящика (преимущества)</a:t>
            </a:r>
            <a:endParaRPr lang="ru-BY" dirty="0"/>
          </a:p>
        </p:txBody>
      </p:sp>
      <p:sp>
        <p:nvSpPr>
          <p:cNvPr id="3" name="Объект 2">
            <a:extLst>
              <a:ext uri="{FF2B5EF4-FFF2-40B4-BE49-F238E27FC236}">
                <a16:creationId xmlns:a16="http://schemas.microsoft.com/office/drawing/2014/main" id="{F60F8ACC-E0A8-4A8E-9319-5F0B7664D210}"/>
              </a:ext>
            </a:extLst>
          </p:cNvPr>
          <p:cNvSpPr>
            <a:spLocks noGrp="1"/>
          </p:cNvSpPr>
          <p:nvPr>
            <p:ph idx="1"/>
          </p:nvPr>
        </p:nvSpPr>
        <p:spPr/>
        <p:txBody>
          <a:bodyPr/>
          <a:lstStyle/>
          <a:p>
            <a:pPr algn="just">
              <a:buFont typeface="Wingdings" panose="05000000000000000000" pitchFamily="2" charset="2"/>
              <a:buChar char="Ø"/>
            </a:pPr>
            <a:r>
              <a:rPr lang="ru-RU" dirty="0"/>
              <a:t>Показывает скрытые проблемы и упрощает их диагностику. </a:t>
            </a:r>
          </a:p>
          <a:p>
            <a:pPr algn="just">
              <a:buFont typeface="Wingdings" panose="05000000000000000000" pitchFamily="2" charset="2"/>
              <a:buChar char="Ø"/>
            </a:pPr>
            <a:r>
              <a:rPr lang="ru-RU" dirty="0"/>
              <a:t>Допускает достаточно простую автоматизацию тест-кейсов и их выполнение на самых ранних стадиях развития проекта. </a:t>
            </a:r>
          </a:p>
          <a:p>
            <a:pPr algn="just">
              <a:buFont typeface="Wingdings" panose="05000000000000000000" pitchFamily="2" charset="2"/>
              <a:buChar char="Ø"/>
            </a:pPr>
            <a:r>
              <a:rPr lang="ru-RU" dirty="0"/>
              <a:t>Обладает развитой системой метрик, сбор и анализ которых легко автоматизируется. </a:t>
            </a:r>
          </a:p>
          <a:p>
            <a:pPr algn="just">
              <a:buFont typeface="Wingdings" panose="05000000000000000000" pitchFamily="2" charset="2"/>
              <a:buChar char="Ø"/>
            </a:pPr>
            <a:r>
              <a:rPr lang="ru-RU" dirty="0"/>
              <a:t>Стимулирует разработчиков к написанию качественного кода. </a:t>
            </a:r>
          </a:p>
          <a:p>
            <a:endParaRPr lang="ru-BY" dirty="0"/>
          </a:p>
        </p:txBody>
      </p:sp>
      <p:sp>
        <p:nvSpPr>
          <p:cNvPr id="4" name="Дата 3">
            <a:extLst>
              <a:ext uri="{FF2B5EF4-FFF2-40B4-BE49-F238E27FC236}">
                <a16:creationId xmlns:a16="http://schemas.microsoft.com/office/drawing/2014/main" id="{B9206CBF-8232-44B4-850B-64F9AB682469}"/>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3532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E0CE08-3433-4C9B-8CBD-E28A9381178A}"/>
              </a:ext>
            </a:extLst>
          </p:cNvPr>
          <p:cNvSpPr>
            <a:spLocks noGrp="1"/>
          </p:cNvSpPr>
          <p:nvPr>
            <p:ph type="title"/>
          </p:nvPr>
        </p:nvSpPr>
        <p:spPr/>
        <p:txBody>
          <a:bodyPr/>
          <a:lstStyle/>
          <a:p>
            <a:r>
              <a:rPr lang="ru-RU" dirty="0"/>
              <a:t>Метод белого ящика (недостатки)</a:t>
            </a:r>
            <a:endParaRPr lang="ru-BY" dirty="0"/>
          </a:p>
        </p:txBody>
      </p:sp>
      <p:sp>
        <p:nvSpPr>
          <p:cNvPr id="3" name="Объект 2">
            <a:extLst>
              <a:ext uri="{FF2B5EF4-FFF2-40B4-BE49-F238E27FC236}">
                <a16:creationId xmlns:a16="http://schemas.microsoft.com/office/drawing/2014/main" id="{38FF9503-BAD6-4D80-A401-45950B2A97AA}"/>
              </a:ext>
            </a:extLst>
          </p:cNvPr>
          <p:cNvSpPr>
            <a:spLocks noGrp="1"/>
          </p:cNvSpPr>
          <p:nvPr>
            <p:ph idx="1"/>
          </p:nvPr>
        </p:nvSpPr>
        <p:spPr/>
        <p:txBody>
          <a:bodyPr/>
          <a:lstStyle/>
          <a:p>
            <a:pPr algn="just">
              <a:buFont typeface="Wingdings" panose="05000000000000000000" pitchFamily="2" charset="2"/>
              <a:buChar char="Ø"/>
            </a:pPr>
            <a:r>
              <a:rPr lang="ru-RU" dirty="0"/>
              <a:t>Не может выполняться тестировщиками, не обладающими достаточными знаниями в области программирования. </a:t>
            </a:r>
          </a:p>
          <a:p>
            <a:pPr algn="just">
              <a:buFont typeface="Wingdings" panose="05000000000000000000" pitchFamily="2" charset="2"/>
              <a:buChar char="Ø"/>
            </a:pPr>
            <a:r>
              <a:rPr lang="ru-RU" dirty="0"/>
              <a:t>Тестирование сфокусировано на реализованной функциональности, что повышает вероятность пропуска нереализованных требований. </a:t>
            </a:r>
          </a:p>
          <a:p>
            <a:pPr algn="just">
              <a:buFont typeface="Wingdings" panose="05000000000000000000" pitchFamily="2" charset="2"/>
              <a:buChar char="Ø"/>
            </a:pPr>
            <a:r>
              <a:rPr lang="ru-RU" dirty="0"/>
              <a:t>Поведение приложения исследуется в отрыве от реальной среды выполнения и не учитывает её влияние. </a:t>
            </a:r>
          </a:p>
          <a:p>
            <a:endParaRPr lang="ru-BY" dirty="0"/>
          </a:p>
        </p:txBody>
      </p:sp>
      <p:sp>
        <p:nvSpPr>
          <p:cNvPr id="4" name="Дата 3">
            <a:extLst>
              <a:ext uri="{FF2B5EF4-FFF2-40B4-BE49-F238E27FC236}">
                <a16:creationId xmlns:a16="http://schemas.microsoft.com/office/drawing/2014/main" id="{B172630E-4844-41B2-B2B8-88CABA828DD6}"/>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66105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6E815-84B7-4380-9484-6356C578EEB6}"/>
              </a:ext>
            </a:extLst>
          </p:cNvPr>
          <p:cNvSpPr>
            <a:spLocks noGrp="1"/>
          </p:cNvSpPr>
          <p:nvPr>
            <p:ph type="title"/>
          </p:nvPr>
        </p:nvSpPr>
        <p:spPr/>
        <p:txBody>
          <a:bodyPr/>
          <a:lstStyle/>
          <a:p>
            <a:r>
              <a:rPr lang="ru-RU" dirty="0"/>
              <a:t>Метод черного ящика (преимущества)</a:t>
            </a:r>
            <a:endParaRPr lang="ru-BY" dirty="0"/>
          </a:p>
        </p:txBody>
      </p:sp>
      <p:sp>
        <p:nvSpPr>
          <p:cNvPr id="3" name="Объект 2">
            <a:extLst>
              <a:ext uri="{FF2B5EF4-FFF2-40B4-BE49-F238E27FC236}">
                <a16:creationId xmlns:a16="http://schemas.microsoft.com/office/drawing/2014/main" id="{DBF527E4-5615-4527-8F34-6AF9075E00FE}"/>
              </a:ext>
            </a:extLst>
          </p:cNvPr>
          <p:cNvSpPr>
            <a:spLocks noGrp="1"/>
          </p:cNvSpPr>
          <p:nvPr>
            <p:ph idx="1"/>
          </p:nvPr>
        </p:nvSpPr>
        <p:spPr/>
        <p:txBody>
          <a:bodyPr/>
          <a:lstStyle/>
          <a:p>
            <a:pPr algn="just">
              <a:buFont typeface="Wingdings" panose="05000000000000000000" pitchFamily="2" charset="2"/>
              <a:buChar char="Ø"/>
            </a:pPr>
            <a:r>
              <a:rPr lang="ru-RU" dirty="0"/>
              <a:t>Тестировщик не обязан обладать (глубокими) знаниями в области программирования. </a:t>
            </a:r>
          </a:p>
          <a:p>
            <a:pPr algn="just">
              <a:buFont typeface="Wingdings" panose="05000000000000000000" pitchFamily="2" charset="2"/>
              <a:buChar char="Ø"/>
            </a:pPr>
            <a:r>
              <a:rPr lang="ru-RU" dirty="0"/>
              <a:t>Поведение приложения исследуется в контексте реальной среды выполнения и учитывает её влияние. </a:t>
            </a:r>
          </a:p>
          <a:p>
            <a:pPr algn="just">
              <a:buFont typeface="Wingdings" panose="05000000000000000000" pitchFamily="2" charset="2"/>
              <a:buChar char="Ø"/>
            </a:pPr>
            <a:r>
              <a:rPr lang="ru-RU" dirty="0"/>
              <a:t>Поведение приложения исследуется в контексте реальных пользовательских сценариев</a:t>
            </a:r>
          </a:p>
          <a:p>
            <a:pPr algn="just">
              <a:buFont typeface="Wingdings" panose="05000000000000000000" pitchFamily="2" charset="2"/>
              <a:buChar char="Ø"/>
            </a:pPr>
            <a:r>
              <a:rPr lang="ru-RU" dirty="0"/>
              <a:t>Тест-кейсы можно создавать уже на стадии появления стабильных требований. </a:t>
            </a:r>
          </a:p>
          <a:p>
            <a:pPr algn="just">
              <a:buFont typeface="Wingdings" panose="05000000000000000000" pitchFamily="2" charset="2"/>
              <a:buChar char="Ø"/>
            </a:pPr>
            <a:r>
              <a:rPr lang="ru-RU" dirty="0"/>
              <a:t>Процесс создания тест-кейсов позволяет выявить дефекты в требованиях. </a:t>
            </a:r>
          </a:p>
          <a:p>
            <a:pPr algn="just">
              <a:buFont typeface="Wingdings" panose="05000000000000000000" pitchFamily="2" charset="2"/>
              <a:buChar char="Ø"/>
            </a:pPr>
            <a:r>
              <a:rPr lang="ru-RU" dirty="0"/>
              <a:t> Допускает создание тест-кейсов, которые можно многократно использовать на разных проектах. </a:t>
            </a:r>
          </a:p>
          <a:p>
            <a:endParaRPr lang="ru-BY" dirty="0"/>
          </a:p>
        </p:txBody>
      </p:sp>
      <p:sp>
        <p:nvSpPr>
          <p:cNvPr id="4" name="Дата 3">
            <a:extLst>
              <a:ext uri="{FF2B5EF4-FFF2-40B4-BE49-F238E27FC236}">
                <a16:creationId xmlns:a16="http://schemas.microsoft.com/office/drawing/2014/main" id="{AABC4B44-6C6A-4B93-B917-347622976BEE}"/>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94800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7DBDA2-8390-44B2-AF31-9F54245B86A1}"/>
              </a:ext>
            </a:extLst>
          </p:cNvPr>
          <p:cNvSpPr>
            <a:spLocks noGrp="1"/>
          </p:cNvSpPr>
          <p:nvPr>
            <p:ph type="title"/>
          </p:nvPr>
        </p:nvSpPr>
        <p:spPr/>
        <p:txBody>
          <a:bodyPr/>
          <a:lstStyle/>
          <a:p>
            <a:r>
              <a:rPr lang="ru-RU" dirty="0"/>
              <a:t>Метод черного ящика (недостатки)</a:t>
            </a:r>
            <a:endParaRPr lang="ru-BY" dirty="0"/>
          </a:p>
        </p:txBody>
      </p:sp>
      <p:sp>
        <p:nvSpPr>
          <p:cNvPr id="3" name="Объект 2">
            <a:extLst>
              <a:ext uri="{FF2B5EF4-FFF2-40B4-BE49-F238E27FC236}">
                <a16:creationId xmlns:a16="http://schemas.microsoft.com/office/drawing/2014/main" id="{0FC038ED-C0A9-4C8C-92CB-547037937248}"/>
              </a:ext>
            </a:extLst>
          </p:cNvPr>
          <p:cNvSpPr>
            <a:spLocks noGrp="1"/>
          </p:cNvSpPr>
          <p:nvPr>
            <p:ph idx="1"/>
          </p:nvPr>
        </p:nvSpPr>
        <p:spPr/>
        <p:txBody>
          <a:bodyPr>
            <a:normAutofit/>
          </a:bodyPr>
          <a:lstStyle/>
          <a:p>
            <a:pPr algn="just">
              <a:buFont typeface="Wingdings" panose="05000000000000000000" pitchFamily="2" charset="2"/>
              <a:buChar char="Ø"/>
            </a:pPr>
            <a:r>
              <a:rPr lang="ru-RU" dirty="0"/>
              <a:t>Возможно повторение части тест-кейсов, уже выполненных разработчиками. </a:t>
            </a:r>
          </a:p>
          <a:p>
            <a:pPr algn="just">
              <a:buFont typeface="Wingdings" panose="05000000000000000000" pitchFamily="2" charset="2"/>
              <a:buChar char="Ø"/>
            </a:pPr>
            <a:r>
              <a:rPr lang="ru-RU" dirty="0"/>
              <a:t>Высока вероятность того, что часть возможных вариантов поведения приложения останется не-протестированной. </a:t>
            </a:r>
          </a:p>
          <a:p>
            <a:pPr algn="just">
              <a:buFont typeface="Wingdings" panose="05000000000000000000" pitchFamily="2" charset="2"/>
              <a:buChar char="Ø"/>
            </a:pPr>
            <a:r>
              <a:rPr lang="ru-RU" dirty="0"/>
              <a:t>Для разработки высокоэффективных тест-кейсов необходима качественная документация. </a:t>
            </a:r>
          </a:p>
          <a:p>
            <a:pPr algn="just">
              <a:buFont typeface="Wingdings" panose="05000000000000000000" pitchFamily="2" charset="2"/>
              <a:buChar char="Ø"/>
            </a:pPr>
            <a:r>
              <a:rPr lang="ru-RU" dirty="0"/>
              <a:t>Диагностика обнаруженных дефектов более сложна в сравнении с техниками метода белого ящика. </a:t>
            </a:r>
          </a:p>
          <a:p>
            <a:pPr algn="just">
              <a:buFont typeface="Wingdings" panose="05000000000000000000" pitchFamily="2" charset="2"/>
              <a:buChar char="Ø"/>
            </a:pPr>
            <a:r>
              <a:rPr lang="ru-RU" dirty="0"/>
              <a:t>В связи с широким выбором техник и подходов затрудняется планирование и оценка трудозатрат. </a:t>
            </a:r>
          </a:p>
        </p:txBody>
      </p:sp>
      <p:sp>
        <p:nvSpPr>
          <p:cNvPr id="4" name="Дата 3">
            <a:extLst>
              <a:ext uri="{FF2B5EF4-FFF2-40B4-BE49-F238E27FC236}">
                <a16:creationId xmlns:a16="http://schemas.microsoft.com/office/drawing/2014/main" id="{55E2AD4F-D570-4F9C-9BA3-8C86FE300D37}"/>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47578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56B97B-5584-4D9C-B96E-1D8A3C145D53}"/>
              </a:ext>
            </a:extLst>
          </p:cNvPr>
          <p:cNvSpPr>
            <a:spLocks noGrp="1"/>
          </p:cNvSpPr>
          <p:nvPr>
            <p:ph type="title"/>
          </p:nvPr>
        </p:nvSpPr>
        <p:spPr/>
        <p:txBody>
          <a:bodyPr/>
          <a:lstStyle/>
          <a:p>
            <a:r>
              <a:rPr lang="ru-RU" dirty="0"/>
              <a:t>Метод серого ящика (преимущества)</a:t>
            </a:r>
            <a:endParaRPr lang="ru-BY" dirty="0"/>
          </a:p>
        </p:txBody>
      </p:sp>
      <p:sp>
        <p:nvSpPr>
          <p:cNvPr id="3" name="Объект 2">
            <a:extLst>
              <a:ext uri="{FF2B5EF4-FFF2-40B4-BE49-F238E27FC236}">
                <a16:creationId xmlns:a16="http://schemas.microsoft.com/office/drawing/2014/main" id="{C5D65CA9-E5BE-4A99-B23C-AF0CA9B7B22F}"/>
              </a:ext>
            </a:extLst>
          </p:cNvPr>
          <p:cNvSpPr>
            <a:spLocks noGrp="1"/>
          </p:cNvSpPr>
          <p:nvPr>
            <p:ph idx="1"/>
          </p:nvPr>
        </p:nvSpPr>
        <p:spPr/>
        <p:txBody>
          <a:bodyPr/>
          <a:lstStyle/>
          <a:p>
            <a:pPr algn="just">
              <a:buFont typeface="Wingdings" panose="05000000000000000000" pitchFamily="2" charset="2"/>
              <a:buChar char="Ø"/>
            </a:pPr>
            <a:r>
              <a:rPr lang="ru-RU" dirty="0"/>
              <a:t>Тестирование серого ящика включает в себя плюсы тестирования «черного» и «белого». Другими словами, тестировщик смотрит на объект тестирования с позиции «черного» ящика, но при этом проводит анализ на основе тех данных, что он знает о системе.</a:t>
            </a:r>
          </a:p>
          <a:p>
            <a:pPr>
              <a:buFont typeface="Wingdings" panose="05000000000000000000" pitchFamily="2" charset="2"/>
              <a:buChar char="Ø"/>
            </a:pPr>
            <a:r>
              <a:rPr lang="ru-RU" dirty="0"/>
              <a:t>Тестировщик может проектировать и использовать более сложные сценарии тестирования.</a:t>
            </a:r>
          </a:p>
          <a:p>
            <a:pPr algn="just">
              <a:buFont typeface="Wingdings" panose="05000000000000000000" pitchFamily="2" charset="2"/>
              <a:buChar char="Ø"/>
            </a:pPr>
            <a:r>
              <a:rPr lang="ru-RU" dirty="0"/>
              <a:t>Тестировщик работает совместно с разработчиком, что позволяет на начальном этапе убрать избыточные тест-кейсы. Это сокращает время функционального и нефункционального тестирования и положительно влияет на общее качество продукта.</a:t>
            </a:r>
          </a:p>
          <a:p>
            <a:pPr>
              <a:buFont typeface="Wingdings" panose="05000000000000000000" pitchFamily="2" charset="2"/>
              <a:buChar char="Ø"/>
            </a:pPr>
            <a:r>
              <a:rPr lang="ru-RU" dirty="0"/>
              <a:t>Предоставляет разработчику достаточно времени для исправления дефектов.</a:t>
            </a:r>
            <a:endParaRPr lang="ru-BY" dirty="0"/>
          </a:p>
        </p:txBody>
      </p:sp>
      <p:sp>
        <p:nvSpPr>
          <p:cNvPr id="4" name="Дата 3">
            <a:extLst>
              <a:ext uri="{FF2B5EF4-FFF2-40B4-BE49-F238E27FC236}">
                <a16:creationId xmlns:a16="http://schemas.microsoft.com/office/drawing/2014/main" id="{53AA43B7-94CA-4F54-8482-D5EFC48CBC9A}"/>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66662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ECEC9-45B7-44FC-9BEA-194895D4C47D}"/>
              </a:ext>
            </a:extLst>
          </p:cNvPr>
          <p:cNvSpPr>
            <a:spLocks noGrp="1"/>
          </p:cNvSpPr>
          <p:nvPr>
            <p:ph type="title"/>
          </p:nvPr>
        </p:nvSpPr>
        <p:spPr/>
        <p:txBody>
          <a:bodyPr/>
          <a:lstStyle/>
          <a:p>
            <a:r>
              <a:rPr lang="ru-RU" dirty="0"/>
              <a:t>Метод серого ящика (недостатки)</a:t>
            </a:r>
            <a:endParaRPr lang="ru-BY" dirty="0"/>
          </a:p>
        </p:txBody>
      </p:sp>
      <p:sp>
        <p:nvSpPr>
          <p:cNvPr id="3" name="Объект 2">
            <a:extLst>
              <a:ext uri="{FF2B5EF4-FFF2-40B4-BE49-F238E27FC236}">
                <a16:creationId xmlns:a16="http://schemas.microsoft.com/office/drawing/2014/main" id="{F5B04656-8A3A-4B8C-8A92-469F44D92CDF}"/>
              </a:ext>
            </a:extLst>
          </p:cNvPr>
          <p:cNvSpPr>
            <a:spLocks noGrp="1"/>
          </p:cNvSpPr>
          <p:nvPr>
            <p:ph idx="1"/>
          </p:nvPr>
        </p:nvSpPr>
        <p:spPr/>
        <p:txBody>
          <a:bodyPr/>
          <a:lstStyle/>
          <a:p>
            <a:pPr algn="just">
              <a:buFont typeface="Wingdings" panose="05000000000000000000" pitchFamily="2" charset="2"/>
              <a:buChar char="Ø"/>
            </a:pPr>
            <a:r>
              <a:rPr lang="ru-RU" dirty="0"/>
              <a:t>Возможность анализа кода и тестового покрытия ограничена, так как доступ к исходному коду отсутствует.</a:t>
            </a:r>
          </a:p>
          <a:p>
            <a:pPr algn="just">
              <a:buFont typeface="Wingdings" panose="05000000000000000000" pitchFamily="2" charset="2"/>
              <a:buChar char="Ø"/>
            </a:pPr>
            <a:r>
              <a:rPr lang="ru-RU" dirty="0"/>
              <a:t>Тесты могут быть избыточными в том случае, когда разработчик также проверяет свой код Unit-тестами.</a:t>
            </a:r>
          </a:p>
          <a:p>
            <a:pPr algn="just">
              <a:buFont typeface="Wingdings" panose="05000000000000000000" pitchFamily="2" charset="2"/>
              <a:buChar char="Ø"/>
            </a:pPr>
            <a:r>
              <a:rPr lang="ru-RU" dirty="0"/>
              <a:t>Нельзя протестировать все возможные потоки ввода и вывода, поскольку на это требуется слишком много времени</a:t>
            </a:r>
            <a:endParaRPr lang="ru-BY" dirty="0"/>
          </a:p>
        </p:txBody>
      </p:sp>
      <p:sp>
        <p:nvSpPr>
          <p:cNvPr id="4" name="Дата 3">
            <a:extLst>
              <a:ext uri="{FF2B5EF4-FFF2-40B4-BE49-F238E27FC236}">
                <a16:creationId xmlns:a16="http://schemas.microsoft.com/office/drawing/2014/main" id="{E5FA3795-96B9-486E-A4F6-7B8B50CC2D4B}"/>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94688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C8AFB1-9D57-4F88-9941-99582CC8925E}"/>
              </a:ext>
            </a:extLst>
          </p:cNvPr>
          <p:cNvSpPr>
            <a:spLocks noGrp="1"/>
          </p:cNvSpPr>
          <p:nvPr>
            <p:ph type="title"/>
          </p:nvPr>
        </p:nvSpPr>
        <p:spPr/>
        <p:txBody>
          <a:bodyPr/>
          <a:lstStyle/>
          <a:p>
            <a:r>
              <a:rPr lang="ru-RU" dirty="0"/>
              <a:t>По убыванию степени важности тестируемых функций</a:t>
            </a:r>
            <a:endParaRPr lang="ru-BY" dirty="0"/>
          </a:p>
        </p:txBody>
      </p:sp>
      <p:sp>
        <p:nvSpPr>
          <p:cNvPr id="3" name="Объект 2">
            <a:extLst>
              <a:ext uri="{FF2B5EF4-FFF2-40B4-BE49-F238E27FC236}">
                <a16:creationId xmlns:a16="http://schemas.microsoft.com/office/drawing/2014/main" id="{B20C88A7-E303-4EE8-A7CE-0E29E8E1AEDF}"/>
              </a:ext>
            </a:extLst>
          </p:cNvPr>
          <p:cNvSpPr>
            <a:spLocks noGrp="1"/>
          </p:cNvSpPr>
          <p:nvPr>
            <p:ph idx="1"/>
          </p:nvPr>
        </p:nvSpPr>
        <p:spPr/>
        <p:txBody>
          <a:bodyPr/>
          <a:lstStyle/>
          <a:p>
            <a:r>
              <a:rPr lang="ru-RU" dirty="0"/>
              <a:t>Выделяют:</a:t>
            </a:r>
          </a:p>
          <a:p>
            <a:pPr>
              <a:buFontTx/>
              <a:buChar char="-"/>
            </a:pPr>
            <a:r>
              <a:rPr lang="en-US" b="1" dirty="0"/>
              <a:t>“Smoke” test </a:t>
            </a:r>
            <a:r>
              <a:rPr lang="ru-RU" dirty="0"/>
              <a:t>(«дымовое» тестирование)</a:t>
            </a:r>
            <a:endParaRPr lang="en-US" dirty="0"/>
          </a:p>
          <a:p>
            <a:pPr>
              <a:buFontTx/>
              <a:buChar char="-"/>
            </a:pPr>
            <a:r>
              <a:rPr lang="en-US" b="1" dirty="0"/>
              <a:t>Critical Path test</a:t>
            </a:r>
            <a:r>
              <a:rPr lang="ru-RU" dirty="0"/>
              <a:t> (тестирование критического пути)</a:t>
            </a:r>
            <a:endParaRPr lang="en-US" dirty="0"/>
          </a:p>
          <a:p>
            <a:pPr>
              <a:buFontTx/>
              <a:buChar char="-"/>
            </a:pPr>
            <a:r>
              <a:rPr lang="en-US" dirty="0"/>
              <a:t>Extended test</a:t>
            </a:r>
            <a:r>
              <a:rPr lang="ru-RU" dirty="0"/>
              <a:t> (расширенное тестирование)</a:t>
            </a:r>
            <a:endParaRPr lang="ru-BY" dirty="0"/>
          </a:p>
        </p:txBody>
      </p:sp>
      <p:sp>
        <p:nvSpPr>
          <p:cNvPr id="4" name="Дата 3">
            <a:extLst>
              <a:ext uri="{FF2B5EF4-FFF2-40B4-BE49-F238E27FC236}">
                <a16:creationId xmlns:a16="http://schemas.microsoft.com/office/drawing/2014/main" id="{1BFFFD39-F009-4EC8-ACBA-F536DD09BF43}"/>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54653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2EC4D8-0386-4957-96CF-E27627EF1052}"/>
              </a:ext>
            </a:extLst>
          </p:cNvPr>
          <p:cNvSpPr>
            <a:spLocks noGrp="1"/>
          </p:cNvSpPr>
          <p:nvPr>
            <p:ph type="title"/>
          </p:nvPr>
        </p:nvSpPr>
        <p:spPr/>
        <p:txBody>
          <a:bodyPr/>
          <a:lstStyle/>
          <a:p>
            <a:r>
              <a:rPr lang="ru-RU" dirty="0"/>
              <a:t>Дымовое тестирование</a:t>
            </a:r>
            <a:endParaRPr lang="ru-BY" dirty="0"/>
          </a:p>
        </p:txBody>
      </p:sp>
      <p:sp>
        <p:nvSpPr>
          <p:cNvPr id="3" name="Объект 2">
            <a:extLst>
              <a:ext uri="{FF2B5EF4-FFF2-40B4-BE49-F238E27FC236}">
                <a16:creationId xmlns:a16="http://schemas.microsoft.com/office/drawing/2014/main" id="{BED486F7-8C06-408E-8896-189D7FA3AAE2}"/>
              </a:ext>
            </a:extLst>
          </p:cNvPr>
          <p:cNvSpPr>
            <a:spLocks noGrp="1"/>
          </p:cNvSpPr>
          <p:nvPr>
            <p:ph idx="1"/>
          </p:nvPr>
        </p:nvSpPr>
        <p:spPr/>
        <p:txBody>
          <a:bodyPr/>
          <a:lstStyle/>
          <a:p>
            <a:r>
              <a:rPr lang="ru-RU" sz="2000" b="1" strike="noStrike" spc="-1" dirty="0">
                <a:solidFill>
                  <a:srgbClr val="000000"/>
                </a:solidFill>
                <a:latin typeface="Times New Roman"/>
              </a:rPr>
              <a:t>Дымовое тестирование (</a:t>
            </a:r>
            <a:r>
              <a:rPr lang="en-US" sz="2000" b="1" strike="noStrike" spc="-1" dirty="0">
                <a:solidFill>
                  <a:srgbClr val="000000"/>
                </a:solidFill>
                <a:latin typeface="Times New Roman"/>
              </a:rPr>
              <a:t>Smoke</a:t>
            </a:r>
            <a:r>
              <a:rPr lang="ru-RU" sz="2000" b="1" strike="noStrike" spc="-1" dirty="0">
                <a:solidFill>
                  <a:srgbClr val="000000"/>
                </a:solidFill>
                <a:latin typeface="Times New Roman"/>
              </a:rPr>
              <a:t>) </a:t>
            </a:r>
            <a:r>
              <a:rPr lang="ru-RU" sz="2000" b="0" strike="noStrike" spc="-1" dirty="0">
                <a:solidFill>
                  <a:srgbClr val="000000"/>
                </a:solidFill>
                <a:latin typeface="Times New Roman"/>
              </a:rPr>
              <a:t>направлено на проверку самой главной, самой важной, самой ключевой функциональности, неработоспособность которой делает бессмысленной саму идею использования приложения.</a:t>
            </a:r>
          </a:p>
          <a:p>
            <a:pPr algn="just"/>
            <a:r>
              <a:rPr lang="ru-RU" sz="2000" spc="-1" dirty="0">
                <a:solidFill>
                  <a:srgbClr val="000000"/>
                </a:solidFill>
                <a:latin typeface="Times New Roman"/>
              </a:rPr>
              <a:t>Так же в литературе можно встретить </a:t>
            </a:r>
            <a:r>
              <a:rPr lang="en-US" sz="2000" spc="-1" dirty="0">
                <a:solidFill>
                  <a:srgbClr val="000000"/>
                </a:solidFill>
                <a:latin typeface="Times New Roman"/>
              </a:rPr>
              <a:t>Sanity testing. </a:t>
            </a:r>
            <a:r>
              <a:rPr lang="ru-RU" sz="2000" b="1" u="sng" spc="-1" dirty="0">
                <a:solidFill>
                  <a:srgbClr val="000000"/>
                </a:solidFill>
                <a:latin typeface="Times New Roman"/>
              </a:rPr>
              <a:t>Санитарное тестирование</a:t>
            </a:r>
            <a:r>
              <a:rPr lang="ru-RU" sz="2000" spc="-1" dirty="0">
                <a:solidFill>
                  <a:srgbClr val="000000"/>
                </a:solidFill>
                <a:latin typeface="Times New Roman"/>
              </a:rPr>
              <a:t> относится к виду тестирования, которое используется с целью доказательства работоспособности конкретной функции или модуля согласно заявленным техническим требованиям на низком уровне. </a:t>
            </a:r>
          </a:p>
          <a:p>
            <a:pPr algn="just"/>
            <a:r>
              <a:rPr lang="ru-RU" sz="2000" b="1" spc="-1" dirty="0">
                <a:solidFill>
                  <a:srgbClr val="000000"/>
                </a:solidFill>
                <a:latin typeface="Times New Roman"/>
              </a:rPr>
              <a:t>Дымовое – вширь и в короткие сроки. Санитарное – основное вглубь</a:t>
            </a:r>
          </a:p>
          <a:p>
            <a:pPr algn="just"/>
            <a:r>
              <a:rPr lang="en-US" sz="2000" b="1" spc="-1" dirty="0">
                <a:solidFill>
                  <a:srgbClr val="FF0000"/>
                </a:solidFill>
                <a:latin typeface="Times New Roman"/>
              </a:rPr>
              <a:t>NB: </a:t>
            </a:r>
            <a:r>
              <a:rPr lang="ru-RU" sz="2000" b="1" spc="-1" dirty="0">
                <a:solidFill>
                  <a:srgbClr val="FF0000"/>
                </a:solidFill>
                <a:latin typeface="Times New Roman"/>
              </a:rPr>
              <a:t>В глоссарии </a:t>
            </a:r>
            <a:r>
              <a:rPr lang="en-US" sz="2000" b="1" spc="-1" dirty="0">
                <a:solidFill>
                  <a:srgbClr val="FF0000"/>
                </a:solidFill>
                <a:latin typeface="Times New Roman"/>
              </a:rPr>
              <a:t>ISTQB sanity test </a:t>
            </a:r>
            <a:r>
              <a:rPr lang="ru-RU" sz="2000" b="1" spc="-1" dirty="0">
                <a:solidFill>
                  <a:srgbClr val="FF0000"/>
                </a:solidFill>
                <a:latin typeface="Times New Roman"/>
              </a:rPr>
              <a:t>и </a:t>
            </a:r>
            <a:r>
              <a:rPr lang="en-US" sz="2000" b="1" spc="-1" dirty="0">
                <a:solidFill>
                  <a:srgbClr val="FF0000"/>
                </a:solidFill>
                <a:latin typeface="Times New Roman"/>
              </a:rPr>
              <a:t>smoke test </a:t>
            </a:r>
            <a:r>
              <a:rPr lang="ru-RU" sz="2000" b="1" spc="-1" dirty="0">
                <a:solidFill>
                  <a:srgbClr val="FF0000"/>
                </a:solidFill>
                <a:latin typeface="Times New Roman"/>
              </a:rPr>
              <a:t>являются синонимами (!!!)</a:t>
            </a:r>
          </a:p>
          <a:p>
            <a:pPr algn="just"/>
            <a:endParaRPr lang="en-US" sz="2000" spc="-1" dirty="0">
              <a:solidFill>
                <a:srgbClr val="000000"/>
              </a:solidFill>
              <a:latin typeface="Times New Roman"/>
            </a:endParaRPr>
          </a:p>
        </p:txBody>
      </p:sp>
      <p:sp>
        <p:nvSpPr>
          <p:cNvPr id="4" name="Дата 3">
            <a:extLst>
              <a:ext uri="{FF2B5EF4-FFF2-40B4-BE49-F238E27FC236}">
                <a16:creationId xmlns:a16="http://schemas.microsoft.com/office/drawing/2014/main" id="{3966C4DB-6CBB-4663-88CE-5EE49FA270FA}"/>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58263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DDE0E3-7195-4A6F-949C-FC1802E77EB6}"/>
              </a:ext>
            </a:extLst>
          </p:cNvPr>
          <p:cNvSpPr>
            <a:spLocks noGrp="1"/>
          </p:cNvSpPr>
          <p:nvPr>
            <p:ph type="title"/>
          </p:nvPr>
        </p:nvSpPr>
        <p:spPr/>
        <p:txBody>
          <a:bodyPr/>
          <a:lstStyle/>
          <a:p>
            <a:r>
              <a:rPr lang="ru-RU" dirty="0"/>
              <a:t>Тестирование критического пути</a:t>
            </a:r>
            <a:endParaRPr lang="ru-BY" dirty="0"/>
          </a:p>
        </p:txBody>
      </p:sp>
      <p:sp>
        <p:nvSpPr>
          <p:cNvPr id="3" name="Объект 2">
            <a:extLst>
              <a:ext uri="{FF2B5EF4-FFF2-40B4-BE49-F238E27FC236}">
                <a16:creationId xmlns:a16="http://schemas.microsoft.com/office/drawing/2014/main" id="{3DBBB587-89DD-4714-BBC1-C3070C910773}"/>
              </a:ext>
            </a:extLst>
          </p:cNvPr>
          <p:cNvSpPr>
            <a:spLocks noGrp="1"/>
          </p:cNvSpPr>
          <p:nvPr>
            <p:ph idx="1"/>
          </p:nvPr>
        </p:nvSpPr>
        <p:spPr/>
        <p:txBody>
          <a:bodyPr/>
          <a:lstStyle/>
          <a:p>
            <a:pPr algn="just"/>
            <a:r>
              <a:rPr lang="ru-RU" sz="2000" dirty="0">
                <a:solidFill>
                  <a:srgbClr val="333333"/>
                </a:solidFill>
                <a:latin typeface="YS Text"/>
              </a:rPr>
              <a:t>О</a:t>
            </a:r>
            <a:r>
              <a:rPr lang="ru-RU" sz="2000" b="0" i="0" dirty="0">
                <a:solidFill>
                  <a:srgbClr val="333333"/>
                </a:solidFill>
                <a:effectLst/>
                <a:latin typeface="YS Text"/>
              </a:rPr>
              <a:t>сновной тип </a:t>
            </a:r>
            <a:r>
              <a:rPr lang="ru-RU" sz="2000" b="1" i="0" dirty="0">
                <a:solidFill>
                  <a:srgbClr val="333333"/>
                </a:solidFill>
                <a:effectLst/>
                <a:latin typeface="YS Text"/>
              </a:rPr>
              <a:t>тестовых</a:t>
            </a:r>
            <a:r>
              <a:rPr lang="ru-RU" sz="2000" b="0" i="0" dirty="0">
                <a:solidFill>
                  <a:srgbClr val="333333"/>
                </a:solidFill>
                <a:effectLst/>
                <a:latin typeface="YS Text"/>
              </a:rPr>
              <a:t> испытаний, во время которого значимые элементы и функции приложения проверяются на предмет правильности работы при стандартном их использовании. Чаще всего на практике, на данном уровне </a:t>
            </a:r>
            <a:r>
              <a:rPr lang="ru-RU" sz="2000" b="1" i="0" dirty="0">
                <a:solidFill>
                  <a:srgbClr val="333333"/>
                </a:solidFill>
                <a:effectLst/>
                <a:latin typeface="YS Text"/>
              </a:rPr>
              <a:t>тестирования</a:t>
            </a:r>
            <a:r>
              <a:rPr lang="ru-RU" sz="2000" b="0" i="0" dirty="0">
                <a:solidFill>
                  <a:srgbClr val="333333"/>
                </a:solidFill>
                <a:effectLst/>
                <a:latin typeface="YS Text"/>
              </a:rPr>
              <a:t> проверяется основная масса требований к продукту.</a:t>
            </a:r>
          </a:p>
          <a:p>
            <a:pPr algn="just" fontAlgn="base"/>
            <a:r>
              <a:rPr lang="ru-RU" b="1" i="0" dirty="0">
                <a:solidFill>
                  <a:srgbClr val="2B2B2B"/>
                </a:solidFill>
                <a:effectLst/>
                <a:latin typeface="Lato" panose="020F0502020204030203" pitchFamily="34" charset="0"/>
              </a:rPr>
              <a:t>Позитивный тест критического пути</a:t>
            </a:r>
            <a:r>
              <a:rPr lang="ru-RU" b="0" i="0" dirty="0">
                <a:solidFill>
                  <a:srgbClr val="2B2B2B"/>
                </a:solidFill>
                <a:effectLst/>
                <a:latin typeface="inherit"/>
              </a:rPr>
              <a:t> — это проверка работоспособности функций программного продукта, с которыми пользователь сталкивается ежедневно.</a:t>
            </a:r>
            <a:endParaRPr lang="ru-RU" b="0" i="0" dirty="0">
              <a:solidFill>
                <a:srgbClr val="2B2B2B"/>
              </a:solidFill>
              <a:effectLst/>
              <a:latin typeface="Lato" panose="020F0502020204030203" pitchFamily="34" charset="0"/>
            </a:endParaRPr>
          </a:p>
          <a:p>
            <a:pPr algn="just" fontAlgn="base"/>
            <a:r>
              <a:rPr lang="ru-RU" b="1" i="0" dirty="0">
                <a:solidFill>
                  <a:srgbClr val="2B2B2B"/>
                </a:solidFill>
                <a:effectLst/>
                <a:latin typeface="Lato" panose="020F0502020204030203" pitchFamily="34" charset="0"/>
              </a:rPr>
              <a:t>Негативный тест критического пути</a:t>
            </a:r>
            <a:r>
              <a:rPr lang="ru-RU" b="0" i="0" dirty="0">
                <a:solidFill>
                  <a:srgbClr val="2B2B2B"/>
                </a:solidFill>
                <a:effectLst/>
                <a:latin typeface="inherit"/>
              </a:rPr>
              <a:t> — это проверка всевозможных вариантов нестандартного использования функциональности, используемой пользователем каждый день.</a:t>
            </a:r>
            <a:endParaRPr lang="ru-RU" b="0" i="0" dirty="0">
              <a:solidFill>
                <a:srgbClr val="2B2B2B"/>
              </a:solidFill>
              <a:effectLst/>
              <a:latin typeface="Lato" panose="020F0502020204030203" pitchFamily="34" charset="0"/>
            </a:endParaRPr>
          </a:p>
          <a:p>
            <a:pPr algn="just"/>
            <a:endParaRPr lang="ru-BY" b="1" dirty="0"/>
          </a:p>
        </p:txBody>
      </p:sp>
      <p:sp>
        <p:nvSpPr>
          <p:cNvPr id="4" name="Дата 3">
            <a:extLst>
              <a:ext uri="{FF2B5EF4-FFF2-40B4-BE49-F238E27FC236}">
                <a16:creationId xmlns:a16="http://schemas.microsoft.com/office/drawing/2014/main" id="{405DC39C-A730-4778-AFF4-81C4D5576960}"/>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52247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70CB82-80F8-4F69-9DB6-78AA225C2A2A}"/>
              </a:ext>
            </a:extLst>
          </p:cNvPr>
          <p:cNvSpPr>
            <a:spLocks noGrp="1"/>
          </p:cNvSpPr>
          <p:nvPr>
            <p:ph type="title"/>
          </p:nvPr>
        </p:nvSpPr>
        <p:spPr/>
        <p:txBody>
          <a:bodyPr/>
          <a:lstStyle/>
          <a:p>
            <a:r>
              <a:rPr lang="ru-RU" dirty="0"/>
              <a:t>Характеристики качества ПО</a:t>
            </a:r>
            <a:endParaRPr lang="ru-BY" dirty="0"/>
          </a:p>
        </p:txBody>
      </p:sp>
      <p:sp>
        <p:nvSpPr>
          <p:cNvPr id="3" name="Объект 2">
            <a:extLst>
              <a:ext uri="{FF2B5EF4-FFF2-40B4-BE49-F238E27FC236}">
                <a16:creationId xmlns:a16="http://schemas.microsoft.com/office/drawing/2014/main" id="{450307E9-D9D4-4B03-82D2-8A6FB57F4105}"/>
              </a:ext>
            </a:extLst>
          </p:cNvPr>
          <p:cNvSpPr>
            <a:spLocks noGrp="1"/>
          </p:cNvSpPr>
          <p:nvPr>
            <p:ph idx="1"/>
          </p:nvPr>
        </p:nvSpPr>
        <p:spPr/>
        <p:txBody>
          <a:bodyPr>
            <a:normAutofit fontScale="62500" lnSpcReduction="20000"/>
          </a:bodyPr>
          <a:lstStyle/>
          <a:p>
            <a:pPr algn="just"/>
            <a:r>
              <a:rPr lang="ru-RU" b="1" i="0" dirty="0">
                <a:solidFill>
                  <a:srgbClr val="2A2A2A"/>
                </a:solidFill>
                <a:effectLst/>
                <a:latin typeface="Georgia" panose="02040502050405020303" pitchFamily="18" charset="0"/>
              </a:rPr>
              <a:t>Функциональность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Functionality</a:t>
            </a:r>
            <a:r>
              <a:rPr lang="ru-RU" b="0" i="0" dirty="0">
                <a:solidFill>
                  <a:srgbClr val="2A2A2A"/>
                </a:solidFill>
                <a:effectLst/>
                <a:latin typeface="Georgia" panose="02040502050405020303" pitchFamily="18" charset="0"/>
              </a:rPr>
              <a:t>) - определяется способностью ПО решать задачи, которые соответствуют зафиксированным и предполагаемым потребностям пользователя, при заданных условиях использования ПО. Т.е. эта характеристика отвечает за то, что ПО работает исправно и точно, функционально совместимо, соответствует стандартам отрасли и защищено от несанкционированного доступа.</a:t>
            </a:r>
          </a:p>
          <a:p>
            <a:pPr algn="just"/>
            <a:r>
              <a:rPr lang="ru-RU" b="1" i="0" dirty="0">
                <a:solidFill>
                  <a:srgbClr val="2A2A2A"/>
                </a:solidFill>
                <a:effectLst/>
                <a:latin typeface="Georgia" panose="02040502050405020303" pitchFamily="18" charset="0"/>
              </a:rPr>
              <a:t>Надежность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Reliability</a:t>
            </a:r>
            <a:r>
              <a:rPr lang="ru-RU" b="0" i="0" dirty="0">
                <a:solidFill>
                  <a:srgbClr val="2A2A2A"/>
                </a:solidFill>
                <a:effectLst/>
                <a:latin typeface="Georgia" panose="02040502050405020303" pitchFamily="18" charset="0"/>
              </a:rPr>
              <a:t>) – способность ПО выполнять требуемые задачи в обозначенных условиях на протяжении заданного промежутка времени или указанное количество операций. Атрибуты данной характеристики – это завершенность и целостность всей системы, способность самостоятельно и корректно восстанавливаться после сбоев в работе, отказоустойчивость.</a:t>
            </a:r>
          </a:p>
          <a:p>
            <a:pPr algn="just"/>
            <a:r>
              <a:rPr lang="ru-RU" b="1" i="0" dirty="0">
                <a:solidFill>
                  <a:srgbClr val="2A2A2A"/>
                </a:solidFill>
                <a:effectLst/>
                <a:latin typeface="Georgia" panose="02040502050405020303" pitchFamily="18" charset="0"/>
              </a:rPr>
              <a:t>Удобство использования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Usability</a:t>
            </a:r>
            <a:r>
              <a:rPr lang="ru-RU" b="0" i="0" dirty="0">
                <a:solidFill>
                  <a:srgbClr val="2A2A2A"/>
                </a:solidFill>
                <a:effectLst/>
                <a:latin typeface="Georgia" panose="02040502050405020303" pitchFamily="18" charset="0"/>
              </a:rPr>
              <a:t>) – возможность легкого понимания, изучения, использования и привлекательности ПО для пользователя.</a:t>
            </a:r>
          </a:p>
          <a:p>
            <a:pPr algn="just"/>
            <a:r>
              <a:rPr lang="ru-RU" b="1" i="0" dirty="0">
                <a:solidFill>
                  <a:srgbClr val="2A2A2A"/>
                </a:solidFill>
                <a:effectLst/>
                <a:latin typeface="Georgia" panose="02040502050405020303" pitchFamily="18" charset="0"/>
              </a:rPr>
              <a:t>Эффективность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Efficiency</a:t>
            </a:r>
            <a:r>
              <a:rPr lang="ru-RU" b="0" i="0" dirty="0">
                <a:solidFill>
                  <a:srgbClr val="2A2A2A"/>
                </a:solidFill>
                <a:effectLst/>
                <a:latin typeface="Georgia" panose="02040502050405020303" pitchFamily="18" charset="0"/>
              </a:rPr>
              <a:t>) – способность ПО обеспечивать требуемый уровень производительности в соответствие с выделенными ресурсами, временем и другими обозначенными условиями.</a:t>
            </a:r>
          </a:p>
          <a:p>
            <a:pPr algn="just"/>
            <a:r>
              <a:rPr lang="ru-RU" b="1" i="0" dirty="0">
                <a:solidFill>
                  <a:srgbClr val="2A2A2A"/>
                </a:solidFill>
                <a:effectLst/>
                <a:latin typeface="Georgia" panose="02040502050405020303" pitchFamily="18" charset="0"/>
              </a:rPr>
              <a:t>Удобство сопровождения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Maintainability</a:t>
            </a:r>
            <a:r>
              <a:rPr lang="ru-RU" b="0" i="0" dirty="0">
                <a:solidFill>
                  <a:srgbClr val="2A2A2A"/>
                </a:solidFill>
                <a:effectLst/>
                <a:latin typeface="Georgia" panose="02040502050405020303" pitchFamily="18" charset="0"/>
              </a:rPr>
              <a:t>) – легкость, с которой ПО может анализироваться, тестироваться, изменяться для исправления дефектов, для реализации новых требований, для облегчения дальнейшего обслуживания и адаптироваться к имеющемуся окружению.</a:t>
            </a:r>
          </a:p>
          <a:p>
            <a:pPr algn="just"/>
            <a:r>
              <a:rPr lang="ru-RU" b="1" i="0" dirty="0">
                <a:solidFill>
                  <a:srgbClr val="2A2A2A"/>
                </a:solidFill>
                <a:effectLst/>
                <a:latin typeface="Georgia" panose="02040502050405020303" pitchFamily="18" charset="0"/>
              </a:rPr>
              <a:t>Портативность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Portability</a:t>
            </a:r>
            <a:r>
              <a:rPr lang="ru-RU" b="0" i="0" dirty="0">
                <a:solidFill>
                  <a:srgbClr val="2A2A2A"/>
                </a:solidFill>
                <a:effectLst/>
                <a:latin typeface="Georgia" panose="02040502050405020303" pitchFamily="18" charset="0"/>
              </a:rPr>
              <a:t>) – характеризует ПО с точки зрения легкости его переноса из одного окружения (</a:t>
            </a:r>
            <a:r>
              <a:rPr lang="ru-RU" b="0" i="0" dirty="0" err="1">
                <a:solidFill>
                  <a:srgbClr val="2A2A2A"/>
                </a:solidFill>
                <a:effectLst/>
                <a:latin typeface="Georgia" panose="02040502050405020303" pitchFamily="18" charset="0"/>
              </a:rPr>
              <a:t>software</a:t>
            </a:r>
            <a:r>
              <a:rPr lang="ru-RU" b="0" i="0" dirty="0">
                <a:solidFill>
                  <a:srgbClr val="2A2A2A"/>
                </a:solidFill>
                <a:effectLst/>
                <a:latin typeface="Georgia" panose="02040502050405020303" pitchFamily="18" charset="0"/>
              </a:rPr>
              <a:t>/</a:t>
            </a:r>
            <a:r>
              <a:rPr lang="ru-RU" b="0" i="0" dirty="0" err="1">
                <a:solidFill>
                  <a:srgbClr val="2A2A2A"/>
                </a:solidFill>
                <a:effectLst/>
                <a:latin typeface="Georgia" panose="02040502050405020303" pitchFamily="18" charset="0"/>
              </a:rPr>
              <a:t>hardware</a:t>
            </a:r>
            <a:r>
              <a:rPr lang="ru-RU" b="0" i="0" dirty="0">
                <a:solidFill>
                  <a:srgbClr val="2A2A2A"/>
                </a:solidFill>
                <a:effectLst/>
                <a:latin typeface="Georgia" panose="02040502050405020303" pitchFamily="18" charset="0"/>
              </a:rPr>
              <a:t>) в другое.</a:t>
            </a:r>
          </a:p>
          <a:p>
            <a:endParaRPr lang="ru-BY" dirty="0"/>
          </a:p>
        </p:txBody>
      </p:sp>
      <p:sp>
        <p:nvSpPr>
          <p:cNvPr id="4" name="Дата 3">
            <a:extLst>
              <a:ext uri="{FF2B5EF4-FFF2-40B4-BE49-F238E27FC236}">
                <a16:creationId xmlns:a16="http://schemas.microsoft.com/office/drawing/2014/main" id="{CA03A80A-08C6-4B1E-A4F4-E389F0A4EB76}"/>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22978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5E2B59-4B42-4D9B-9D99-25647F93CE3C}"/>
              </a:ext>
            </a:extLst>
          </p:cNvPr>
          <p:cNvSpPr>
            <a:spLocks noGrp="1"/>
          </p:cNvSpPr>
          <p:nvPr>
            <p:ph type="title"/>
          </p:nvPr>
        </p:nvSpPr>
        <p:spPr/>
        <p:txBody>
          <a:bodyPr/>
          <a:lstStyle/>
          <a:p>
            <a:r>
              <a:rPr lang="ru-RU" dirty="0"/>
              <a:t>Расширенное тестирование</a:t>
            </a:r>
            <a:endParaRPr lang="ru-BY" dirty="0"/>
          </a:p>
        </p:txBody>
      </p:sp>
      <p:sp>
        <p:nvSpPr>
          <p:cNvPr id="3" name="Объект 2">
            <a:extLst>
              <a:ext uri="{FF2B5EF4-FFF2-40B4-BE49-F238E27FC236}">
                <a16:creationId xmlns:a16="http://schemas.microsoft.com/office/drawing/2014/main" id="{AFB8BA88-421B-4BAB-9F81-F2A689FC2004}"/>
              </a:ext>
            </a:extLst>
          </p:cNvPr>
          <p:cNvSpPr>
            <a:spLocks noGrp="1"/>
          </p:cNvSpPr>
          <p:nvPr>
            <p:ph idx="1"/>
          </p:nvPr>
        </p:nvSpPr>
        <p:spPr/>
        <p:txBody>
          <a:bodyPr/>
          <a:lstStyle/>
          <a:p>
            <a:r>
              <a:rPr lang="ru-RU" sz="2000" b="1" strike="noStrike" spc="-1" dirty="0">
                <a:solidFill>
                  <a:srgbClr val="000000"/>
                </a:solidFill>
                <a:latin typeface="Times New Roman"/>
              </a:rPr>
              <a:t>Расширенное тестирование </a:t>
            </a:r>
            <a:r>
              <a:rPr lang="ru-RU" sz="2000" b="0" strike="noStrike" spc="-1" dirty="0">
                <a:solidFill>
                  <a:srgbClr val="000000"/>
                </a:solidFill>
                <a:latin typeface="Times New Roman"/>
              </a:rPr>
              <a:t>направлено на исследование всей заявленной в требованиях функциональности — даже той, которая низко </a:t>
            </a:r>
            <a:r>
              <a:rPr lang="ru-RU" sz="2000" b="0" strike="noStrike" spc="-1" dirty="0" err="1">
                <a:solidFill>
                  <a:srgbClr val="000000"/>
                </a:solidFill>
                <a:latin typeface="Times New Roman"/>
              </a:rPr>
              <a:t>проранжирована</a:t>
            </a:r>
            <a:r>
              <a:rPr lang="ru-RU" sz="2000" b="0" strike="noStrike" spc="-1" dirty="0">
                <a:solidFill>
                  <a:srgbClr val="000000"/>
                </a:solidFill>
                <a:latin typeface="Times New Roman"/>
              </a:rPr>
              <a:t> по степени важности. При этом здесь также учитывается, какая функциональность является более важной, а какая — менее важной. </a:t>
            </a:r>
            <a:endParaRPr lang="en-US" sz="2000" b="0" strike="noStrike" spc="-1" dirty="0">
              <a:latin typeface="Arial"/>
            </a:endParaRPr>
          </a:p>
          <a:p>
            <a:endParaRPr lang="ru-BY" dirty="0"/>
          </a:p>
        </p:txBody>
      </p:sp>
      <p:sp>
        <p:nvSpPr>
          <p:cNvPr id="4" name="Дата 3">
            <a:extLst>
              <a:ext uri="{FF2B5EF4-FFF2-40B4-BE49-F238E27FC236}">
                <a16:creationId xmlns:a16="http://schemas.microsoft.com/office/drawing/2014/main" id="{B639D88A-FC5D-44F4-93C6-31C46756A360}"/>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71023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4E68F4-B0E5-4C2C-B936-D1CDBB7C6490}"/>
              </a:ext>
            </a:extLst>
          </p:cNvPr>
          <p:cNvSpPr>
            <a:spLocks noGrp="1"/>
          </p:cNvSpPr>
          <p:nvPr>
            <p:ph type="title"/>
          </p:nvPr>
        </p:nvSpPr>
        <p:spPr/>
        <p:txBody>
          <a:bodyPr/>
          <a:lstStyle/>
          <a:p>
            <a:r>
              <a:rPr lang="ru-RU" dirty="0"/>
              <a:t>По принципам работе с приложениями</a:t>
            </a:r>
            <a:endParaRPr lang="ru-BY" dirty="0"/>
          </a:p>
        </p:txBody>
      </p:sp>
      <p:sp>
        <p:nvSpPr>
          <p:cNvPr id="3" name="Объект 2">
            <a:extLst>
              <a:ext uri="{FF2B5EF4-FFF2-40B4-BE49-F238E27FC236}">
                <a16:creationId xmlns:a16="http://schemas.microsoft.com/office/drawing/2014/main" id="{72DD574C-A715-4225-94CD-19F2B3EC3E1D}"/>
              </a:ext>
            </a:extLst>
          </p:cNvPr>
          <p:cNvSpPr>
            <a:spLocks noGrp="1"/>
          </p:cNvSpPr>
          <p:nvPr>
            <p:ph idx="1"/>
          </p:nvPr>
        </p:nvSpPr>
        <p:spPr/>
        <p:txBody>
          <a:bodyPr/>
          <a:lstStyle/>
          <a:p>
            <a:r>
              <a:rPr lang="ru-RU" dirty="0"/>
              <a:t>Выделяют:</a:t>
            </a:r>
          </a:p>
          <a:p>
            <a:endParaRPr lang="ru-RU" dirty="0"/>
          </a:p>
          <a:p>
            <a:r>
              <a:rPr lang="ru-RU" dirty="0"/>
              <a:t>- </a:t>
            </a:r>
            <a:r>
              <a:rPr lang="ru-RU" b="1" dirty="0"/>
              <a:t>позитивное тестирование</a:t>
            </a:r>
          </a:p>
          <a:p>
            <a:r>
              <a:rPr lang="ru-RU" b="1" dirty="0"/>
              <a:t>- негативное тестирование</a:t>
            </a:r>
            <a:endParaRPr lang="ru-BY" b="1" dirty="0"/>
          </a:p>
        </p:txBody>
      </p:sp>
      <p:sp>
        <p:nvSpPr>
          <p:cNvPr id="4" name="Дата 3">
            <a:extLst>
              <a:ext uri="{FF2B5EF4-FFF2-40B4-BE49-F238E27FC236}">
                <a16:creationId xmlns:a16="http://schemas.microsoft.com/office/drawing/2014/main" id="{07D921D8-A000-469E-9C95-5D4A8ED38914}"/>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39241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B352C2-86E4-42E4-B660-14998755E7E1}"/>
              </a:ext>
            </a:extLst>
          </p:cNvPr>
          <p:cNvSpPr>
            <a:spLocks noGrp="1"/>
          </p:cNvSpPr>
          <p:nvPr>
            <p:ph type="title"/>
          </p:nvPr>
        </p:nvSpPr>
        <p:spPr/>
        <p:txBody>
          <a:bodyPr/>
          <a:lstStyle/>
          <a:p>
            <a:r>
              <a:rPr lang="ru-RU" dirty="0"/>
              <a:t>Позитивное тестирование</a:t>
            </a:r>
            <a:endParaRPr lang="ru-BY" dirty="0"/>
          </a:p>
        </p:txBody>
      </p:sp>
      <p:sp>
        <p:nvSpPr>
          <p:cNvPr id="3" name="Объект 2">
            <a:extLst>
              <a:ext uri="{FF2B5EF4-FFF2-40B4-BE49-F238E27FC236}">
                <a16:creationId xmlns:a16="http://schemas.microsoft.com/office/drawing/2014/main" id="{9FF9EE42-7EAA-4180-B804-EDBCD5853D4A}"/>
              </a:ext>
            </a:extLst>
          </p:cNvPr>
          <p:cNvSpPr>
            <a:spLocks noGrp="1"/>
          </p:cNvSpPr>
          <p:nvPr>
            <p:ph idx="1"/>
          </p:nvPr>
        </p:nvSpPr>
        <p:spPr/>
        <p:txBody>
          <a:bodyPr/>
          <a:lstStyle/>
          <a:p>
            <a:pPr algn="just">
              <a:lnSpc>
                <a:spcPct val="90000"/>
              </a:lnSpc>
              <a:buNone/>
              <a:tabLst>
                <a:tab pos="0" algn="l"/>
              </a:tabLst>
            </a:pPr>
            <a:r>
              <a:rPr lang="ru-RU" sz="2000" b="1" u="sng" strike="noStrike" spc="-1" dirty="0">
                <a:solidFill>
                  <a:srgbClr val="303030"/>
                </a:solidFill>
                <a:latin typeface="Times New Roman"/>
              </a:rPr>
              <a:t>Позитивное тестирование</a:t>
            </a:r>
            <a:r>
              <a:rPr lang="ru-RU" sz="2000" b="1" strike="noStrike" spc="-1" dirty="0">
                <a:solidFill>
                  <a:srgbClr val="303030"/>
                </a:solidFill>
                <a:latin typeface="Times New Roman"/>
              </a:rPr>
              <a:t> </a:t>
            </a:r>
            <a:r>
              <a:rPr lang="en-US" sz="2000" b="0" strike="noStrike" spc="-1" dirty="0">
                <a:solidFill>
                  <a:srgbClr val="303030"/>
                </a:solidFill>
                <a:latin typeface="Times New Roman"/>
              </a:rPr>
              <a:t>– </a:t>
            </a:r>
            <a:r>
              <a:rPr lang="ru-RU" sz="2000" b="0" strike="noStrike" spc="-1" dirty="0">
                <a:solidFill>
                  <a:srgbClr val="303030"/>
                </a:solidFill>
                <a:latin typeface="Times New Roman"/>
              </a:rPr>
              <a:t>проверка того, как приложение работает в заведомо </a:t>
            </a:r>
            <a:r>
              <a:rPr lang="en-US" sz="2000" b="0" strike="noStrike" spc="-1" dirty="0">
                <a:solidFill>
                  <a:srgbClr val="303030"/>
                </a:solidFill>
                <a:latin typeface="Times New Roman"/>
              </a:rPr>
              <a:t>“</a:t>
            </a:r>
            <a:r>
              <a:rPr lang="ru-RU" sz="2000" b="0" strike="noStrike" spc="-1" dirty="0">
                <a:solidFill>
                  <a:srgbClr val="303030"/>
                </a:solidFill>
                <a:latin typeface="Times New Roman"/>
              </a:rPr>
              <a:t>тепличных условиях</a:t>
            </a:r>
            <a:r>
              <a:rPr lang="en-US" sz="2000" b="0" strike="noStrike" spc="-1" dirty="0">
                <a:solidFill>
                  <a:srgbClr val="303030"/>
                </a:solidFill>
                <a:latin typeface="Times New Roman"/>
              </a:rPr>
              <a:t>”</a:t>
            </a:r>
            <a:r>
              <a:rPr lang="ru-RU" sz="2000" b="0" strike="noStrike" spc="-1" dirty="0">
                <a:solidFill>
                  <a:srgbClr val="303030"/>
                </a:solidFill>
                <a:latin typeface="Times New Roman"/>
              </a:rPr>
              <a:t> (</a:t>
            </a:r>
            <a:r>
              <a:rPr lang="ru-RU" sz="2000" b="0" u="sng" strike="noStrike" spc="-1" dirty="0">
                <a:solidFill>
                  <a:srgbClr val="303030"/>
                </a:solidFill>
                <a:latin typeface="Times New Roman"/>
              </a:rPr>
              <a:t>корректные данные, условия работы и т.п.)</a:t>
            </a:r>
          </a:p>
          <a:p>
            <a:pPr algn="just">
              <a:lnSpc>
                <a:spcPct val="90000"/>
              </a:lnSpc>
              <a:buNone/>
              <a:tabLst>
                <a:tab pos="0" algn="l"/>
              </a:tabLst>
            </a:pPr>
            <a:r>
              <a:rPr lang="ru-RU" sz="2000" b="0" strike="noStrike" spc="-1" dirty="0">
                <a:solidFill>
                  <a:srgbClr val="303030"/>
                </a:solidFill>
                <a:latin typeface="Times New Roman"/>
              </a:rPr>
              <a:t>Несколько позитивных тест-кейсов </a:t>
            </a:r>
            <a:r>
              <a:rPr lang="ru-RU" sz="2000" b="1" u="sng" strike="noStrike" spc="-1" dirty="0">
                <a:solidFill>
                  <a:srgbClr val="FF0000"/>
                </a:solidFill>
                <a:latin typeface="Times New Roman"/>
              </a:rPr>
              <a:t>можно объединять</a:t>
            </a:r>
            <a:r>
              <a:rPr lang="ru-RU" sz="2000" b="0" strike="noStrike" spc="-1" dirty="0">
                <a:solidFill>
                  <a:srgbClr val="303030"/>
                </a:solidFill>
                <a:latin typeface="Times New Roman"/>
              </a:rPr>
              <a:t> (например, перед отправкой заполнить все поля формы верными значениями) </a:t>
            </a:r>
          </a:p>
          <a:p>
            <a:endParaRPr lang="ru-BY" dirty="0"/>
          </a:p>
        </p:txBody>
      </p:sp>
      <p:sp>
        <p:nvSpPr>
          <p:cNvPr id="4" name="Дата 3">
            <a:extLst>
              <a:ext uri="{FF2B5EF4-FFF2-40B4-BE49-F238E27FC236}">
                <a16:creationId xmlns:a16="http://schemas.microsoft.com/office/drawing/2014/main" id="{BF64F844-4747-4AE8-BA15-EF0AE1AF0A63}"/>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72984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CC20D4-B768-4A10-820F-07A63666AF5B}"/>
              </a:ext>
            </a:extLst>
          </p:cNvPr>
          <p:cNvSpPr>
            <a:spLocks noGrp="1"/>
          </p:cNvSpPr>
          <p:nvPr>
            <p:ph type="title"/>
          </p:nvPr>
        </p:nvSpPr>
        <p:spPr/>
        <p:txBody>
          <a:bodyPr/>
          <a:lstStyle/>
          <a:p>
            <a:r>
              <a:rPr lang="ru-RU" dirty="0"/>
              <a:t>Негативное тестирование</a:t>
            </a:r>
            <a:endParaRPr lang="ru-BY" dirty="0"/>
          </a:p>
        </p:txBody>
      </p:sp>
      <p:sp>
        <p:nvSpPr>
          <p:cNvPr id="3" name="Объект 2">
            <a:extLst>
              <a:ext uri="{FF2B5EF4-FFF2-40B4-BE49-F238E27FC236}">
                <a16:creationId xmlns:a16="http://schemas.microsoft.com/office/drawing/2014/main" id="{87EA2B03-FD11-4E3C-866A-7665E975E62D}"/>
              </a:ext>
            </a:extLst>
          </p:cNvPr>
          <p:cNvSpPr>
            <a:spLocks noGrp="1"/>
          </p:cNvSpPr>
          <p:nvPr>
            <p:ph idx="1"/>
          </p:nvPr>
        </p:nvSpPr>
        <p:spPr/>
        <p:txBody>
          <a:bodyPr/>
          <a:lstStyle/>
          <a:p>
            <a:r>
              <a:rPr lang="ru-RU" sz="2000" b="1" u="sng" strike="noStrike" spc="-1" dirty="0">
                <a:solidFill>
                  <a:srgbClr val="303030"/>
                </a:solidFill>
                <a:latin typeface="Times New Roman"/>
              </a:rPr>
              <a:t>Негативное тестирование </a:t>
            </a:r>
            <a:r>
              <a:rPr lang="ru-RU" sz="2000" b="0" strike="noStrike" spc="-1" dirty="0">
                <a:solidFill>
                  <a:srgbClr val="303030"/>
                </a:solidFill>
                <a:latin typeface="Times New Roman"/>
              </a:rPr>
              <a:t>- проверка того, как приложение реагирует на различные </a:t>
            </a:r>
            <a:r>
              <a:rPr lang="en-US" sz="2000" b="0" strike="noStrike" spc="-1" dirty="0">
                <a:solidFill>
                  <a:srgbClr val="303030"/>
                </a:solidFill>
                <a:latin typeface="Times New Roman"/>
              </a:rPr>
              <a:t>“</a:t>
            </a:r>
            <a:r>
              <a:rPr lang="ru-RU" sz="2000" b="0" strike="noStrike" spc="-1" dirty="0">
                <a:solidFill>
                  <a:srgbClr val="303030"/>
                </a:solidFill>
                <a:latin typeface="Times New Roman"/>
              </a:rPr>
              <a:t>неприятности</a:t>
            </a:r>
            <a:r>
              <a:rPr lang="en-US" sz="2000" b="0" strike="noStrike" spc="-1" dirty="0">
                <a:solidFill>
                  <a:srgbClr val="303030"/>
                </a:solidFill>
                <a:latin typeface="Times New Roman"/>
              </a:rPr>
              <a:t>”</a:t>
            </a:r>
            <a:r>
              <a:rPr lang="ru-RU" sz="2000" b="0" strike="noStrike" spc="-1" dirty="0">
                <a:solidFill>
                  <a:srgbClr val="303030"/>
                </a:solidFill>
                <a:latin typeface="Times New Roman"/>
              </a:rPr>
              <a:t> (пропала сеть, повреждён файл и т.п.)</a:t>
            </a:r>
          </a:p>
          <a:p>
            <a:endParaRPr lang="ru-RU" sz="2000" spc="-1" dirty="0">
              <a:solidFill>
                <a:srgbClr val="303030"/>
              </a:solidFill>
              <a:latin typeface="Times New Roman"/>
            </a:endParaRPr>
          </a:p>
          <a:p>
            <a:r>
              <a:rPr lang="en-US" sz="2000" b="1" u="sng" spc="-1" dirty="0">
                <a:solidFill>
                  <a:srgbClr val="FF0000"/>
                </a:solidFill>
                <a:latin typeface="Times New Roman"/>
              </a:rPr>
              <a:t>NB: </a:t>
            </a:r>
            <a:r>
              <a:rPr lang="ru-RU" sz="2000" b="1" u="sng" spc="-1" dirty="0">
                <a:solidFill>
                  <a:srgbClr val="FF0000"/>
                </a:solidFill>
                <a:latin typeface="Times New Roman"/>
              </a:rPr>
              <a:t>Негативные проверки объединять нельзя (!!!)</a:t>
            </a:r>
            <a:endParaRPr lang="ru-RU" sz="2000" b="1" u="sng" strike="noStrike" spc="-1" dirty="0">
              <a:solidFill>
                <a:srgbClr val="FF0000"/>
              </a:solidFill>
              <a:latin typeface="Times New Roman"/>
            </a:endParaRPr>
          </a:p>
          <a:p>
            <a:pPr marL="0" indent="0">
              <a:buNone/>
            </a:pPr>
            <a:endParaRPr lang="ru-BY" dirty="0"/>
          </a:p>
        </p:txBody>
      </p:sp>
      <p:sp>
        <p:nvSpPr>
          <p:cNvPr id="4" name="Дата 3">
            <a:extLst>
              <a:ext uri="{FF2B5EF4-FFF2-40B4-BE49-F238E27FC236}">
                <a16:creationId xmlns:a16="http://schemas.microsoft.com/office/drawing/2014/main" id="{B5EB3191-8068-4B4F-8412-CAC7623E6E0A}"/>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00063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0E6BC-BE29-47C8-9756-C504BD04E133}"/>
              </a:ext>
            </a:extLst>
          </p:cNvPr>
          <p:cNvSpPr>
            <a:spLocks noGrp="1"/>
          </p:cNvSpPr>
          <p:nvPr>
            <p:ph type="title"/>
          </p:nvPr>
        </p:nvSpPr>
        <p:spPr/>
        <p:txBody>
          <a:bodyPr/>
          <a:lstStyle/>
          <a:p>
            <a:r>
              <a:rPr lang="ru-RU" dirty="0"/>
              <a:t>Последовательность проверок</a:t>
            </a:r>
            <a:endParaRPr lang="ru-BY" dirty="0"/>
          </a:p>
        </p:txBody>
      </p:sp>
      <p:sp>
        <p:nvSpPr>
          <p:cNvPr id="3" name="Объект 2">
            <a:extLst>
              <a:ext uri="{FF2B5EF4-FFF2-40B4-BE49-F238E27FC236}">
                <a16:creationId xmlns:a16="http://schemas.microsoft.com/office/drawing/2014/main" id="{425F58A8-CD51-4761-A206-442AB8C31BBC}"/>
              </a:ext>
            </a:extLst>
          </p:cNvPr>
          <p:cNvSpPr>
            <a:spLocks noGrp="1"/>
          </p:cNvSpPr>
          <p:nvPr>
            <p:ph idx="1"/>
          </p:nvPr>
        </p:nvSpPr>
        <p:spPr/>
        <p:txBody>
          <a:bodyPr/>
          <a:lstStyle/>
          <a:p>
            <a:pPr marL="457200" indent="-457200">
              <a:buFont typeface="+mj-lt"/>
              <a:buAutoNum type="arabicPeriod"/>
            </a:pPr>
            <a:r>
              <a:rPr lang="ru-RU" dirty="0"/>
              <a:t>Простой позитив</a:t>
            </a:r>
          </a:p>
          <a:p>
            <a:pPr marL="457200" indent="-457200">
              <a:buFont typeface="+mj-lt"/>
              <a:buAutoNum type="arabicPeriod"/>
            </a:pPr>
            <a:r>
              <a:rPr lang="ru-RU" dirty="0"/>
              <a:t>Простой негатив</a:t>
            </a:r>
          </a:p>
          <a:p>
            <a:pPr marL="457200" indent="-457200">
              <a:buFont typeface="+mj-lt"/>
              <a:buAutoNum type="arabicPeriod"/>
            </a:pPr>
            <a:r>
              <a:rPr lang="ru-RU" dirty="0"/>
              <a:t>Сложный позитив</a:t>
            </a:r>
          </a:p>
          <a:p>
            <a:pPr marL="457200" indent="-457200">
              <a:buFont typeface="+mj-lt"/>
              <a:buAutoNum type="arabicPeriod"/>
            </a:pPr>
            <a:r>
              <a:rPr lang="ru-RU" dirty="0"/>
              <a:t>Сложный негатив</a:t>
            </a:r>
          </a:p>
          <a:p>
            <a:pPr marL="457200" indent="-457200">
              <a:buFont typeface="+mj-lt"/>
              <a:buAutoNum type="arabicPeriod"/>
            </a:pPr>
            <a:endParaRPr lang="ru-RU" dirty="0"/>
          </a:p>
          <a:p>
            <a:pPr marL="0" indent="0">
              <a:buNone/>
            </a:pPr>
            <a:r>
              <a:rPr lang="ru-RU" b="1" u="sng" dirty="0">
                <a:solidFill>
                  <a:srgbClr val="FF0000"/>
                </a:solidFill>
              </a:rPr>
              <a:t> </a:t>
            </a:r>
            <a:r>
              <a:rPr lang="en-US" b="1" u="sng" dirty="0">
                <a:solidFill>
                  <a:srgbClr val="FF0000"/>
                </a:solidFill>
              </a:rPr>
              <a:t>NB:</a:t>
            </a:r>
            <a:r>
              <a:rPr lang="ru-RU" b="1" u="sng" dirty="0">
                <a:solidFill>
                  <a:srgbClr val="FF0000"/>
                </a:solidFill>
              </a:rPr>
              <a:t> Не стоит ломать то, что не факт, что работает (!!!)</a:t>
            </a:r>
            <a:endParaRPr lang="ru-BY" b="1" u="sng" dirty="0">
              <a:solidFill>
                <a:srgbClr val="FF0000"/>
              </a:solidFill>
            </a:endParaRPr>
          </a:p>
        </p:txBody>
      </p:sp>
      <p:sp>
        <p:nvSpPr>
          <p:cNvPr id="4" name="Дата 3">
            <a:extLst>
              <a:ext uri="{FF2B5EF4-FFF2-40B4-BE49-F238E27FC236}">
                <a16:creationId xmlns:a16="http://schemas.microsoft.com/office/drawing/2014/main" id="{215E3C2C-9DD2-4EE1-B41F-F948A776E944}"/>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842591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26AD5F-466C-45F5-9F04-49563A29FD43}"/>
              </a:ext>
            </a:extLst>
          </p:cNvPr>
          <p:cNvSpPr>
            <a:spLocks noGrp="1"/>
          </p:cNvSpPr>
          <p:nvPr>
            <p:ph type="title"/>
          </p:nvPr>
        </p:nvSpPr>
        <p:spPr/>
        <p:txBody>
          <a:bodyPr/>
          <a:lstStyle/>
          <a:p>
            <a:r>
              <a:rPr lang="ru-RU" dirty="0"/>
              <a:t>По уровням тестирования приложения</a:t>
            </a:r>
            <a:endParaRPr lang="ru-BY" dirty="0"/>
          </a:p>
        </p:txBody>
      </p:sp>
      <p:sp>
        <p:nvSpPr>
          <p:cNvPr id="3" name="Объект 2">
            <a:extLst>
              <a:ext uri="{FF2B5EF4-FFF2-40B4-BE49-F238E27FC236}">
                <a16:creationId xmlns:a16="http://schemas.microsoft.com/office/drawing/2014/main" id="{1EAE355C-FCF1-4A6E-A63B-F190EC6BA72A}"/>
              </a:ext>
            </a:extLst>
          </p:cNvPr>
          <p:cNvSpPr>
            <a:spLocks noGrp="1"/>
          </p:cNvSpPr>
          <p:nvPr>
            <p:ph idx="1"/>
          </p:nvPr>
        </p:nvSpPr>
        <p:spPr/>
        <p:txBody>
          <a:bodyPr/>
          <a:lstStyle/>
          <a:p>
            <a:r>
              <a:rPr lang="ru-RU" dirty="0"/>
              <a:t>Выделяют:</a:t>
            </a:r>
          </a:p>
          <a:p>
            <a:r>
              <a:rPr lang="ru-RU" dirty="0"/>
              <a:t>- модульное</a:t>
            </a:r>
          </a:p>
          <a:p>
            <a:r>
              <a:rPr lang="ru-RU" dirty="0"/>
              <a:t>- интеграционное</a:t>
            </a:r>
          </a:p>
          <a:p>
            <a:r>
              <a:rPr lang="ru-RU" dirty="0"/>
              <a:t>- системное</a:t>
            </a:r>
          </a:p>
          <a:p>
            <a:endParaRPr lang="ru-BY" dirty="0"/>
          </a:p>
        </p:txBody>
      </p:sp>
      <p:sp>
        <p:nvSpPr>
          <p:cNvPr id="4" name="Дата 3">
            <a:extLst>
              <a:ext uri="{FF2B5EF4-FFF2-40B4-BE49-F238E27FC236}">
                <a16:creationId xmlns:a16="http://schemas.microsoft.com/office/drawing/2014/main" id="{2E73430D-B9F4-438E-8CD2-54B0224ACF7C}"/>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pic>
        <p:nvPicPr>
          <p:cNvPr id="5" name="Picture 2">
            <a:extLst>
              <a:ext uri="{FF2B5EF4-FFF2-40B4-BE49-F238E27FC236}">
                <a16:creationId xmlns:a16="http://schemas.microsoft.com/office/drawing/2014/main" id="{C4CC6E69-DC6B-46B5-9EBA-83A0E4EB8A48}"/>
              </a:ext>
            </a:extLst>
          </p:cNvPr>
          <p:cNvPicPr/>
          <p:nvPr/>
        </p:nvPicPr>
        <p:blipFill>
          <a:blip r:embed="rId2"/>
          <a:stretch/>
        </p:blipFill>
        <p:spPr>
          <a:xfrm>
            <a:off x="2767865" y="4177590"/>
            <a:ext cx="6336360" cy="1511640"/>
          </a:xfrm>
          <a:prstGeom prst="rect">
            <a:avLst/>
          </a:prstGeom>
          <a:ln w="0">
            <a:noFill/>
          </a:ln>
        </p:spPr>
      </p:pic>
    </p:spTree>
    <p:extLst>
      <p:ext uri="{BB962C8B-B14F-4D97-AF65-F5344CB8AC3E}">
        <p14:creationId xmlns:p14="http://schemas.microsoft.com/office/powerpoint/2010/main" val="3559988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2BC3B6-0BAE-4411-9FFB-E65F4B25A916}"/>
              </a:ext>
            </a:extLst>
          </p:cNvPr>
          <p:cNvSpPr>
            <a:spLocks noGrp="1"/>
          </p:cNvSpPr>
          <p:nvPr>
            <p:ph type="title"/>
          </p:nvPr>
        </p:nvSpPr>
        <p:spPr/>
        <p:txBody>
          <a:bodyPr/>
          <a:lstStyle/>
          <a:p>
            <a:r>
              <a:rPr lang="ru-RU" dirty="0"/>
              <a:t>Модульное тестирование</a:t>
            </a:r>
            <a:endParaRPr lang="ru-BY" dirty="0"/>
          </a:p>
        </p:txBody>
      </p:sp>
      <p:sp>
        <p:nvSpPr>
          <p:cNvPr id="3" name="Объект 2">
            <a:extLst>
              <a:ext uri="{FF2B5EF4-FFF2-40B4-BE49-F238E27FC236}">
                <a16:creationId xmlns:a16="http://schemas.microsoft.com/office/drawing/2014/main" id="{C6149D74-F7E5-4EFF-8BFC-1BB9B7921E21}"/>
              </a:ext>
            </a:extLst>
          </p:cNvPr>
          <p:cNvSpPr>
            <a:spLocks noGrp="1"/>
          </p:cNvSpPr>
          <p:nvPr>
            <p:ph idx="1"/>
          </p:nvPr>
        </p:nvSpPr>
        <p:spPr/>
        <p:txBody>
          <a:bodyPr/>
          <a:lstStyle/>
          <a:p>
            <a:pPr algn="just"/>
            <a:r>
              <a:rPr lang="ru-RU" sz="2000" spc="-1" dirty="0">
                <a:solidFill>
                  <a:srgbClr val="303030"/>
                </a:solidFill>
                <a:latin typeface="Times New Roman"/>
              </a:rPr>
              <a:t>Н</a:t>
            </a:r>
            <a:r>
              <a:rPr lang="ru-RU" sz="2000" b="0" strike="noStrike" spc="-1" dirty="0">
                <a:solidFill>
                  <a:srgbClr val="303030"/>
                </a:solidFill>
                <a:latin typeface="Times New Roman"/>
              </a:rPr>
              <a:t>аправлено на проверку отдельных небольших частей приложения, которые (как правило) можно исследовать изолированно от других подобных частей. При выполнении данного тестирования могут проверяться отдельные функции или методы классов, сами классы, взаимодействие классов, небольшие библиотеки, отдельные части приложения. Часто данный вид тестирования реализуется с использованием специальных технологий и инструментальных средств автоматизации тестирования, значительно упрощающих и ускоряющих разработку соответствующих тест-кейсов. </a:t>
            </a:r>
          </a:p>
          <a:p>
            <a:endParaRPr lang="ru-BY" dirty="0"/>
          </a:p>
        </p:txBody>
      </p:sp>
      <p:sp>
        <p:nvSpPr>
          <p:cNvPr id="4" name="Дата 3">
            <a:extLst>
              <a:ext uri="{FF2B5EF4-FFF2-40B4-BE49-F238E27FC236}">
                <a16:creationId xmlns:a16="http://schemas.microsoft.com/office/drawing/2014/main" id="{88E8B92F-EA2F-4A2F-B8E4-C303DD6C04BC}"/>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99217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A45D25-89C0-491F-9D9C-CE628201A4A3}"/>
              </a:ext>
            </a:extLst>
          </p:cNvPr>
          <p:cNvSpPr>
            <a:spLocks noGrp="1"/>
          </p:cNvSpPr>
          <p:nvPr>
            <p:ph type="title"/>
          </p:nvPr>
        </p:nvSpPr>
        <p:spPr/>
        <p:txBody>
          <a:bodyPr/>
          <a:lstStyle/>
          <a:p>
            <a:r>
              <a:rPr lang="ru-RU" dirty="0"/>
              <a:t>Интеграционное тестирование</a:t>
            </a:r>
            <a:endParaRPr lang="ru-BY" dirty="0"/>
          </a:p>
        </p:txBody>
      </p:sp>
      <p:sp>
        <p:nvSpPr>
          <p:cNvPr id="3" name="Объект 2">
            <a:extLst>
              <a:ext uri="{FF2B5EF4-FFF2-40B4-BE49-F238E27FC236}">
                <a16:creationId xmlns:a16="http://schemas.microsoft.com/office/drawing/2014/main" id="{142793FB-5A4F-44A3-8816-0E20F0C4D8E1}"/>
              </a:ext>
            </a:extLst>
          </p:cNvPr>
          <p:cNvSpPr>
            <a:spLocks noGrp="1"/>
          </p:cNvSpPr>
          <p:nvPr>
            <p:ph idx="1"/>
          </p:nvPr>
        </p:nvSpPr>
        <p:spPr/>
        <p:txBody>
          <a:bodyPr/>
          <a:lstStyle/>
          <a:p>
            <a:pPr algn="just"/>
            <a:r>
              <a:rPr lang="ru-RU" dirty="0"/>
              <a:t>Направлено на проверку взаимо-действия между несколькими частями приложения (каждая из которых, в свою очередь, проверена отдельно на стадии модульного тестирования). </a:t>
            </a:r>
          </a:p>
          <a:p>
            <a:pPr algn="just"/>
            <a:endParaRPr lang="ru-RU" dirty="0"/>
          </a:p>
          <a:p>
            <a:pPr algn="just"/>
            <a:r>
              <a:rPr lang="en-US" b="1" dirty="0">
                <a:solidFill>
                  <a:srgbClr val="FF0000"/>
                </a:solidFill>
              </a:rPr>
              <a:t>NB: </a:t>
            </a:r>
            <a:r>
              <a:rPr lang="ru-RU" b="1" dirty="0">
                <a:solidFill>
                  <a:srgbClr val="FF0000"/>
                </a:solidFill>
              </a:rPr>
              <a:t>Иногда под понятием «интеграция» подразумевают взаимодействие с внешней системой. Тестирование межсистемных кейсов считается более сложным видом тестирования (!!!)</a:t>
            </a:r>
            <a:endParaRPr lang="ru-BY" b="1" dirty="0">
              <a:solidFill>
                <a:srgbClr val="FF0000"/>
              </a:solidFill>
            </a:endParaRPr>
          </a:p>
        </p:txBody>
      </p:sp>
      <p:sp>
        <p:nvSpPr>
          <p:cNvPr id="4" name="Дата 3">
            <a:extLst>
              <a:ext uri="{FF2B5EF4-FFF2-40B4-BE49-F238E27FC236}">
                <a16:creationId xmlns:a16="http://schemas.microsoft.com/office/drawing/2014/main" id="{721D0708-BC1C-4639-9EE9-B49E386C4E70}"/>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87312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1F2C5-1584-47C9-BC5E-309248EECE8E}"/>
              </a:ext>
            </a:extLst>
          </p:cNvPr>
          <p:cNvSpPr>
            <a:spLocks noGrp="1"/>
          </p:cNvSpPr>
          <p:nvPr>
            <p:ph type="title"/>
          </p:nvPr>
        </p:nvSpPr>
        <p:spPr/>
        <p:txBody>
          <a:bodyPr/>
          <a:lstStyle/>
          <a:p>
            <a:r>
              <a:rPr lang="ru-RU" dirty="0"/>
              <a:t>Системное тестирование</a:t>
            </a:r>
            <a:endParaRPr lang="ru-BY" dirty="0"/>
          </a:p>
        </p:txBody>
      </p:sp>
      <p:sp>
        <p:nvSpPr>
          <p:cNvPr id="3" name="Объект 2">
            <a:extLst>
              <a:ext uri="{FF2B5EF4-FFF2-40B4-BE49-F238E27FC236}">
                <a16:creationId xmlns:a16="http://schemas.microsoft.com/office/drawing/2014/main" id="{0B8BD316-7487-471B-BE84-9B9509E2F4EB}"/>
              </a:ext>
            </a:extLst>
          </p:cNvPr>
          <p:cNvSpPr>
            <a:spLocks noGrp="1"/>
          </p:cNvSpPr>
          <p:nvPr>
            <p:ph idx="1"/>
          </p:nvPr>
        </p:nvSpPr>
        <p:spPr/>
        <p:txBody>
          <a:bodyPr/>
          <a:lstStyle/>
          <a:p>
            <a:pPr algn="just"/>
            <a:r>
              <a:rPr lang="ru-RU" dirty="0"/>
              <a:t>Направлено на проверку всего приложения как единого целого, собранного из частей, проверенных на двух предыдущих стадиях. Здесь не только выявляются дефекты «на стыках» компонентов, но и появляется возможность полноценно взаимодействовать с приложением с точки зрения конечного пользователя.</a:t>
            </a:r>
            <a:endParaRPr lang="ru-BY" dirty="0"/>
          </a:p>
        </p:txBody>
      </p:sp>
      <p:sp>
        <p:nvSpPr>
          <p:cNvPr id="4" name="Дата 3">
            <a:extLst>
              <a:ext uri="{FF2B5EF4-FFF2-40B4-BE49-F238E27FC236}">
                <a16:creationId xmlns:a16="http://schemas.microsoft.com/office/drawing/2014/main" id="{60A18DCC-6A2D-4081-901D-ACE979662D38}"/>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348458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EF94D-3875-4852-82E5-CF2F2CA331E3}"/>
              </a:ext>
            </a:extLst>
          </p:cNvPr>
          <p:cNvSpPr>
            <a:spLocks noGrp="1"/>
          </p:cNvSpPr>
          <p:nvPr>
            <p:ph type="title"/>
          </p:nvPr>
        </p:nvSpPr>
        <p:spPr/>
        <p:txBody>
          <a:bodyPr/>
          <a:lstStyle/>
          <a:p>
            <a:r>
              <a:rPr lang="ru-RU" dirty="0"/>
              <a:t>По уровню автоматизации</a:t>
            </a:r>
            <a:endParaRPr lang="ru-BY" dirty="0"/>
          </a:p>
        </p:txBody>
      </p:sp>
      <p:sp>
        <p:nvSpPr>
          <p:cNvPr id="3" name="Объект 2">
            <a:extLst>
              <a:ext uri="{FF2B5EF4-FFF2-40B4-BE49-F238E27FC236}">
                <a16:creationId xmlns:a16="http://schemas.microsoft.com/office/drawing/2014/main" id="{EBDF50EA-697D-4517-8BAB-1C8F750E67A5}"/>
              </a:ext>
            </a:extLst>
          </p:cNvPr>
          <p:cNvSpPr>
            <a:spLocks noGrp="1"/>
          </p:cNvSpPr>
          <p:nvPr>
            <p:ph idx="1"/>
          </p:nvPr>
        </p:nvSpPr>
        <p:spPr/>
        <p:txBody>
          <a:bodyPr/>
          <a:lstStyle/>
          <a:p>
            <a:r>
              <a:rPr lang="ru-RU" dirty="0"/>
              <a:t>Выделяют:</a:t>
            </a:r>
          </a:p>
          <a:p>
            <a:r>
              <a:rPr lang="ru-RU" dirty="0"/>
              <a:t>- </a:t>
            </a:r>
            <a:r>
              <a:rPr lang="ru-RU" b="1" dirty="0"/>
              <a:t>ручное (мануальное) тестирование </a:t>
            </a:r>
            <a:r>
              <a:rPr lang="ru-RU" dirty="0"/>
              <a:t>- </a:t>
            </a:r>
            <a:r>
              <a:rPr lang="ru-RU" sz="2000" b="0" strike="noStrike" spc="-1" dirty="0">
                <a:solidFill>
                  <a:srgbClr val="303030"/>
                </a:solidFill>
                <a:latin typeface="Times New Roman"/>
              </a:rPr>
              <a:t>тестирование, в котором тест-кейсы выполняются человеком вручную без использования средств автоматизации. </a:t>
            </a:r>
          </a:p>
          <a:p>
            <a:r>
              <a:rPr lang="ru-RU" dirty="0"/>
              <a:t>- </a:t>
            </a:r>
            <a:r>
              <a:rPr lang="ru-RU" b="1" dirty="0"/>
              <a:t>автоматизированное тестирование </a:t>
            </a:r>
            <a:r>
              <a:rPr lang="ru-RU" dirty="0"/>
              <a:t>- </a:t>
            </a:r>
            <a:r>
              <a:rPr lang="ru-RU" sz="2000" b="0" strike="noStrike" spc="-1" dirty="0">
                <a:solidFill>
                  <a:srgbClr val="303030"/>
                </a:solidFill>
                <a:latin typeface="Times New Roman"/>
              </a:rPr>
              <a:t>набор техник, подходов и инструментальных средств, позволяющий исключить человека из выполнения некоторых задач в процессе тестирования. </a:t>
            </a:r>
          </a:p>
          <a:p>
            <a:endParaRPr lang="ru-BY" dirty="0"/>
          </a:p>
        </p:txBody>
      </p:sp>
      <p:sp>
        <p:nvSpPr>
          <p:cNvPr id="4" name="Дата 3">
            <a:extLst>
              <a:ext uri="{FF2B5EF4-FFF2-40B4-BE49-F238E27FC236}">
                <a16:creationId xmlns:a16="http://schemas.microsoft.com/office/drawing/2014/main" id="{FC05A194-857D-46C1-AFAD-E344B7552583}"/>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1348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5E6CF3-512A-4E4D-983C-60C161C02559}"/>
              </a:ext>
            </a:extLst>
          </p:cNvPr>
          <p:cNvSpPr>
            <a:spLocks noGrp="1"/>
          </p:cNvSpPr>
          <p:nvPr>
            <p:ph type="title"/>
          </p:nvPr>
        </p:nvSpPr>
        <p:spPr/>
        <p:txBody>
          <a:bodyPr/>
          <a:lstStyle/>
          <a:p>
            <a:r>
              <a:rPr lang="ru-RU" dirty="0"/>
              <a:t>Модель качества ПО </a:t>
            </a:r>
            <a:br>
              <a:rPr lang="en-US" dirty="0"/>
            </a:br>
            <a:r>
              <a:rPr lang="ru-RU" dirty="0"/>
              <a:t>(</a:t>
            </a:r>
            <a:r>
              <a:rPr lang="en-US" dirty="0"/>
              <a:t>ISO </a:t>
            </a:r>
            <a:r>
              <a:rPr lang="ru-RU" dirty="0"/>
              <a:t>9126-1)</a:t>
            </a:r>
            <a:endParaRPr lang="ru-BY" dirty="0"/>
          </a:p>
        </p:txBody>
      </p:sp>
      <p:pic>
        <p:nvPicPr>
          <p:cNvPr id="6" name="Объект 5">
            <a:extLst>
              <a:ext uri="{FF2B5EF4-FFF2-40B4-BE49-F238E27FC236}">
                <a16:creationId xmlns:a16="http://schemas.microsoft.com/office/drawing/2014/main" id="{8EEF61C8-F8F2-420F-8743-DF69E9F0D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276" y="1970842"/>
            <a:ext cx="4780112" cy="4287913"/>
          </a:xfrm>
        </p:spPr>
      </p:pic>
      <p:sp>
        <p:nvSpPr>
          <p:cNvPr id="4" name="Дата 3">
            <a:extLst>
              <a:ext uri="{FF2B5EF4-FFF2-40B4-BE49-F238E27FC236}">
                <a16:creationId xmlns:a16="http://schemas.microsoft.com/office/drawing/2014/main" id="{94265633-F93F-405D-86E8-039442793021}"/>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974495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080B86-74C8-40D1-BCA8-F538B67E7300}"/>
              </a:ext>
            </a:extLst>
          </p:cNvPr>
          <p:cNvSpPr>
            <a:spLocks noGrp="1"/>
          </p:cNvSpPr>
          <p:nvPr>
            <p:ph type="title"/>
          </p:nvPr>
        </p:nvSpPr>
        <p:spPr/>
        <p:txBody>
          <a:bodyPr/>
          <a:lstStyle/>
          <a:p>
            <a:r>
              <a:rPr lang="ru-RU" dirty="0"/>
              <a:t>Пирамида тестирования</a:t>
            </a:r>
            <a:endParaRPr lang="ru-BY" dirty="0"/>
          </a:p>
        </p:txBody>
      </p:sp>
      <p:pic>
        <p:nvPicPr>
          <p:cNvPr id="6" name="Объект 5">
            <a:extLst>
              <a:ext uri="{FF2B5EF4-FFF2-40B4-BE49-F238E27FC236}">
                <a16:creationId xmlns:a16="http://schemas.microsoft.com/office/drawing/2014/main" id="{B4200EAB-1D3F-4C8F-BCA2-1932E4EDB5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2786" y="2001667"/>
            <a:ext cx="5464905" cy="4301479"/>
          </a:xfrm>
        </p:spPr>
      </p:pic>
      <p:sp>
        <p:nvSpPr>
          <p:cNvPr id="4" name="Дата 3">
            <a:extLst>
              <a:ext uri="{FF2B5EF4-FFF2-40B4-BE49-F238E27FC236}">
                <a16:creationId xmlns:a16="http://schemas.microsoft.com/office/drawing/2014/main" id="{A49A7894-4225-4919-8D54-3CFCE04AC1D7}"/>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75098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9554E-2D45-4947-B416-FFBD78E2F75F}"/>
              </a:ext>
            </a:extLst>
          </p:cNvPr>
          <p:cNvSpPr>
            <a:spLocks noGrp="1"/>
          </p:cNvSpPr>
          <p:nvPr>
            <p:ph type="title"/>
          </p:nvPr>
        </p:nvSpPr>
        <p:spPr/>
        <p:txBody>
          <a:bodyPr/>
          <a:lstStyle/>
          <a:p>
            <a:r>
              <a:rPr lang="ru-RU" dirty="0"/>
              <a:t>Функциональное тестирование</a:t>
            </a:r>
            <a:endParaRPr lang="ru-BY" dirty="0"/>
          </a:p>
        </p:txBody>
      </p:sp>
      <p:sp>
        <p:nvSpPr>
          <p:cNvPr id="3" name="Объект 2">
            <a:extLst>
              <a:ext uri="{FF2B5EF4-FFF2-40B4-BE49-F238E27FC236}">
                <a16:creationId xmlns:a16="http://schemas.microsoft.com/office/drawing/2014/main" id="{5A5B3C09-9AC6-45BF-8F43-31362C90DFEC}"/>
              </a:ext>
            </a:extLst>
          </p:cNvPr>
          <p:cNvSpPr>
            <a:spLocks noGrp="1"/>
          </p:cNvSpPr>
          <p:nvPr>
            <p:ph idx="1"/>
          </p:nvPr>
        </p:nvSpPr>
        <p:spPr/>
        <p:txBody>
          <a:bodyPr>
            <a:normAutofit/>
          </a:bodyPr>
          <a:lstStyle/>
          <a:p>
            <a:r>
              <a:rPr lang="ru-RU" dirty="0"/>
              <a:t>Отвечает на вопрос: </a:t>
            </a:r>
            <a:r>
              <a:rPr lang="ru-RU" b="1" u="sng" dirty="0"/>
              <a:t>«Что делает программа?»</a:t>
            </a:r>
          </a:p>
          <a:p>
            <a:r>
              <a:rPr lang="ru-RU" dirty="0"/>
              <a:t>Этот вид тестирования занимает 90% времени отведённого на тестирование. Функциональное тестирование предполагает проверку функциональных требований: логики и бизнес-правил приложения или системы. Полноценное системное/функциональное тестирование является самым трудоёмким процессом и может занимать до 80% всего бюджета проекта по тестированию. Тестирование функциональности может проводиться в двух аспектах:</a:t>
            </a:r>
          </a:p>
          <a:p>
            <a:r>
              <a:rPr lang="ru-RU" dirty="0"/>
              <a:t>К основным видам функционального тестирования относят:</a:t>
            </a:r>
          </a:p>
          <a:p>
            <a:pPr lvl="2">
              <a:buFont typeface="Wingdings" panose="05000000000000000000" pitchFamily="2" charset="2"/>
              <a:buChar char="Ø"/>
            </a:pPr>
            <a:r>
              <a:rPr lang="ru-RU" sz="1800" u="sng" dirty="0"/>
              <a:t>функциональное тестирование </a:t>
            </a:r>
            <a:r>
              <a:rPr lang="ru-RU" sz="1800" dirty="0"/>
              <a:t>(</a:t>
            </a:r>
            <a:r>
              <a:rPr lang="en-US" sz="1800" dirty="0"/>
              <a:t>Functional testing)</a:t>
            </a:r>
          </a:p>
          <a:p>
            <a:pPr lvl="2">
              <a:buFont typeface="Wingdings" panose="05000000000000000000" pitchFamily="2" charset="2"/>
              <a:buChar char="Ø"/>
            </a:pPr>
            <a:r>
              <a:rPr lang="ru-RU" sz="1800" u="sng" dirty="0"/>
              <a:t>тестирование безопасности </a:t>
            </a:r>
            <a:r>
              <a:rPr lang="ru-RU" sz="1800" dirty="0"/>
              <a:t>(</a:t>
            </a:r>
            <a:r>
              <a:rPr lang="en-US" sz="1800" dirty="0"/>
              <a:t>Security and Access Control Testing)</a:t>
            </a:r>
          </a:p>
          <a:p>
            <a:pPr lvl="2">
              <a:buFont typeface="Wingdings" panose="05000000000000000000" pitchFamily="2" charset="2"/>
              <a:buChar char="Ø"/>
            </a:pPr>
            <a:r>
              <a:rPr lang="ru-RU" sz="1800" u="sng" dirty="0"/>
              <a:t>тестирование взаимодействия </a:t>
            </a:r>
            <a:r>
              <a:rPr lang="ru-RU" sz="1800" dirty="0"/>
              <a:t>(</a:t>
            </a:r>
            <a:r>
              <a:rPr lang="en-US" sz="1800" dirty="0"/>
              <a:t>Interoperability Testing)</a:t>
            </a:r>
            <a:endParaRPr lang="ru-BY" sz="1800" dirty="0"/>
          </a:p>
        </p:txBody>
      </p:sp>
      <p:sp>
        <p:nvSpPr>
          <p:cNvPr id="4" name="Дата 3">
            <a:extLst>
              <a:ext uri="{FF2B5EF4-FFF2-40B4-BE49-F238E27FC236}">
                <a16:creationId xmlns:a16="http://schemas.microsoft.com/office/drawing/2014/main" id="{09F3FA1B-BDC9-4F47-A098-C18D711E550D}"/>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233813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0C80C0-6DC8-45FE-A231-C45E258ED3A5}"/>
              </a:ext>
            </a:extLst>
          </p:cNvPr>
          <p:cNvSpPr>
            <a:spLocks noGrp="1"/>
          </p:cNvSpPr>
          <p:nvPr>
            <p:ph type="title"/>
          </p:nvPr>
        </p:nvSpPr>
        <p:spPr/>
        <p:txBody>
          <a:bodyPr/>
          <a:lstStyle/>
          <a:p>
            <a:r>
              <a:rPr lang="ru-RU" dirty="0"/>
              <a:t>Нефункциональное тестирование</a:t>
            </a:r>
            <a:endParaRPr lang="ru-BY" dirty="0"/>
          </a:p>
        </p:txBody>
      </p:sp>
      <p:sp>
        <p:nvSpPr>
          <p:cNvPr id="3" name="Объект 2">
            <a:extLst>
              <a:ext uri="{FF2B5EF4-FFF2-40B4-BE49-F238E27FC236}">
                <a16:creationId xmlns:a16="http://schemas.microsoft.com/office/drawing/2014/main" id="{65C3302F-0E31-49A7-A32B-F8715B9078F6}"/>
              </a:ext>
            </a:extLst>
          </p:cNvPr>
          <p:cNvSpPr>
            <a:spLocks noGrp="1"/>
          </p:cNvSpPr>
          <p:nvPr>
            <p:ph idx="1"/>
          </p:nvPr>
        </p:nvSpPr>
        <p:spPr/>
        <p:txBody>
          <a:bodyPr>
            <a:normAutofit fontScale="70000" lnSpcReduction="20000"/>
          </a:bodyPr>
          <a:lstStyle/>
          <a:p>
            <a:pPr marL="0" indent="0">
              <a:buNone/>
            </a:pPr>
            <a:r>
              <a:rPr lang="ru-RU" dirty="0"/>
              <a:t>Отвечает на вопрос: «</a:t>
            </a:r>
            <a:r>
              <a:rPr lang="ru-RU" b="1" dirty="0"/>
              <a:t>Как программа выполняет свои функции?»</a:t>
            </a:r>
            <a:endParaRPr lang="ru-RU" dirty="0"/>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производительности (</a:t>
            </a:r>
            <a:r>
              <a:rPr lang="ru-RU" b="1" i="0" dirty="0" err="1">
                <a:solidFill>
                  <a:srgbClr val="000000"/>
                </a:solidFill>
                <a:effectLst/>
                <a:latin typeface="Roboto" panose="02000000000000000000" pitchFamily="2" charset="0"/>
              </a:rPr>
              <a:t>performance</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Проверка работоспособности системы под нагрузкой. </a:t>
            </a:r>
          </a:p>
          <a:p>
            <a:pPr marL="457200" indent="-457200" algn="just">
              <a:buFont typeface="+mj-lt"/>
              <a:buAutoNum type="arabicPeriod"/>
            </a:pPr>
            <a:r>
              <a:rPr lang="ru-RU" b="1" i="0" dirty="0">
                <a:solidFill>
                  <a:srgbClr val="000000"/>
                </a:solidFill>
                <a:effectLst/>
                <a:latin typeface="Roboto" panose="02000000000000000000" pitchFamily="2" charset="0"/>
              </a:rPr>
              <a:t>Юзабилити-тестирование (</a:t>
            </a:r>
            <a:r>
              <a:rPr lang="ru-RU" b="1" i="0" dirty="0" err="1">
                <a:solidFill>
                  <a:srgbClr val="000000"/>
                </a:solidFill>
                <a:effectLst/>
                <a:latin typeface="Roboto" panose="02000000000000000000" pitchFamily="2" charset="0"/>
              </a:rPr>
              <a:t>usability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Цель в определении степени удобства и практичности пользовательского интерфейса;</a:t>
            </a: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безопасности (</a:t>
            </a:r>
            <a:r>
              <a:rPr lang="ru-RU" b="1" i="0" dirty="0" err="1">
                <a:solidFill>
                  <a:srgbClr val="000000"/>
                </a:solidFill>
                <a:effectLst/>
                <a:latin typeface="Roboto" panose="02000000000000000000" pitchFamily="2" charset="0"/>
              </a:rPr>
              <a:t>security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надежности системы от возможных рисков и угроз </a:t>
            </a: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графического интерфейса пользователя (GUI);</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локализации (</a:t>
            </a:r>
            <a:r>
              <a:rPr lang="ru-RU" b="1" i="0" dirty="0" err="1">
                <a:solidFill>
                  <a:srgbClr val="000000"/>
                </a:solidFill>
                <a:effectLst/>
                <a:latin typeface="Roboto" panose="02000000000000000000" pitchFamily="2" charset="0"/>
              </a:rPr>
              <a:t>localization</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Корректность работы отдельных компонентов системы в </a:t>
            </a:r>
            <a:r>
              <a:rPr lang="ru-RU" b="0" i="0" dirty="0" err="1">
                <a:solidFill>
                  <a:srgbClr val="000000"/>
                </a:solidFill>
                <a:effectLst/>
                <a:latin typeface="Roboto" panose="02000000000000000000" pitchFamily="2" charset="0"/>
              </a:rPr>
              <a:t>конктесте</a:t>
            </a:r>
            <a:r>
              <a:rPr lang="ru-RU" b="0" i="0" dirty="0">
                <a:solidFill>
                  <a:srgbClr val="000000"/>
                </a:solidFill>
                <a:effectLst/>
                <a:latin typeface="Roboto" panose="02000000000000000000" pitchFamily="2" charset="0"/>
              </a:rPr>
              <a:t> другой локали</a:t>
            </a: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интернационализации (</a:t>
            </a:r>
            <a:r>
              <a:rPr lang="ru-RU" b="1" i="0" dirty="0" err="1">
                <a:solidFill>
                  <a:srgbClr val="000000"/>
                </a:solidFill>
                <a:effectLst/>
                <a:latin typeface="Roboto" panose="02000000000000000000" pitchFamily="2" charset="0"/>
              </a:rPr>
              <a:t>internationalization</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Подготовка системы к переходу на другую </a:t>
            </a:r>
            <a:r>
              <a:rPr lang="ru-RU" b="0" i="0" dirty="0" err="1">
                <a:solidFill>
                  <a:srgbClr val="000000"/>
                </a:solidFill>
                <a:effectLst/>
                <a:latin typeface="Roboto" panose="02000000000000000000" pitchFamily="2" charset="0"/>
              </a:rPr>
              <a:t>локаль</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совместимости (</a:t>
            </a:r>
            <a:r>
              <a:rPr lang="ru-RU" b="1" i="0" dirty="0" err="1">
                <a:solidFill>
                  <a:srgbClr val="000000"/>
                </a:solidFill>
                <a:effectLst/>
                <a:latin typeface="Roboto" panose="02000000000000000000" pitchFamily="2" charset="0"/>
              </a:rPr>
              <a:t>compatibility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возможности приложения взаимодействовать с различными программными продуктами, операционными системами и окружением.</a:t>
            </a:r>
          </a:p>
          <a:p>
            <a:endParaRPr lang="ru-RU" dirty="0"/>
          </a:p>
          <a:p>
            <a:endParaRPr lang="ru-BY" b="1" dirty="0"/>
          </a:p>
        </p:txBody>
      </p:sp>
      <p:sp>
        <p:nvSpPr>
          <p:cNvPr id="4" name="Дата 3">
            <a:extLst>
              <a:ext uri="{FF2B5EF4-FFF2-40B4-BE49-F238E27FC236}">
                <a16:creationId xmlns:a16="http://schemas.microsoft.com/office/drawing/2014/main" id="{59841B4D-CADE-49F5-95C6-ABE75C44C203}"/>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24651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B49CC5-43CA-47BA-ACCD-6CE131B1ED83}"/>
              </a:ext>
            </a:extLst>
          </p:cNvPr>
          <p:cNvSpPr>
            <a:spLocks noGrp="1"/>
          </p:cNvSpPr>
          <p:nvPr>
            <p:ph type="title"/>
          </p:nvPr>
        </p:nvSpPr>
        <p:spPr/>
        <p:txBody>
          <a:bodyPr/>
          <a:lstStyle/>
          <a:p>
            <a:r>
              <a:rPr lang="ru-RU" dirty="0"/>
              <a:t>Классификация</a:t>
            </a:r>
            <a:endParaRPr lang="ru-BY" dirty="0"/>
          </a:p>
        </p:txBody>
      </p:sp>
      <p:sp>
        <p:nvSpPr>
          <p:cNvPr id="4" name="Дата 3">
            <a:extLst>
              <a:ext uri="{FF2B5EF4-FFF2-40B4-BE49-F238E27FC236}">
                <a16:creationId xmlns:a16="http://schemas.microsoft.com/office/drawing/2014/main" id="{B850C33F-6705-48EE-94FD-313746DA74A5}"/>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pic>
        <p:nvPicPr>
          <p:cNvPr id="5" name="Picture 3">
            <a:extLst>
              <a:ext uri="{FF2B5EF4-FFF2-40B4-BE49-F238E27FC236}">
                <a16:creationId xmlns:a16="http://schemas.microsoft.com/office/drawing/2014/main" id="{4CF4E565-20B1-421C-BBD0-DA41C61F8946}"/>
              </a:ext>
            </a:extLst>
          </p:cNvPr>
          <p:cNvPicPr>
            <a:picLocks noGrp="1"/>
          </p:cNvPicPr>
          <p:nvPr>
            <p:ph idx="1"/>
          </p:nvPr>
        </p:nvPicPr>
        <p:blipFill>
          <a:blip r:embed="rId2"/>
          <a:stretch/>
        </p:blipFill>
        <p:spPr>
          <a:xfrm>
            <a:off x="1216025" y="2269331"/>
            <a:ext cx="9820275" cy="3438525"/>
          </a:xfrm>
          <a:prstGeom prst="rect">
            <a:avLst/>
          </a:prstGeom>
          <a:ln w="0">
            <a:noFill/>
          </a:ln>
        </p:spPr>
      </p:pic>
    </p:spTree>
    <p:extLst>
      <p:ext uri="{BB962C8B-B14F-4D97-AF65-F5344CB8AC3E}">
        <p14:creationId xmlns:p14="http://schemas.microsoft.com/office/powerpoint/2010/main" val="25356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860FC-EEF2-456F-BEDE-289E093AD8CF}"/>
              </a:ext>
            </a:extLst>
          </p:cNvPr>
          <p:cNvSpPr>
            <a:spLocks noGrp="1"/>
          </p:cNvSpPr>
          <p:nvPr>
            <p:ph type="title"/>
          </p:nvPr>
        </p:nvSpPr>
        <p:spPr/>
        <p:txBody>
          <a:bodyPr/>
          <a:lstStyle/>
          <a:p>
            <a:r>
              <a:rPr lang="ru-RU" dirty="0"/>
              <a:t>По запуску кода на исполнение</a:t>
            </a:r>
            <a:endParaRPr lang="ru-BY" dirty="0"/>
          </a:p>
        </p:txBody>
      </p:sp>
      <p:sp>
        <p:nvSpPr>
          <p:cNvPr id="3" name="Объект 2">
            <a:extLst>
              <a:ext uri="{FF2B5EF4-FFF2-40B4-BE49-F238E27FC236}">
                <a16:creationId xmlns:a16="http://schemas.microsoft.com/office/drawing/2014/main" id="{3128B4CC-6A6B-4985-9A5C-1322EBB1386F}"/>
              </a:ext>
            </a:extLst>
          </p:cNvPr>
          <p:cNvSpPr>
            <a:spLocks noGrp="1"/>
          </p:cNvSpPr>
          <p:nvPr>
            <p:ph idx="1"/>
          </p:nvPr>
        </p:nvSpPr>
        <p:spPr/>
        <p:txBody>
          <a:bodyPr/>
          <a:lstStyle/>
          <a:p>
            <a:r>
              <a:rPr lang="ru-RU" sz="3200" dirty="0"/>
              <a:t>Выделяют:</a:t>
            </a:r>
          </a:p>
          <a:p>
            <a:pPr>
              <a:buFont typeface="Wingdings" panose="05000000000000000000" pitchFamily="2" charset="2"/>
              <a:buChar char="§"/>
            </a:pPr>
            <a:r>
              <a:rPr lang="ru-RU" sz="2800" b="1" u="sng" dirty="0"/>
              <a:t>Статическое тестирование </a:t>
            </a:r>
            <a:r>
              <a:rPr lang="ru-RU" sz="2800" dirty="0"/>
              <a:t> -  </a:t>
            </a:r>
            <a:r>
              <a:rPr lang="ru-RU" sz="2800" b="0" strike="noStrike" spc="-1" dirty="0">
                <a:solidFill>
                  <a:srgbClr val="303030"/>
                </a:solidFill>
                <a:latin typeface="Times New Roman"/>
              </a:rPr>
              <a:t>без запуска кода на исполнение.</a:t>
            </a:r>
            <a:endParaRPr lang="ru-RU" sz="2800" b="1" u="sng" dirty="0"/>
          </a:p>
          <a:p>
            <a:pPr>
              <a:buFont typeface="Wingdings" panose="05000000000000000000" pitchFamily="2" charset="2"/>
              <a:buChar char="§"/>
            </a:pPr>
            <a:r>
              <a:rPr lang="ru-RU" sz="2800" b="1" u="sng" dirty="0"/>
              <a:t>Динамическое тестирование</a:t>
            </a:r>
            <a:r>
              <a:rPr lang="ru-RU" sz="2800" b="1" dirty="0"/>
              <a:t> </a:t>
            </a:r>
            <a:r>
              <a:rPr lang="ru-RU" sz="2800" dirty="0"/>
              <a:t>- </a:t>
            </a:r>
            <a:r>
              <a:rPr lang="ru-RU" sz="2800" b="0" strike="noStrike" spc="-1" dirty="0">
                <a:solidFill>
                  <a:srgbClr val="303030"/>
                </a:solidFill>
                <a:latin typeface="Times New Roman"/>
              </a:rPr>
              <a:t>тестирование с запуском кода на исполнение. Основная идея этого вида тестирования состоит в том, что проверяется реальное поведение (части) приложения. </a:t>
            </a:r>
            <a:endParaRPr lang="ru-BY" sz="2800" dirty="0"/>
          </a:p>
        </p:txBody>
      </p:sp>
      <p:sp>
        <p:nvSpPr>
          <p:cNvPr id="4" name="Дата 3">
            <a:extLst>
              <a:ext uri="{FF2B5EF4-FFF2-40B4-BE49-F238E27FC236}">
                <a16:creationId xmlns:a16="http://schemas.microsoft.com/office/drawing/2014/main" id="{C58FCAA1-9AE1-4982-AEE9-CDD8263DC37D}"/>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187588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33966-4D19-42E1-8021-D6A8E78B3DFE}"/>
              </a:ext>
            </a:extLst>
          </p:cNvPr>
          <p:cNvSpPr>
            <a:spLocks noGrp="1"/>
          </p:cNvSpPr>
          <p:nvPr>
            <p:ph type="title"/>
          </p:nvPr>
        </p:nvSpPr>
        <p:spPr/>
        <p:txBody>
          <a:bodyPr/>
          <a:lstStyle/>
          <a:p>
            <a:r>
              <a:rPr lang="ru-RU" dirty="0"/>
              <a:t>Статическое тестирование</a:t>
            </a:r>
            <a:endParaRPr lang="ru-BY" dirty="0"/>
          </a:p>
        </p:txBody>
      </p:sp>
      <p:sp>
        <p:nvSpPr>
          <p:cNvPr id="3" name="Объект 2">
            <a:extLst>
              <a:ext uri="{FF2B5EF4-FFF2-40B4-BE49-F238E27FC236}">
                <a16:creationId xmlns:a16="http://schemas.microsoft.com/office/drawing/2014/main" id="{76351C15-188C-4774-9424-D7538F83C378}"/>
              </a:ext>
            </a:extLst>
          </p:cNvPr>
          <p:cNvSpPr>
            <a:spLocks noGrp="1"/>
          </p:cNvSpPr>
          <p:nvPr>
            <p:ph idx="1"/>
          </p:nvPr>
        </p:nvSpPr>
        <p:spPr/>
        <p:txBody>
          <a:bodyPr>
            <a:normAutofit/>
          </a:bodyPr>
          <a:lstStyle/>
          <a:p>
            <a:pPr algn="l" fontAlgn="base"/>
            <a:r>
              <a:rPr lang="ru-RU" b="0" i="0" dirty="0">
                <a:solidFill>
                  <a:srgbClr val="3A3A3A"/>
                </a:solidFill>
                <a:effectLst/>
                <a:latin typeface="Inter"/>
              </a:rPr>
              <a:t>Оно представляет собой процесс или технику, которые выполняются для поиска потенциальных дефектов в программном обеспечении. Это также процесс обнаружения и устранения ошибок и дефектов в различных сопроводительных документах (например, спецификации требований к программному обеспечению).</a:t>
            </a:r>
          </a:p>
          <a:p>
            <a:pPr algn="l" fontAlgn="base"/>
            <a:r>
              <a:rPr lang="ru-RU" b="0" i="0" dirty="0">
                <a:solidFill>
                  <a:srgbClr val="3A3A3A"/>
                </a:solidFill>
                <a:effectLst/>
                <a:latin typeface="Inter"/>
              </a:rPr>
              <a:t>Статическое тестирование </a:t>
            </a:r>
            <a:r>
              <a:rPr lang="ru-RU" b="1" i="1" dirty="0">
                <a:solidFill>
                  <a:srgbClr val="3A3A3A"/>
                </a:solidFill>
                <a:effectLst/>
                <a:latin typeface="Inter"/>
              </a:rPr>
              <a:t>начинается на ранних этапах</a:t>
            </a:r>
            <a:r>
              <a:rPr lang="ru-RU" b="0" i="0" dirty="0">
                <a:solidFill>
                  <a:srgbClr val="3A3A3A"/>
                </a:solidFill>
                <a:effectLst/>
                <a:latin typeface="Inter"/>
              </a:rPr>
              <a:t> жизненного цикла ПО и является, соответственно, частью процесса верификации.</a:t>
            </a:r>
          </a:p>
          <a:p>
            <a:pPr algn="l" fontAlgn="base"/>
            <a:r>
              <a:rPr lang="ru-RU" b="0" i="0" dirty="0">
                <a:solidFill>
                  <a:srgbClr val="3A3A3A"/>
                </a:solidFill>
                <a:effectLst/>
                <a:latin typeface="Inter"/>
              </a:rPr>
              <a:t>Можно поделить статическое тестирование на 2 типа:</a:t>
            </a:r>
            <a:br>
              <a:rPr lang="ru-RU" b="0" i="0" dirty="0">
                <a:solidFill>
                  <a:srgbClr val="3A3A3A"/>
                </a:solidFill>
                <a:effectLst/>
                <a:latin typeface="Inter"/>
              </a:rPr>
            </a:br>
            <a:r>
              <a:rPr lang="ru-RU" b="0" i="0" dirty="0">
                <a:solidFill>
                  <a:srgbClr val="3A3A3A"/>
                </a:solidFill>
                <a:effectLst/>
                <a:latin typeface="Inter"/>
              </a:rPr>
              <a:t>1. Обзоры (Review)</a:t>
            </a:r>
            <a:br>
              <a:rPr lang="ru-RU" b="0" i="0" dirty="0">
                <a:solidFill>
                  <a:srgbClr val="3A3A3A"/>
                </a:solidFill>
                <a:effectLst/>
                <a:latin typeface="Inter"/>
              </a:rPr>
            </a:br>
            <a:r>
              <a:rPr lang="ru-RU" b="0" i="0" dirty="0">
                <a:solidFill>
                  <a:srgbClr val="3A3A3A"/>
                </a:solidFill>
                <a:effectLst/>
                <a:latin typeface="Inter"/>
              </a:rPr>
              <a:t>2. Статический анализ (</a:t>
            </a:r>
            <a:r>
              <a:rPr lang="ru-RU" b="0" i="0" dirty="0" err="1">
                <a:solidFill>
                  <a:srgbClr val="3A3A3A"/>
                </a:solidFill>
                <a:effectLst/>
                <a:latin typeface="Inter"/>
              </a:rPr>
              <a:t>Static</a:t>
            </a:r>
            <a:r>
              <a:rPr lang="ru-RU" b="0" i="0" dirty="0">
                <a:solidFill>
                  <a:srgbClr val="3A3A3A"/>
                </a:solidFill>
                <a:effectLst/>
                <a:latin typeface="Inter"/>
              </a:rPr>
              <a:t> Analysis)</a:t>
            </a:r>
          </a:p>
          <a:p>
            <a:endParaRPr lang="ru-BY" dirty="0"/>
          </a:p>
        </p:txBody>
      </p:sp>
      <p:sp>
        <p:nvSpPr>
          <p:cNvPr id="4" name="Дата 3">
            <a:extLst>
              <a:ext uri="{FF2B5EF4-FFF2-40B4-BE49-F238E27FC236}">
                <a16:creationId xmlns:a16="http://schemas.microsoft.com/office/drawing/2014/main" id="{608B339C-C80E-4A6A-B655-515670D94343}"/>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44714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6D37B5-4885-4B75-8F1C-0E90F1F5F07D}"/>
              </a:ext>
            </a:extLst>
          </p:cNvPr>
          <p:cNvSpPr>
            <a:spLocks noGrp="1"/>
          </p:cNvSpPr>
          <p:nvPr>
            <p:ph type="title"/>
          </p:nvPr>
        </p:nvSpPr>
        <p:spPr/>
        <p:txBody>
          <a:bodyPr/>
          <a:lstStyle/>
          <a:p>
            <a:r>
              <a:rPr lang="ru-RU" dirty="0"/>
              <a:t>Обзоры (</a:t>
            </a:r>
            <a:r>
              <a:rPr lang="en-US" dirty="0"/>
              <a:t>Review)</a:t>
            </a:r>
            <a:endParaRPr lang="ru-BY" dirty="0"/>
          </a:p>
        </p:txBody>
      </p:sp>
      <p:sp>
        <p:nvSpPr>
          <p:cNvPr id="3" name="Объект 2">
            <a:extLst>
              <a:ext uri="{FF2B5EF4-FFF2-40B4-BE49-F238E27FC236}">
                <a16:creationId xmlns:a16="http://schemas.microsoft.com/office/drawing/2014/main" id="{FFFEC973-5AF9-471C-ACC1-A84F9E965EBB}"/>
              </a:ext>
            </a:extLst>
          </p:cNvPr>
          <p:cNvSpPr>
            <a:spLocks noGrp="1"/>
          </p:cNvSpPr>
          <p:nvPr>
            <p:ph idx="1"/>
          </p:nvPr>
        </p:nvSpPr>
        <p:spPr/>
        <p:txBody>
          <a:bodyPr>
            <a:normAutofit fontScale="85000" lnSpcReduction="20000"/>
          </a:bodyPr>
          <a:lstStyle/>
          <a:p>
            <a:pPr algn="l" fontAlgn="base"/>
            <a:r>
              <a:rPr lang="ru-RU" b="1" i="0" dirty="0">
                <a:solidFill>
                  <a:srgbClr val="3A3A3A"/>
                </a:solidFill>
                <a:effectLst/>
                <a:latin typeface="Inter"/>
              </a:rPr>
              <a:t>Обзоры (Review</a:t>
            </a:r>
            <a:r>
              <a:rPr lang="ru-RU" b="0" i="0" dirty="0">
                <a:solidFill>
                  <a:srgbClr val="3A3A3A"/>
                </a:solidFill>
                <a:effectLst/>
                <a:latin typeface="Inter"/>
              </a:rPr>
              <a:t>) – проверка обычно используется для поиска и устранения ошибок или неясностей в документах. Это могут быть требования, дизайн, тестовые случаи и так далее.</a:t>
            </a:r>
          </a:p>
          <a:p>
            <a:pPr algn="l" fontAlgn="base"/>
            <a:r>
              <a:rPr lang="ru-RU" b="0" i="0" dirty="0">
                <a:solidFill>
                  <a:srgbClr val="3A3A3A"/>
                </a:solidFill>
                <a:effectLst/>
                <a:latin typeface="Inter"/>
              </a:rPr>
              <a:t>В свою очередь обзоры делятся на:</a:t>
            </a:r>
          </a:p>
          <a:p>
            <a:pPr algn="l" fontAlgn="base">
              <a:buFont typeface="Arial" panose="020B0604020202020204" pitchFamily="34" charset="0"/>
              <a:buChar char="•"/>
            </a:pPr>
            <a:r>
              <a:rPr lang="ru-RU" b="1" i="0" dirty="0">
                <a:solidFill>
                  <a:srgbClr val="3A3A3A"/>
                </a:solidFill>
                <a:effectLst/>
                <a:latin typeface="Inter"/>
              </a:rPr>
              <a:t>Неформальные. </a:t>
            </a:r>
            <a:r>
              <a:rPr lang="ru-RU" b="0" i="0" dirty="0">
                <a:solidFill>
                  <a:srgbClr val="3A3A3A"/>
                </a:solidFill>
                <a:effectLst/>
                <a:latin typeface="Inter"/>
              </a:rPr>
              <a:t>При неофициальном рассмотрении создатель документов показывает содержание документов аудитории. Каждый присутствующий высказывает свое мнение, что позволяет выявить недостатки на ранней стадии.</a:t>
            </a:r>
          </a:p>
          <a:p>
            <a:pPr algn="l" fontAlgn="base">
              <a:buFont typeface="Arial" panose="020B0604020202020204" pitchFamily="34" charset="0"/>
              <a:buChar char="•"/>
            </a:pPr>
            <a:r>
              <a:rPr lang="ru-RU" b="1" i="0" dirty="0">
                <a:solidFill>
                  <a:srgbClr val="3A3A3A"/>
                </a:solidFill>
                <a:effectLst/>
                <a:latin typeface="Inter"/>
              </a:rPr>
              <a:t>Сквозные просмотры (</a:t>
            </a:r>
            <a:r>
              <a:rPr lang="ru-RU" b="1" i="0" dirty="0" err="1">
                <a:solidFill>
                  <a:srgbClr val="3A3A3A"/>
                </a:solidFill>
                <a:effectLst/>
                <a:latin typeface="Inter"/>
              </a:rPr>
              <a:t>Walkthroughs</a:t>
            </a:r>
            <a:r>
              <a:rPr lang="ru-RU" b="1" i="0" dirty="0">
                <a:solidFill>
                  <a:srgbClr val="3A3A3A"/>
                </a:solidFill>
                <a:effectLst/>
                <a:latin typeface="Inter"/>
              </a:rPr>
              <a:t>). </a:t>
            </a:r>
            <a:r>
              <a:rPr lang="ru-RU" b="0" i="0" dirty="0">
                <a:solidFill>
                  <a:srgbClr val="3A3A3A"/>
                </a:solidFill>
                <a:effectLst/>
                <a:latin typeface="Inter"/>
              </a:rPr>
              <a:t>Выполняются опытным человеком или экспертом для проверки отсутствия дефектов, с целью предупреждения возникновения проблем на этапе разработки или тестирования.</a:t>
            </a:r>
          </a:p>
          <a:p>
            <a:pPr algn="l" fontAlgn="base">
              <a:buFont typeface="Arial" panose="020B0604020202020204" pitchFamily="34" charset="0"/>
              <a:buChar char="•"/>
            </a:pPr>
            <a:r>
              <a:rPr lang="ru-RU" b="1" i="0" dirty="0">
                <a:solidFill>
                  <a:srgbClr val="3A3A3A"/>
                </a:solidFill>
                <a:effectLst/>
                <a:latin typeface="Inter"/>
              </a:rPr>
              <a:t>Экспертная оценка. </a:t>
            </a:r>
            <a:r>
              <a:rPr lang="ru-RU" b="0" i="0" dirty="0">
                <a:solidFill>
                  <a:srgbClr val="3A3A3A"/>
                </a:solidFill>
                <a:effectLst/>
                <a:latin typeface="Inter"/>
              </a:rPr>
              <a:t>Означает проверку документов для выявления и исправления дефектов. В основном это делается в команде.</a:t>
            </a:r>
          </a:p>
          <a:p>
            <a:pPr algn="l" fontAlgn="base">
              <a:buFont typeface="Arial" panose="020B0604020202020204" pitchFamily="34" charset="0"/>
              <a:buChar char="•"/>
            </a:pPr>
            <a:r>
              <a:rPr lang="ru-RU" b="1" i="0" dirty="0">
                <a:solidFill>
                  <a:srgbClr val="3A3A3A"/>
                </a:solidFill>
                <a:effectLst/>
                <a:latin typeface="Inter"/>
              </a:rPr>
              <a:t>Инспектирование ПО. </a:t>
            </a:r>
            <a:r>
              <a:rPr lang="ru-RU" b="0" i="0" dirty="0">
                <a:solidFill>
                  <a:srgbClr val="3A3A3A"/>
                </a:solidFill>
                <a:effectLst/>
                <a:latin typeface="Inter"/>
              </a:rPr>
              <a:t>Это, в большинстве, проверка документа вышестоящим органом, например, проверка требований к программному обеспечению.</a:t>
            </a:r>
          </a:p>
          <a:p>
            <a:endParaRPr lang="ru-BY" dirty="0"/>
          </a:p>
        </p:txBody>
      </p:sp>
      <p:sp>
        <p:nvSpPr>
          <p:cNvPr id="4" name="Дата 3">
            <a:extLst>
              <a:ext uri="{FF2B5EF4-FFF2-40B4-BE49-F238E27FC236}">
                <a16:creationId xmlns:a16="http://schemas.microsoft.com/office/drawing/2014/main" id="{DFA3616C-8B18-469B-8377-F1516C31B7C1}"/>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35211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80DD-2435-4272-881E-9CCF5BCBDF4E}"/>
              </a:ext>
            </a:extLst>
          </p:cNvPr>
          <p:cNvSpPr>
            <a:spLocks noGrp="1"/>
          </p:cNvSpPr>
          <p:nvPr>
            <p:ph type="title"/>
          </p:nvPr>
        </p:nvSpPr>
        <p:spPr/>
        <p:txBody>
          <a:bodyPr/>
          <a:lstStyle/>
          <a:p>
            <a:r>
              <a:rPr lang="ru-RU" dirty="0"/>
              <a:t>Статический анализ (</a:t>
            </a:r>
            <a:r>
              <a:rPr lang="en-US" dirty="0"/>
              <a:t>Static Analysis)</a:t>
            </a:r>
            <a:endParaRPr lang="ru-BY" dirty="0"/>
          </a:p>
        </p:txBody>
      </p:sp>
      <p:sp>
        <p:nvSpPr>
          <p:cNvPr id="3" name="Объект 2">
            <a:extLst>
              <a:ext uri="{FF2B5EF4-FFF2-40B4-BE49-F238E27FC236}">
                <a16:creationId xmlns:a16="http://schemas.microsoft.com/office/drawing/2014/main" id="{4BFEEE42-7DC4-4631-8B3E-C4B0E5E17F29}"/>
              </a:ext>
            </a:extLst>
          </p:cNvPr>
          <p:cNvSpPr>
            <a:spLocks noGrp="1"/>
          </p:cNvSpPr>
          <p:nvPr>
            <p:ph idx="1"/>
          </p:nvPr>
        </p:nvSpPr>
        <p:spPr/>
        <p:txBody>
          <a:bodyPr>
            <a:normAutofit fontScale="92500" lnSpcReduction="10000"/>
          </a:bodyPr>
          <a:lstStyle/>
          <a:p>
            <a:pPr algn="l" fontAlgn="base"/>
            <a:r>
              <a:rPr lang="ru-RU" b="1" i="0" dirty="0">
                <a:solidFill>
                  <a:srgbClr val="3A3A3A"/>
                </a:solidFill>
                <a:effectLst/>
                <a:latin typeface="Inter"/>
              </a:rPr>
              <a:t>Статический анализ (</a:t>
            </a:r>
            <a:r>
              <a:rPr lang="ru-RU" b="1" i="0" dirty="0" err="1">
                <a:solidFill>
                  <a:srgbClr val="3A3A3A"/>
                </a:solidFill>
                <a:effectLst/>
                <a:latin typeface="Inter"/>
              </a:rPr>
              <a:t>Static</a:t>
            </a:r>
            <a:r>
              <a:rPr lang="ru-RU" b="1" i="0" dirty="0">
                <a:solidFill>
                  <a:srgbClr val="3A3A3A"/>
                </a:solidFill>
                <a:effectLst/>
                <a:latin typeface="Inter"/>
              </a:rPr>
              <a:t> Analysis) </a:t>
            </a:r>
            <a:r>
              <a:rPr lang="ru-RU" b="0" i="0" dirty="0">
                <a:solidFill>
                  <a:srgbClr val="3A3A3A"/>
                </a:solidFill>
                <a:effectLst/>
                <a:latin typeface="Inter"/>
              </a:rPr>
              <a:t>– код, написанный разработчиками, анализируется на наличие структурных дефектов, которые могут привести к ошибкам.</a:t>
            </a:r>
          </a:p>
          <a:p>
            <a:pPr algn="l" fontAlgn="base"/>
            <a:r>
              <a:rPr lang="ru-RU" b="0" i="0" dirty="0">
                <a:solidFill>
                  <a:srgbClr val="3A3A3A"/>
                </a:solidFill>
                <a:effectLst/>
                <a:latin typeface="Inter"/>
              </a:rPr>
              <a:t>Статический анализ включает оценку качества кода, написанного разработчиками. Для анализа кода и сравнения его со стандартом используются разные инструменты. Статический анализ хорошо помогает найти такие ошибки, как:</a:t>
            </a:r>
            <a:br>
              <a:rPr lang="ru-RU" b="0" i="0" dirty="0">
                <a:solidFill>
                  <a:srgbClr val="3A3A3A"/>
                </a:solidFill>
                <a:effectLst/>
                <a:latin typeface="Inter"/>
              </a:rPr>
            </a:br>
            <a:r>
              <a:rPr lang="ru-RU" b="0" i="0" dirty="0">
                <a:solidFill>
                  <a:srgbClr val="3A3A3A"/>
                </a:solidFill>
                <a:effectLst/>
                <a:latin typeface="Inter"/>
              </a:rPr>
              <a:t>— неиспользуемые переменные,</a:t>
            </a:r>
            <a:br>
              <a:rPr lang="ru-RU" b="0" i="0" dirty="0">
                <a:solidFill>
                  <a:srgbClr val="3A3A3A"/>
                </a:solidFill>
                <a:effectLst/>
                <a:latin typeface="Inter"/>
              </a:rPr>
            </a:br>
            <a:r>
              <a:rPr lang="ru-RU" b="0" i="0" dirty="0">
                <a:solidFill>
                  <a:srgbClr val="3A3A3A"/>
                </a:solidFill>
                <a:effectLst/>
                <a:latin typeface="Inter"/>
              </a:rPr>
              <a:t>— мертвый код,</a:t>
            </a:r>
            <a:br>
              <a:rPr lang="ru-RU" b="0" i="0" dirty="0">
                <a:solidFill>
                  <a:srgbClr val="3A3A3A"/>
                </a:solidFill>
                <a:effectLst/>
                <a:latin typeface="Inter"/>
              </a:rPr>
            </a:br>
            <a:r>
              <a:rPr lang="ru-RU" b="0" i="0" dirty="0">
                <a:solidFill>
                  <a:srgbClr val="3A3A3A"/>
                </a:solidFill>
                <a:effectLst/>
                <a:latin typeface="Inter"/>
              </a:rPr>
              <a:t>— бесконечные циклы,</a:t>
            </a:r>
            <a:br>
              <a:rPr lang="ru-RU" b="0" i="0" dirty="0">
                <a:solidFill>
                  <a:srgbClr val="3A3A3A"/>
                </a:solidFill>
                <a:effectLst/>
                <a:latin typeface="Inter"/>
              </a:rPr>
            </a:br>
            <a:r>
              <a:rPr lang="ru-RU" b="0" i="0" dirty="0">
                <a:solidFill>
                  <a:srgbClr val="3A3A3A"/>
                </a:solidFill>
                <a:effectLst/>
                <a:latin typeface="Inter"/>
              </a:rPr>
              <a:t>— переменные с неопределенными значениями,</a:t>
            </a:r>
            <a:br>
              <a:rPr lang="ru-RU" b="0" i="0" dirty="0">
                <a:solidFill>
                  <a:srgbClr val="3A3A3A"/>
                </a:solidFill>
                <a:effectLst/>
                <a:latin typeface="Inter"/>
              </a:rPr>
            </a:br>
            <a:r>
              <a:rPr lang="ru-RU" b="0" i="0" dirty="0">
                <a:solidFill>
                  <a:srgbClr val="3A3A3A"/>
                </a:solidFill>
                <a:effectLst/>
                <a:latin typeface="Inter"/>
              </a:rPr>
              <a:t>— неправильный синтаксис.</a:t>
            </a:r>
          </a:p>
          <a:p>
            <a:pPr algn="l" fontAlgn="base"/>
            <a:r>
              <a:rPr lang="ru-RU" b="0" i="0" dirty="0">
                <a:solidFill>
                  <a:srgbClr val="3A3A3A"/>
                </a:solidFill>
                <a:effectLst/>
                <a:latin typeface="Inter"/>
              </a:rPr>
              <a:t>Анализ может производится как вручную, так и с помощью специальных инструментов. Например, можно использовать автоматические средства проверки синтаксиса программного кода.</a:t>
            </a:r>
          </a:p>
        </p:txBody>
      </p:sp>
      <p:sp>
        <p:nvSpPr>
          <p:cNvPr id="4" name="Дата 3">
            <a:extLst>
              <a:ext uri="{FF2B5EF4-FFF2-40B4-BE49-F238E27FC236}">
                <a16:creationId xmlns:a16="http://schemas.microsoft.com/office/drawing/2014/main" id="{85D3C758-7FFE-4887-99D4-6A27B8026C49}"/>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334179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03563D-93A6-4763-92C2-8A553D7F58FB}"/>
              </a:ext>
            </a:extLst>
          </p:cNvPr>
          <p:cNvSpPr>
            <a:spLocks noGrp="1"/>
          </p:cNvSpPr>
          <p:nvPr>
            <p:ph type="title"/>
          </p:nvPr>
        </p:nvSpPr>
        <p:spPr/>
        <p:txBody>
          <a:bodyPr/>
          <a:lstStyle/>
          <a:p>
            <a:r>
              <a:rPr lang="ru-RU" dirty="0"/>
              <a:t>Статическое тестирование: </a:t>
            </a:r>
            <a:br>
              <a:rPr lang="ru-RU" dirty="0"/>
            </a:br>
            <a:r>
              <a:rPr lang="ru-RU" dirty="0"/>
              <a:t>Что тестируется?</a:t>
            </a:r>
            <a:endParaRPr lang="ru-BY" dirty="0"/>
          </a:p>
        </p:txBody>
      </p:sp>
      <p:sp>
        <p:nvSpPr>
          <p:cNvPr id="3" name="Объект 2">
            <a:extLst>
              <a:ext uri="{FF2B5EF4-FFF2-40B4-BE49-F238E27FC236}">
                <a16:creationId xmlns:a16="http://schemas.microsoft.com/office/drawing/2014/main" id="{3510DA91-6524-43CB-BDC6-376F6E9E5B92}"/>
              </a:ext>
            </a:extLst>
          </p:cNvPr>
          <p:cNvSpPr>
            <a:spLocks noGrp="1"/>
          </p:cNvSpPr>
          <p:nvPr>
            <p:ph idx="1"/>
          </p:nvPr>
        </p:nvSpPr>
        <p:spPr/>
        <p:txBody>
          <a:bodyPr/>
          <a:lstStyle/>
          <a:p>
            <a:pPr algn="just" fontAlgn="base">
              <a:buFont typeface="Wingdings" panose="05000000000000000000" pitchFamily="2" charset="2"/>
              <a:buChar char="Ø"/>
            </a:pPr>
            <a:r>
              <a:rPr lang="ru-RU" b="1" i="0" dirty="0">
                <a:solidFill>
                  <a:srgbClr val="3A3A3A"/>
                </a:solidFill>
                <a:effectLst/>
                <a:latin typeface="Inter"/>
              </a:rPr>
              <a:t>Документы</a:t>
            </a:r>
            <a:r>
              <a:rPr lang="ru-RU" b="0" i="0" dirty="0">
                <a:solidFill>
                  <a:srgbClr val="3A3A3A"/>
                </a:solidFill>
                <a:effectLst/>
                <a:latin typeface="Inter"/>
              </a:rPr>
              <a:t> (требования, тест-кейсы, описания архитектуры приложения, схемы баз данных и т.д.).</a:t>
            </a:r>
          </a:p>
          <a:p>
            <a:pPr algn="just" fontAlgn="base">
              <a:buFont typeface="Wingdings" panose="05000000000000000000" pitchFamily="2" charset="2"/>
              <a:buChar char="Ø"/>
            </a:pPr>
            <a:r>
              <a:rPr lang="ru-RU" b="1" i="0" dirty="0">
                <a:solidFill>
                  <a:srgbClr val="3A3A3A"/>
                </a:solidFill>
                <a:effectLst/>
                <a:latin typeface="Inter"/>
              </a:rPr>
              <a:t>Графические прототипы </a:t>
            </a:r>
            <a:r>
              <a:rPr lang="ru-RU" b="0" i="0" dirty="0">
                <a:solidFill>
                  <a:srgbClr val="3A3A3A"/>
                </a:solidFill>
                <a:effectLst/>
                <a:latin typeface="Inter"/>
              </a:rPr>
              <a:t>(например, эскизы пользовательского интерфейса).</a:t>
            </a:r>
          </a:p>
          <a:p>
            <a:pPr algn="just" fontAlgn="base">
              <a:buFont typeface="Wingdings" panose="05000000000000000000" pitchFamily="2" charset="2"/>
              <a:buChar char="Ø"/>
            </a:pPr>
            <a:r>
              <a:rPr lang="ru-RU" b="1" i="0" dirty="0">
                <a:solidFill>
                  <a:srgbClr val="3A3A3A"/>
                </a:solidFill>
                <a:effectLst/>
                <a:latin typeface="Inter"/>
              </a:rPr>
              <a:t>Код приложения </a:t>
            </a:r>
            <a:r>
              <a:rPr lang="ru-RU" b="0" i="0" dirty="0">
                <a:solidFill>
                  <a:srgbClr val="3A3A3A"/>
                </a:solidFill>
                <a:effectLst/>
                <a:latin typeface="Inter"/>
              </a:rPr>
              <a:t>(что часто выполняется самими программистами в рамках аудита кода (</a:t>
            </a:r>
            <a:r>
              <a:rPr lang="ru-RU" b="0" i="0" dirty="0" err="1">
                <a:solidFill>
                  <a:srgbClr val="3A3A3A"/>
                </a:solidFill>
                <a:effectLst/>
                <a:latin typeface="Inter"/>
              </a:rPr>
              <a:t>code</a:t>
            </a:r>
            <a:r>
              <a:rPr lang="ru-RU" b="0" i="0" dirty="0">
                <a:solidFill>
                  <a:srgbClr val="3A3A3A"/>
                </a:solidFill>
                <a:effectLst/>
                <a:latin typeface="Inter"/>
              </a:rPr>
              <a:t> </a:t>
            </a:r>
            <a:r>
              <a:rPr lang="ru-RU" b="0" i="0" dirty="0" err="1">
                <a:solidFill>
                  <a:srgbClr val="3A3A3A"/>
                </a:solidFill>
                <a:effectLst/>
                <a:latin typeface="Inter"/>
              </a:rPr>
              <a:t>review</a:t>
            </a:r>
            <a:r>
              <a:rPr lang="ru-RU" b="0" i="0" dirty="0">
                <a:solidFill>
                  <a:srgbClr val="3A3A3A"/>
                </a:solidFill>
                <a:effectLst/>
                <a:latin typeface="Inter"/>
              </a:rPr>
              <a:t>), являющегося специфической вариацией взаимного просмотра в применении к исходному коду). Код приложения также можно проверять с использованием техник тестирования на основе структур кода.</a:t>
            </a:r>
          </a:p>
          <a:p>
            <a:pPr algn="just" fontAlgn="base">
              <a:buFont typeface="Wingdings" panose="05000000000000000000" pitchFamily="2" charset="2"/>
              <a:buChar char="Ø"/>
            </a:pPr>
            <a:r>
              <a:rPr lang="ru-RU" b="1" i="0" dirty="0">
                <a:solidFill>
                  <a:srgbClr val="3A3A3A"/>
                </a:solidFill>
                <a:effectLst/>
                <a:latin typeface="Inter"/>
              </a:rPr>
              <a:t>Параметры (настройки) среды исполнения </a:t>
            </a:r>
            <a:r>
              <a:rPr lang="ru-RU" b="0" i="0" dirty="0">
                <a:solidFill>
                  <a:srgbClr val="3A3A3A"/>
                </a:solidFill>
                <a:effectLst/>
                <a:latin typeface="Inter"/>
              </a:rPr>
              <a:t>приложения.</a:t>
            </a:r>
          </a:p>
          <a:p>
            <a:pPr algn="just" fontAlgn="base">
              <a:buFont typeface="Wingdings" panose="05000000000000000000" pitchFamily="2" charset="2"/>
              <a:buChar char="Ø"/>
            </a:pPr>
            <a:r>
              <a:rPr lang="ru-RU" b="1" i="0" dirty="0">
                <a:solidFill>
                  <a:srgbClr val="3A3A3A"/>
                </a:solidFill>
                <a:effectLst/>
                <a:latin typeface="Inter"/>
              </a:rPr>
              <a:t>Подготовленные тестовые данные</a:t>
            </a:r>
            <a:r>
              <a:rPr lang="ru-RU" b="0" i="0" dirty="0">
                <a:solidFill>
                  <a:srgbClr val="3A3A3A"/>
                </a:solidFill>
                <a:effectLst/>
                <a:latin typeface="Inter"/>
              </a:rPr>
              <a:t>.</a:t>
            </a:r>
          </a:p>
          <a:p>
            <a:endParaRPr lang="ru-BY" dirty="0"/>
          </a:p>
        </p:txBody>
      </p:sp>
      <p:sp>
        <p:nvSpPr>
          <p:cNvPr id="4" name="Дата 3">
            <a:extLst>
              <a:ext uri="{FF2B5EF4-FFF2-40B4-BE49-F238E27FC236}">
                <a16:creationId xmlns:a16="http://schemas.microsoft.com/office/drawing/2014/main" id="{4BF3BFAB-801C-48E5-900A-0A31AB781637}"/>
              </a:ext>
            </a:extLst>
          </p:cNvPr>
          <p:cNvSpPr>
            <a:spLocks noGrp="1"/>
          </p:cNvSpPr>
          <p:nvPr>
            <p:ph type="dt" sz="half" idx="10"/>
          </p:nvPr>
        </p:nvSpPr>
        <p:spPr/>
        <p:txBody>
          <a:bodyPr/>
          <a:lstStyle/>
          <a:p>
            <a:pPr rtl="0"/>
            <a:fld id="{BE289488-0C23-4DC8-A9FA-240659547385}" type="datetime1">
              <a:rPr lang="ru-RU" smtClean="0"/>
              <a:t>05.05.2022</a:t>
            </a:fld>
            <a:endParaRPr lang="en-US" dirty="0"/>
          </a:p>
        </p:txBody>
      </p:sp>
    </p:spTree>
    <p:extLst>
      <p:ext uri="{BB962C8B-B14F-4D97-AF65-F5344CB8AC3E}">
        <p14:creationId xmlns:p14="http://schemas.microsoft.com/office/powerpoint/2010/main" val="874853749"/>
      </p:ext>
    </p:extLst>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95_TF56160789" id="{E9416FAF-F856-40AC-9675-C9B0760B1290}" vid="{1EEFFE07-2D5A-4CA5-A479-4D088CDD8AD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221</TotalTime>
  <Words>2004</Words>
  <Application>Microsoft Office PowerPoint</Application>
  <PresentationFormat>Широкоэкранный</PresentationFormat>
  <Paragraphs>174</Paragraphs>
  <Slides>32</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32</vt:i4>
      </vt:variant>
    </vt:vector>
  </HeadingPairs>
  <TitlesOfParts>
    <vt:vector size="45" baseType="lpstr">
      <vt:lpstr>Arial</vt:lpstr>
      <vt:lpstr>Bookman Old Style</vt:lpstr>
      <vt:lpstr>Calibri</vt:lpstr>
      <vt:lpstr>Franklin Gothic Book</vt:lpstr>
      <vt:lpstr>Georgia</vt:lpstr>
      <vt:lpstr>inherit</vt:lpstr>
      <vt:lpstr>Inter</vt:lpstr>
      <vt:lpstr>Lato</vt:lpstr>
      <vt:lpstr>Roboto</vt:lpstr>
      <vt:lpstr>Times New Roman</vt:lpstr>
      <vt:lpstr>Wingdings</vt:lpstr>
      <vt:lpstr>YS Text</vt:lpstr>
      <vt:lpstr>1_РетроспективаVTI</vt:lpstr>
      <vt:lpstr>Классификация тестирования</vt:lpstr>
      <vt:lpstr>Характеристики качества ПО</vt:lpstr>
      <vt:lpstr>Модель качества ПО  (ISO 9126-1)</vt:lpstr>
      <vt:lpstr>Классификация</vt:lpstr>
      <vt:lpstr>По запуску кода на исполнение</vt:lpstr>
      <vt:lpstr>Статическое тестирование</vt:lpstr>
      <vt:lpstr>Обзоры (Review)</vt:lpstr>
      <vt:lpstr>Статический анализ (Static Analysis)</vt:lpstr>
      <vt:lpstr>Статическое тестирование:  Что тестируется?</vt:lpstr>
      <vt:lpstr>По доступу к коду и архитектуре приложения </vt:lpstr>
      <vt:lpstr>Метод белого ящика (преимущества)</vt:lpstr>
      <vt:lpstr>Метод белого ящика (недостатки)</vt:lpstr>
      <vt:lpstr>Метод черного ящика (преимущества)</vt:lpstr>
      <vt:lpstr>Метод черного ящика (недостатки)</vt:lpstr>
      <vt:lpstr>Метод серого ящика (преимущества)</vt:lpstr>
      <vt:lpstr>Метод серого ящика (недостатки)</vt:lpstr>
      <vt:lpstr>По убыванию степени важности тестируемых функций</vt:lpstr>
      <vt:lpstr>Дымовое тестирование</vt:lpstr>
      <vt:lpstr>Тестирование критического пути</vt:lpstr>
      <vt:lpstr>Расширенное тестирование</vt:lpstr>
      <vt:lpstr>По принципам работе с приложениями</vt:lpstr>
      <vt:lpstr>Позитивное тестирование</vt:lpstr>
      <vt:lpstr>Негативное тестирование</vt:lpstr>
      <vt:lpstr>Последовательность проверок</vt:lpstr>
      <vt:lpstr>По уровням тестирования приложения</vt:lpstr>
      <vt:lpstr>Модульное тестирование</vt:lpstr>
      <vt:lpstr>Интеграционное тестирование</vt:lpstr>
      <vt:lpstr>Системное тестирование</vt:lpstr>
      <vt:lpstr>По уровню автоматизации</vt:lpstr>
      <vt:lpstr>Пирамида тестирования</vt:lpstr>
      <vt:lpstr>Функциональное тестирование</vt:lpstr>
      <vt:lpstr>Нефункциональное тестирование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Классификация тестирования</dc:title>
  <dc:creator>Voskobojnikova Kristina</dc:creator>
  <cp:lastModifiedBy>Voskobojnikova Kristina</cp:lastModifiedBy>
  <cp:revision>19</cp:revision>
  <dcterms:created xsi:type="dcterms:W3CDTF">2022-04-11T14:38:04Z</dcterms:created>
  <dcterms:modified xsi:type="dcterms:W3CDTF">2022-05-05T12:28:42Z</dcterms:modified>
</cp:coreProperties>
</file>