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7"/>
  </p:notesMasterIdLst>
  <p:handoutMasterIdLst>
    <p:handoutMasterId r:id="rId38"/>
  </p:handoutMasterIdLst>
  <p:sldIdLst>
    <p:sldId id="257" r:id="rId2"/>
    <p:sldId id="258" r:id="rId3"/>
    <p:sldId id="259" r:id="rId4"/>
    <p:sldId id="260" r:id="rId5"/>
    <p:sldId id="269" r:id="rId6"/>
    <p:sldId id="291" r:id="rId7"/>
    <p:sldId id="261" r:id="rId8"/>
    <p:sldId id="262" r:id="rId9"/>
    <p:sldId id="270" r:id="rId10"/>
    <p:sldId id="271" r:id="rId11"/>
    <p:sldId id="263" r:id="rId12"/>
    <p:sldId id="272" r:id="rId13"/>
    <p:sldId id="273" r:id="rId14"/>
    <p:sldId id="274" r:id="rId15"/>
    <p:sldId id="264" r:id="rId16"/>
    <p:sldId id="275" r:id="rId17"/>
    <p:sldId id="278" r:id="rId18"/>
    <p:sldId id="276" r:id="rId19"/>
    <p:sldId id="277" r:id="rId20"/>
    <p:sldId id="265" r:id="rId21"/>
    <p:sldId id="279" r:id="rId22"/>
    <p:sldId id="280" r:id="rId23"/>
    <p:sldId id="281" r:id="rId24"/>
    <p:sldId id="283" r:id="rId25"/>
    <p:sldId id="284" r:id="rId26"/>
    <p:sldId id="287" r:id="rId27"/>
    <p:sldId id="282" r:id="rId28"/>
    <p:sldId id="285" r:id="rId29"/>
    <p:sldId id="286" r:id="rId30"/>
    <p:sldId id="266" r:id="rId31"/>
    <p:sldId id="288" r:id="rId32"/>
    <p:sldId id="289" r:id="rId33"/>
    <p:sldId id="267" r:id="rId34"/>
    <p:sldId id="290" r:id="rId35"/>
    <p:sldId id="268" r:id="rId3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t>13.04.2022</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t>13.04.2022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Дата 3"/>
          <p:cNvSpPr>
            <a:spLocks noGrp="1"/>
          </p:cNvSpPr>
          <p:nvPr>
            <p:ph type="dt" idx="1"/>
          </p:nvPr>
        </p:nvSpPr>
        <p:spPr/>
        <p:txBody>
          <a:bodyPr/>
          <a:lstStyle/>
          <a:p>
            <a:pPr rtl="0"/>
            <a:fld id="{A68A2903-BD5A-4833-B0CA-AB5B8165171B}" type="datetime1">
              <a:rPr lang="ru-RU" smtClean="0"/>
              <a:t>13.04.2022</a:t>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t>1</a:t>
            </a:fld>
            <a:endParaRPr lang="en-US"/>
          </a:p>
        </p:txBody>
      </p:sp>
    </p:spTree>
    <p:extLst>
      <p:ext uri="{BB962C8B-B14F-4D97-AF65-F5344CB8AC3E}">
        <p14:creationId xmlns:p14="http://schemas.microsoft.com/office/powerpoint/2010/main" val="51046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Дата 3"/>
          <p:cNvSpPr>
            <a:spLocks noGrp="1"/>
          </p:cNvSpPr>
          <p:nvPr>
            <p:ph type="dt" idx="1"/>
          </p:nvPr>
        </p:nvSpPr>
        <p:spPr/>
        <p:txBody>
          <a:bodyPr/>
          <a:lstStyle/>
          <a:p>
            <a:pPr rtl="0"/>
            <a:fld id="{A68A2903-BD5A-4833-B0CA-AB5B8165171B}" type="datetime1">
              <a:rPr lang="ru-RU" smtClean="0"/>
              <a:t>13.04.2022</a:t>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415198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Дата 3"/>
          <p:cNvSpPr>
            <a:spLocks noGrp="1"/>
          </p:cNvSpPr>
          <p:nvPr>
            <p:ph type="dt" idx="1"/>
          </p:nvPr>
        </p:nvSpPr>
        <p:spPr/>
        <p:txBody>
          <a:bodyPr/>
          <a:lstStyle/>
          <a:p>
            <a:pPr rtl="0"/>
            <a:fld id="{A68A2903-BD5A-4833-B0CA-AB5B8165171B}" type="datetime1">
              <a:rPr lang="ru-RU" smtClean="0"/>
              <a:t>13.04.2022</a:t>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320796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Дата 3"/>
          <p:cNvSpPr>
            <a:spLocks noGrp="1"/>
          </p:cNvSpPr>
          <p:nvPr>
            <p:ph type="dt" idx="1"/>
          </p:nvPr>
        </p:nvSpPr>
        <p:spPr/>
        <p:txBody>
          <a:bodyPr/>
          <a:lstStyle/>
          <a:p>
            <a:pPr rtl="0"/>
            <a:fld id="{A68A2903-BD5A-4833-B0CA-AB5B8165171B}" type="datetime1">
              <a:rPr lang="ru-RU" smtClean="0"/>
              <a:t>13.04.2022</a:t>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72615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8D4DAEB3-2211-4CA3-9D23-0143FCF3926F}" type="datetime1">
              <a:rPr lang="ru-RU" smtClean="0"/>
              <a:t>13.04.2022</a:t>
            </a:fld>
            <a:endParaRPr lang="en-US"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82E9B35-0826-45CC-9C2C-707B22DFAA83}" type="datetime1">
              <a:rPr lang="ru-RU" smtClean="0"/>
              <a:t>13.04.2022</a:t>
            </a:fld>
            <a:endParaRPr lang="en-US" dirty="0"/>
          </a:p>
        </p:txBody>
      </p:sp>
      <p:sp>
        <p:nvSpPr>
          <p:cNvPr id="8" name="Нижний колонтитул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4C0063D-EDF2-4190-A726-B9B651F864E7}" type="datetime1">
              <a:rPr lang="ru-RU" smtClean="0"/>
              <a:t>13.04.2022</a:t>
            </a:fld>
            <a:endParaRPr lang="en-US" dirty="0"/>
          </a:p>
        </p:txBody>
      </p:sp>
      <p:sp>
        <p:nvSpPr>
          <p:cNvPr id="8" name="Нижний колонтитул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E289488-0C23-4DC8-A9FA-240659547385}" type="datetime1">
              <a:rPr lang="ru-RU" smtClean="0"/>
              <a:t>13.04.2022</a:t>
            </a:fld>
            <a:endParaRPr lang="en-US" dirty="0"/>
          </a:p>
        </p:txBody>
      </p:sp>
      <p:sp>
        <p:nvSpPr>
          <p:cNvPr id="8" name="Нижний колонтитул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cxnSp>
        <p:nvCxnSpPr>
          <p:cNvPr id="9" name="Прямая соединительная линия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3EFA117-2261-4A1D-8BE7-0B7E6A1366C0}" type="datetime1">
              <a:rPr lang="ru-RU" smtClean="0"/>
              <a:t>13.04.2022</a:t>
            </a:fld>
            <a:endParaRPr lang="en-US" dirty="0"/>
          </a:p>
        </p:txBody>
      </p:sp>
      <p:sp>
        <p:nvSpPr>
          <p:cNvPr id="8" name="Нижний колонтитул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Номер слайда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9279E9-B6DA-4AB3-A7CE-B748E56BEA69}" type="datetime1">
              <a:rPr lang="ru-RU" smtClean="0"/>
              <a:t>13.04.2022</a:t>
            </a:fld>
            <a:endParaRPr lang="en-US" dirty="0"/>
          </a:p>
        </p:txBody>
      </p:sp>
      <p:sp>
        <p:nvSpPr>
          <p:cNvPr id="9" name="Нижний колонтитул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7CF7452-61A3-4CDC-ACAB-74E5B4A7EF57}" type="datetime1">
              <a:rPr lang="ru-RU" smtClean="0"/>
              <a:t>13.04.2022</a:t>
            </a:fld>
            <a:endParaRPr lang="en-US" dirty="0"/>
          </a:p>
        </p:txBody>
      </p:sp>
      <p:sp>
        <p:nvSpPr>
          <p:cNvPr id="11" name="Нижний колонтитул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Номер слайда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4D00952-BE77-47A2-BE29-2226E2D6BB12}" type="datetime1">
              <a:rPr lang="ru-RU" smtClean="0"/>
              <a:t>13.04.2022</a:t>
            </a:fld>
            <a:endParaRPr lang="en-US"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4D5EF43-AECB-4459-AE90-3AFB54138C76}" type="datetime1">
              <a:rPr lang="ru-RU" smtClean="0"/>
              <a:t>13.04.2022</a:t>
            </a:fld>
            <a:endParaRPr lang="en-US"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t>13.04.2022</a:t>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t>13.04.2022</a:t>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u" dirty="0"/>
              <a:t>Щелкните, чтобы изменить стили текста образца слайда</a:t>
            </a:r>
          </a:p>
          <a:p>
            <a:pPr lvl="1" rtl="0"/>
            <a:r>
              <a:rPr lang="ru" dirty="0"/>
              <a:t>Второй уровень</a:t>
            </a:r>
          </a:p>
          <a:p>
            <a:pPr lvl="2" rtl="0"/>
            <a:r>
              <a:rPr lang="ru" dirty="0"/>
              <a:t>Третий уровень</a:t>
            </a:r>
          </a:p>
          <a:p>
            <a:pPr lvl="3" rtl="0"/>
            <a:r>
              <a:rPr lang="ru" dirty="0"/>
              <a:t>Четвертый уровень</a:t>
            </a:r>
          </a:p>
          <a:p>
            <a:pPr lvl="4" rtl="0"/>
            <a:r>
              <a:rPr lang="ru"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t>13.04.2022</a:t>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pPr/>
              <a:t>‹#›</a:t>
            </a:fld>
            <a:endParaRPr lang="en-US" dirty="0"/>
          </a:p>
        </p:txBody>
      </p:sp>
      <p:cxnSp>
        <p:nvCxnSpPr>
          <p:cNvPr id="10" name="Прямая соединительная линия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ru-RU" sz="7200" dirty="0"/>
              <a:t>Жизненный цикл ПО</a:t>
            </a:r>
            <a:endParaRPr lang="ru" sz="7200" dirty="0"/>
          </a:p>
        </p:txBody>
      </p:sp>
      <p:sp>
        <p:nvSpPr>
          <p:cNvPr id="3" name="Подзаголовок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3</a:t>
            </a:r>
            <a:endParaRPr lang="ru"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Прямая соединительная линия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9E3468B-5EED-43F5-8314-F5C84E2C0319}"/>
              </a:ext>
            </a:extLst>
          </p:cNvPr>
          <p:cNvSpPr txBox="1"/>
          <p:nvPr/>
        </p:nvSpPr>
        <p:spPr>
          <a:xfrm>
            <a:off x="8868792" y="5628443"/>
            <a:ext cx="3142695" cy="646331"/>
          </a:xfrm>
          <a:prstGeom prst="rect">
            <a:avLst/>
          </a:prstGeom>
          <a:noFill/>
        </p:spPr>
        <p:txBody>
          <a:bodyPr wrap="square" rtlCol="0">
            <a:spAutoFit/>
          </a:bodyPr>
          <a:lstStyle/>
          <a:p>
            <a:r>
              <a:rPr lang="en-US" dirty="0"/>
              <a:t>Learning Technologies Center</a:t>
            </a:r>
          </a:p>
          <a:p>
            <a:r>
              <a:rPr lang="en-US" dirty="0"/>
              <a:t>April 2022</a:t>
            </a:r>
            <a:endParaRPr lang="ru-BY"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AB392-0B07-4666-8D43-E48EEF0D702B}"/>
              </a:ext>
            </a:extLst>
          </p:cNvPr>
          <p:cNvSpPr>
            <a:spLocks noGrp="1"/>
          </p:cNvSpPr>
          <p:nvPr>
            <p:ph type="title"/>
          </p:nvPr>
        </p:nvSpPr>
        <p:spPr/>
        <p:txBody>
          <a:bodyPr/>
          <a:lstStyle/>
          <a:p>
            <a:r>
              <a:rPr lang="en-US" dirty="0"/>
              <a:t>Waterfall (</a:t>
            </a:r>
            <a:r>
              <a:rPr lang="ru-RU" dirty="0"/>
              <a:t>недостатки)</a:t>
            </a:r>
            <a:endParaRPr lang="ru-BY" dirty="0"/>
          </a:p>
        </p:txBody>
      </p:sp>
      <p:sp>
        <p:nvSpPr>
          <p:cNvPr id="3" name="Объект 2">
            <a:extLst>
              <a:ext uri="{FF2B5EF4-FFF2-40B4-BE49-F238E27FC236}">
                <a16:creationId xmlns:a16="http://schemas.microsoft.com/office/drawing/2014/main" id="{972D296B-75DC-4EB6-975E-6D83D635E540}"/>
              </a:ext>
            </a:extLst>
          </p:cNvPr>
          <p:cNvSpPr>
            <a:spLocks noGrp="1"/>
          </p:cNvSpPr>
          <p:nvPr>
            <p:ph idx="1"/>
          </p:nvPr>
        </p:nvSpPr>
        <p:spPr/>
        <p:txBody>
          <a:bodyPr>
            <a:normAutofit lnSpcReduction="10000"/>
          </a:bodyPr>
          <a:lstStyle/>
          <a:p>
            <a:pPr algn="l"/>
            <a:r>
              <a:rPr lang="ru-RU" b="1" i="0" dirty="0">
                <a:solidFill>
                  <a:srgbClr val="2C2D30"/>
                </a:solidFill>
                <a:effectLst/>
                <a:latin typeface="Roboto" panose="02000000000000000000" pitchFamily="2" charset="0"/>
              </a:rPr>
              <a:t>Недостатки каскадной модели:</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u="sng" dirty="0">
                <a:solidFill>
                  <a:srgbClr val="2C2D30"/>
                </a:solidFill>
                <a:effectLst/>
                <a:latin typeface="Roboto" panose="02000000000000000000" pitchFamily="2" charset="0"/>
              </a:rPr>
              <a:t>Тестирование начинается на последних этапах разработки. </a:t>
            </a:r>
            <a:r>
              <a:rPr lang="ru-RU" b="0" i="0" dirty="0">
                <a:solidFill>
                  <a:srgbClr val="2C2D30"/>
                </a:solidFill>
                <a:effectLst/>
                <a:latin typeface="Roboto" panose="02000000000000000000" pitchFamily="2" charset="0"/>
              </a:rPr>
              <a:t>Если в требованиях к продукту была допущена ошибка, то исправить её будет стоить дорого. Тестировщики обнаружат её, когда разработчик уже написал код, а технические писатели — документацию.</a:t>
            </a:r>
          </a:p>
          <a:p>
            <a:pPr algn="l">
              <a:buFont typeface="Wingdings" panose="05000000000000000000" pitchFamily="2" charset="2"/>
              <a:buChar char="ü"/>
            </a:pPr>
            <a:r>
              <a:rPr lang="ru-RU" b="1" i="1" u="sng" dirty="0">
                <a:solidFill>
                  <a:srgbClr val="2C2D30"/>
                </a:solidFill>
                <a:effectLst/>
                <a:latin typeface="Roboto" panose="02000000000000000000" pitchFamily="2" charset="0"/>
              </a:rPr>
              <a:t>Заказчик видит готовый продукт в конце разработки и только тогда может дать обратную связь</a:t>
            </a:r>
            <a:r>
              <a:rPr lang="ru-RU" b="0" i="1" dirty="0">
                <a:solidFill>
                  <a:srgbClr val="2C2D30"/>
                </a:solidFill>
                <a:effectLst/>
                <a:latin typeface="Roboto" panose="02000000000000000000" pitchFamily="2" charset="0"/>
              </a:rPr>
              <a:t>.</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Велика вероятность, что результат его не устроит.</a:t>
            </a:r>
          </a:p>
          <a:p>
            <a:pPr algn="l">
              <a:buFont typeface="Wingdings" panose="05000000000000000000" pitchFamily="2" charset="2"/>
              <a:buChar char="ü"/>
            </a:pPr>
            <a:r>
              <a:rPr lang="ru-RU" b="1" u="sng" dirty="0">
                <a:solidFill>
                  <a:srgbClr val="2C2D30"/>
                </a:solidFill>
                <a:effectLst/>
                <a:latin typeface="Roboto" panose="02000000000000000000" pitchFamily="2" charset="0"/>
              </a:rPr>
              <a:t>Разработчики пишут много технической документации, что задерживает работы. </a:t>
            </a:r>
            <a:r>
              <a:rPr lang="ru-RU" b="0" i="0" dirty="0">
                <a:solidFill>
                  <a:srgbClr val="2C2D30"/>
                </a:solidFill>
                <a:effectLst/>
                <a:latin typeface="Roboto" panose="02000000000000000000" pitchFamily="2" charset="0"/>
              </a:rPr>
              <a:t>Чем обширнее документация у проекта, тем больше изменений нужно вносить и дольше их согласовывать.</a:t>
            </a:r>
          </a:p>
          <a:p>
            <a:endParaRPr lang="ru-BY" dirty="0"/>
          </a:p>
        </p:txBody>
      </p:sp>
      <p:sp>
        <p:nvSpPr>
          <p:cNvPr id="4" name="Дата 3">
            <a:extLst>
              <a:ext uri="{FF2B5EF4-FFF2-40B4-BE49-F238E27FC236}">
                <a16:creationId xmlns:a16="http://schemas.microsoft.com/office/drawing/2014/main" id="{8E5C683C-2159-447C-9451-16F5ABE30D32}"/>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416271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76AA5-D69E-48A1-A92B-51D07720931F}"/>
              </a:ext>
            </a:extLst>
          </p:cNvPr>
          <p:cNvSpPr>
            <a:spLocks noGrp="1"/>
          </p:cNvSpPr>
          <p:nvPr>
            <p:ph type="title"/>
          </p:nvPr>
        </p:nvSpPr>
        <p:spPr/>
        <p:txBody>
          <a:bodyPr/>
          <a:lstStyle/>
          <a:p>
            <a:r>
              <a:rPr lang="en-US" dirty="0"/>
              <a:t>V</a:t>
            </a:r>
            <a:r>
              <a:rPr lang="ru-RU" dirty="0"/>
              <a:t>-образная модель</a:t>
            </a:r>
            <a:endParaRPr lang="ru-BY" dirty="0"/>
          </a:p>
        </p:txBody>
      </p:sp>
      <p:sp>
        <p:nvSpPr>
          <p:cNvPr id="3" name="Объект 2">
            <a:extLst>
              <a:ext uri="{FF2B5EF4-FFF2-40B4-BE49-F238E27FC236}">
                <a16:creationId xmlns:a16="http://schemas.microsoft.com/office/drawing/2014/main" id="{DA6047E1-EC3B-4D81-B38F-D6FC12A4D6CA}"/>
              </a:ext>
            </a:extLst>
          </p:cNvPr>
          <p:cNvSpPr>
            <a:spLocks noGrp="1"/>
          </p:cNvSpPr>
          <p:nvPr>
            <p:ph idx="1"/>
          </p:nvPr>
        </p:nvSpPr>
        <p:spPr/>
        <p:txBody>
          <a:bodyPr/>
          <a:lstStyle/>
          <a:p>
            <a:r>
              <a:rPr lang="ru-RU" b="0" i="0" dirty="0">
                <a:solidFill>
                  <a:srgbClr val="2C2D30"/>
                </a:solidFill>
                <a:effectLst/>
                <a:latin typeface="Roboto" panose="02000000000000000000" pitchFamily="2" charset="0"/>
              </a:rPr>
              <a:t>Это усовершенствованная каскадная модель, в которой заказчик с командой программистов одновременно составляют требования к системе и описывают, как будут тестировать её на каждом этапе. История этой модели начинается в 1980-х.</a:t>
            </a:r>
            <a:endParaRPr lang="ru-BY" dirty="0"/>
          </a:p>
        </p:txBody>
      </p:sp>
      <p:sp>
        <p:nvSpPr>
          <p:cNvPr id="4" name="Дата 3">
            <a:extLst>
              <a:ext uri="{FF2B5EF4-FFF2-40B4-BE49-F238E27FC236}">
                <a16:creationId xmlns:a16="http://schemas.microsoft.com/office/drawing/2014/main" id="{B4919DD2-CD53-424A-B42F-8F2735036697}"/>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pic>
        <p:nvPicPr>
          <p:cNvPr id="6" name="Рисунок 5">
            <a:extLst>
              <a:ext uri="{FF2B5EF4-FFF2-40B4-BE49-F238E27FC236}">
                <a16:creationId xmlns:a16="http://schemas.microsoft.com/office/drawing/2014/main" id="{8B218495-5873-4EDD-87CE-46B48E355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967" y="3169085"/>
            <a:ext cx="4804893" cy="3046094"/>
          </a:xfrm>
          <a:prstGeom prst="rect">
            <a:avLst/>
          </a:prstGeom>
        </p:spPr>
      </p:pic>
    </p:spTree>
    <p:extLst>
      <p:ext uri="{BB962C8B-B14F-4D97-AF65-F5344CB8AC3E}">
        <p14:creationId xmlns:p14="http://schemas.microsoft.com/office/powerpoint/2010/main" val="95408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7C6D7-D76F-44F8-B5F1-18882FB366C4}"/>
              </a:ext>
            </a:extLst>
          </p:cNvPr>
          <p:cNvSpPr>
            <a:spLocks noGrp="1"/>
          </p:cNvSpPr>
          <p:nvPr>
            <p:ph type="title"/>
          </p:nvPr>
        </p:nvSpPr>
        <p:spPr/>
        <p:txBody>
          <a:bodyPr/>
          <a:lstStyle/>
          <a:p>
            <a:r>
              <a:rPr lang="en-US" dirty="0"/>
              <a:t>V</a:t>
            </a:r>
            <a:r>
              <a:rPr lang="ru-RU" dirty="0"/>
              <a:t>-образная модель (преимущества)</a:t>
            </a:r>
            <a:endParaRPr lang="ru-BY" dirty="0"/>
          </a:p>
        </p:txBody>
      </p:sp>
      <p:sp>
        <p:nvSpPr>
          <p:cNvPr id="3" name="Объект 2">
            <a:extLst>
              <a:ext uri="{FF2B5EF4-FFF2-40B4-BE49-F238E27FC236}">
                <a16:creationId xmlns:a16="http://schemas.microsoft.com/office/drawing/2014/main" id="{F53196C5-FFE3-4259-8C3D-C520FCEDA355}"/>
              </a:ext>
            </a:extLst>
          </p:cNvPr>
          <p:cNvSpPr>
            <a:spLocks noGrp="1"/>
          </p:cNvSpPr>
          <p:nvPr>
            <p:ph idx="1"/>
          </p:nvPr>
        </p:nvSpPr>
        <p:spPr/>
        <p:txBody>
          <a:bodyPr/>
          <a:lstStyle/>
          <a:p>
            <a:r>
              <a:rPr lang="ru-RU" b="1" dirty="0"/>
              <a:t>Преимущества:</a:t>
            </a:r>
          </a:p>
          <a:p>
            <a:pPr>
              <a:buFont typeface="Wingdings" panose="05000000000000000000" pitchFamily="2" charset="2"/>
              <a:buChar char="Ø"/>
            </a:pPr>
            <a:r>
              <a:rPr lang="ru-RU" dirty="0"/>
              <a:t>строгая </a:t>
            </a:r>
            <a:r>
              <a:rPr lang="ru-RU" dirty="0" err="1"/>
              <a:t>этапизация</a:t>
            </a:r>
            <a:r>
              <a:rPr lang="ru-RU" dirty="0"/>
              <a:t>;</a:t>
            </a:r>
          </a:p>
          <a:p>
            <a:pPr>
              <a:buFont typeface="Wingdings" panose="05000000000000000000" pitchFamily="2" charset="2"/>
              <a:buChar char="Ø"/>
            </a:pPr>
            <a:r>
              <a:rPr lang="ru-RU" dirty="0"/>
              <a:t>усовершенствованный тайм-менеджмент.</a:t>
            </a:r>
          </a:p>
          <a:p>
            <a:pPr>
              <a:buFont typeface="Wingdings" panose="05000000000000000000" pitchFamily="2" charset="2"/>
              <a:buChar char="Ø"/>
            </a:pPr>
            <a:r>
              <a:rPr lang="ru-RU" dirty="0"/>
              <a:t>направлена на тщательную проверку и </a:t>
            </a:r>
            <a:r>
              <a:rPr lang="ru-RU" b="1" u="sng" dirty="0"/>
              <a:t>тестирование</a:t>
            </a:r>
            <a:r>
              <a:rPr lang="ru-RU" dirty="0"/>
              <a:t> продукта, находящегося уже на первоначальных стадиях проектирования. Стадия тестирования проводится одновременно с соответствующей стадией разработки, например, во время кодирования пишутся модульные тесты.</a:t>
            </a:r>
          </a:p>
          <a:p>
            <a:endParaRPr lang="ru-BY" dirty="0"/>
          </a:p>
        </p:txBody>
      </p:sp>
      <p:sp>
        <p:nvSpPr>
          <p:cNvPr id="4" name="Дата 3">
            <a:extLst>
              <a:ext uri="{FF2B5EF4-FFF2-40B4-BE49-F238E27FC236}">
                <a16:creationId xmlns:a16="http://schemas.microsoft.com/office/drawing/2014/main" id="{F2C353A9-8249-4656-AA64-C3618F8550FF}"/>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76268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93F346-5E9E-4BBF-817E-6032577431C7}"/>
              </a:ext>
            </a:extLst>
          </p:cNvPr>
          <p:cNvSpPr>
            <a:spLocks noGrp="1"/>
          </p:cNvSpPr>
          <p:nvPr>
            <p:ph type="title"/>
          </p:nvPr>
        </p:nvSpPr>
        <p:spPr/>
        <p:txBody>
          <a:bodyPr/>
          <a:lstStyle/>
          <a:p>
            <a:r>
              <a:rPr lang="en-US" dirty="0"/>
              <a:t>V</a:t>
            </a:r>
            <a:r>
              <a:rPr lang="ru-RU" dirty="0"/>
              <a:t>-образная модель (недостатки)</a:t>
            </a:r>
            <a:endParaRPr lang="ru-BY" dirty="0"/>
          </a:p>
        </p:txBody>
      </p:sp>
      <p:sp>
        <p:nvSpPr>
          <p:cNvPr id="3" name="Объект 2">
            <a:extLst>
              <a:ext uri="{FF2B5EF4-FFF2-40B4-BE49-F238E27FC236}">
                <a16:creationId xmlns:a16="http://schemas.microsoft.com/office/drawing/2014/main" id="{A82331DA-74A3-4037-A86B-DF6AE8B483AA}"/>
              </a:ext>
            </a:extLst>
          </p:cNvPr>
          <p:cNvSpPr>
            <a:spLocks noGrp="1"/>
          </p:cNvSpPr>
          <p:nvPr>
            <p:ph idx="1"/>
          </p:nvPr>
        </p:nvSpPr>
        <p:spPr/>
        <p:txBody>
          <a:bodyPr/>
          <a:lstStyle/>
          <a:p>
            <a:r>
              <a:rPr lang="ru-RU" b="1" dirty="0"/>
              <a:t>Недостатки:</a:t>
            </a:r>
          </a:p>
          <a:p>
            <a:pPr>
              <a:buFont typeface="Wingdings" panose="05000000000000000000" pitchFamily="2" charset="2"/>
              <a:buChar char="Ø"/>
            </a:pPr>
            <a:r>
              <a:rPr lang="ru-RU" dirty="0"/>
              <a:t>невозможность адаптироваться к измененным требованиям заказчика;</a:t>
            </a:r>
          </a:p>
          <a:p>
            <a:pPr>
              <a:buFont typeface="Wingdings" panose="05000000000000000000" pitchFamily="2" charset="2"/>
              <a:buChar char="Ø"/>
            </a:pPr>
            <a:r>
              <a:rPr lang="ru-RU" dirty="0"/>
              <a:t>длительное время разработки (иногда длится до нескольких лет) приводит к тому, что продукт может быть уже не нужен заказчику, поскольку его потребности меняются;</a:t>
            </a:r>
          </a:p>
          <a:p>
            <a:pPr>
              <a:buFont typeface="Wingdings" panose="05000000000000000000" pitchFamily="2" charset="2"/>
              <a:buChar char="Ø"/>
            </a:pPr>
            <a:r>
              <a:rPr lang="ru-RU" dirty="0"/>
              <a:t>нет действий, направленных на анализ рисков.</a:t>
            </a:r>
          </a:p>
          <a:p>
            <a:endParaRPr lang="ru-BY" dirty="0"/>
          </a:p>
        </p:txBody>
      </p:sp>
      <p:sp>
        <p:nvSpPr>
          <p:cNvPr id="4" name="Дата 3">
            <a:extLst>
              <a:ext uri="{FF2B5EF4-FFF2-40B4-BE49-F238E27FC236}">
                <a16:creationId xmlns:a16="http://schemas.microsoft.com/office/drawing/2014/main" id="{FC813ADC-2E8B-4EE5-8C3A-890F2B4BBBB7}"/>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79021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BE732-8C25-4BFB-969E-43EBB018BD52}"/>
              </a:ext>
            </a:extLst>
          </p:cNvPr>
          <p:cNvSpPr>
            <a:spLocks noGrp="1"/>
          </p:cNvSpPr>
          <p:nvPr>
            <p:ph type="title"/>
          </p:nvPr>
        </p:nvSpPr>
        <p:spPr/>
        <p:txBody>
          <a:bodyPr/>
          <a:lstStyle/>
          <a:p>
            <a:r>
              <a:rPr lang="ru-RU" dirty="0"/>
              <a:t>Верификация и Валидация</a:t>
            </a:r>
            <a:endParaRPr lang="ru-BY" dirty="0"/>
          </a:p>
        </p:txBody>
      </p:sp>
      <p:pic>
        <p:nvPicPr>
          <p:cNvPr id="6" name="Объект 5">
            <a:extLst>
              <a:ext uri="{FF2B5EF4-FFF2-40B4-BE49-F238E27FC236}">
                <a16:creationId xmlns:a16="http://schemas.microsoft.com/office/drawing/2014/main" id="{F0E0AA4A-D76E-4547-9228-6AAB44B37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164" y="1927593"/>
            <a:ext cx="8630433" cy="4315217"/>
          </a:xfrm>
        </p:spPr>
      </p:pic>
      <p:sp>
        <p:nvSpPr>
          <p:cNvPr id="4" name="Дата 3">
            <a:extLst>
              <a:ext uri="{FF2B5EF4-FFF2-40B4-BE49-F238E27FC236}">
                <a16:creationId xmlns:a16="http://schemas.microsoft.com/office/drawing/2014/main" id="{53FDDA0B-25AC-45B4-B843-D91DD2A1215A}"/>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32847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D47688-39E4-4039-85AB-F4A1E476709B}"/>
              </a:ext>
            </a:extLst>
          </p:cNvPr>
          <p:cNvSpPr>
            <a:spLocks noGrp="1"/>
          </p:cNvSpPr>
          <p:nvPr>
            <p:ph type="title"/>
          </p:nvPr>
        </p:nvSpPr>
        <p:spPr/>
        <p:txBody>
          <a:bodyPr/>
          <a:lstStyle/>
          <a:p>
            <a:r>
              <a:rPr lang="ru-RU" dirty="0"/>
              <a:t>Спиральная модель</a:t>
            </a:r>
            <a:endParaRPr lang="ru-BY" dirty="0"/>
          </a:p>
        </p:txBody>
      </p:sp>
      <p:sp>
        <p:nvSpPr>
          <p:cNvPr id="3" name="Объект 2">
            <a:extLst>
              <a:ext uri="{FF2B5EF4-FFF2-40B4-BE49-F238E27FC236}">
                <a16:creationId xmlns:a16="http://schemas.microsoft.com/office/drawing/2014/main" id="{FA1C5559-836D-4284-91B0-1DAE879FE3EF}"/>
              </a:ext>
            </a:extLst>
          </p:cNvPr>
          <p:cNvSpPr>
            <a:spLocks noGrp="1"/>
          </p:cNvSpPr>
          <p:nvPr>
            <p:ph idx="1"/>
          </p:nvPr>
        </p:nvSpPr>
        <p:spPr/>
        <p:txBody>
          <a:bodyPr/>
          <a:lstStyle/>
          <a:p>
            <a:r>
              <a:rPr lang="ru-RU" b="0" i="0" dirty="0">
                <a:solidFill>
                  <a:srgbClr val="2C2D30"/>
                </a:solidFill>
                <a:effectLst/>
                <a:latin typeface="Roboto" panose="02000000000000000000" pitchFamily="2" charset="0"/>
              </a:rPr>
              <a:t>Используя эту модель, заказчик и команда разработчиков серьёзно анализируют риски проекта и выполняют его итерациями. Последующая стадия основывается на предыдущей, а в конце каждого витка — цикла итераций — принимается решение, продолжать ли проект. Эту модель начали использовать в 1988 году.</a:t>
            </a:r>
            <a:endParaRPr lang="ru-BY" dirty="0"/>
          </a:p>
        </p:txBody>
      </p:sp>
      <p:sp>
        <p:nvSpPr>
          <p:cNvPr id="4" name="Дата 3">
            <a:extLst>
              <a:ext uri="{FF2B5EF4-FFF2-40B4-BE49-F238E27FC236}">
                <a16:creationId xmlns:a16="http://schemas.microsoft.com/office/drawing/2014/main" id="{FB77949D-9CA5-4811-AF24-40EF49284713}"/>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50735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0FB5-5093-4991-A25F-D42E7F441209}"/>
              </a:ext>
            </a:extLst>
          </p:cNvPr>
          <p:cNvSpPr>
            <a:spLocks noGrp="1"/>
          </p:cNvSpPr>
          <p:nvPr>
            <p:ph type="title"/>
          </p:nvPr>
        </p:nvSpPr>
        <p:spPr/>
        <p:txBody>
          <a:bodyPr/>
          <a:lstStyle/>
          <a:p>
            <a:r>
              <a:rPr lang="ru-RU" dirty="0"/>
              <a:t>Спиральная модель</a:t>
            </a:r>
            <a:endParaRPr lang="ru-BY" dirty="0"/>
          </a:p>
        </p:txBody>
      </p:sp>
      <p:pic>
        <p:nvPicPr>
          <p:cNvPr id="6" name="Объект 5">
            <a:extLst>
              <a:ext uri="{FF2B5EF4-FFF2-40B4-BE49-F238E27FC236}">
                <a16:creationId xmlns:a16="http://schemas.microsoft.com/office/drawing/2014/main" id="{6A6B1220-21FA-406A-942A-7B3A21CC9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714" y="2108200"/>
            <a:ext cx="4856897" cy="3760788"/>
          </a:xfrm>
        </p:spPr>
      </p:pic>
      <p:sp>
        <p:nvSpPr>
          <p:cNvPr id="4" name="Дата 3">
            <a:extLst>
              <a:ext uri="{FF2B5EF4-FFF2-40B4-BE49-F238E27FC236}">
                <a16:creationId xmlns:a16="http://schemas.microsoft.com/office/drawing/2014/main" id="{FA734C6F-73FF-4BD2-9194-D684798D5BA0}"/>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33342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CB2F5-ACB5-40E1-B0BC-A8240643EE29}"/>
              </a:ext>
            </a:extLst>
          </p:cNvPr>
          <p:cNvSpPr>
            <a:spLocks noGrp="1"/>
          </p:cNvSpPr>
          <p:nvPr>
            <p:ph type="title"/>
          </p:nvPr>
        </p:nvSpPr>
        <p:spPr/>
        <p:txBody>
          <a:bodyPr/>
          <a:lstStyle/>
          <a:p>
            <a:r>
              <a:rPr lang="ru-RU" dirty="0"/>
              <a:t>Спиральная модель (пример)</a:t>
            </a:r>
            <a:endParaRPr lang="ru-BY" dirty="0"/>
          </a:p>
        </p:txBody>
      </p:sp>
      <p:sp>
        <p:nvSpPr>
          <p:cNvPr id="3" name="Объект 2">
            <a:extLst>
              <a:ext uri="{FF2B5EF4-FFF2-40B4-BE49-F238E27FC236}">
                <a16:creationId xmlns:a16="http://schemas.microsoft.com/office/drawing/2014/main" id="{E1BF0AA7-CDE9-47E7-B844-2FCF99ABACF8}"/>
              </a:ext>
            </a:extLst>
          </p:cNvPr>
          <p:cNvSpPr>
            <a:spLocks noGrp="1"/>
          </p:cNvSpPr>
          <p:nvPr>
            <p:ph idx="1"/>
          </p:nvPr>
        </p:nvSpPr>
        <p:spPr/>
        <p:txBody>
          <a:bodyPr>
            <a:normAutofit fontScale="77500" lnSpcReduction="20000"/>
          </a:bodyPr>
          <a:lstStyle/>
          <a:p>
            <a:pPr algn="l"/>
            <a:r>
              <a:rPr lang="ru-RU" b="0" i="0" dirty="0">
                <a:solidFill>
                  <a:srgbClr val="2C2D30"/>
                </a:solidFill>
                <a:effectLst/>
                <a:latin typeface="Roboto" panose="02000000000000000000" pitchFamily="2" charset="0"/>
              </a:rPr>
              <a:t>Рассмотрим, как функционирует эта модель, на примере разработки системы «Умный дом». </a:t>
            </a:r>
          </a:p>
          <a:p>
            <a:pPr algn="l">
              <a:buFont typeface="+mj-lt"/>
              <a:buAutoNum type="arabicPeriod"/>
            </a:pPr>
            <a:r>
              <a:rPr lang="ru-RU" b="0" i="0" dirty="0">
                <a:solidFill>
                  <a:srgbClr val="2C2D30"/>
                </a:solidFill>
                <a:effectLst/>
                <a:latin typeface="Roboto" panose="02000000000000000000" pitchFamily="2" charset="0"/>
              </a:rPr>
              <a:t>Заказчик решил, что хочет сделать такую систему, и заказал программистам реализовать управление чайником с телефона. Они начали действовать по модели «водопад»: выслушали идею, провели анализ предложений на рынке, обсудили с заказчиком архитектуру системы, решили, как будут её реализовывать, разработали, протестировали и «выкатили» конечный продукт.</a:t>
            </a:r>
          </a:p>
          <a:p>
            <a:pPr algn="l">
              <a:buFont typeface="+mj-lt"/>
              <a:buAutoNum type="arabicPeriod"/>
            </a:pPr>
            <a:r>
              <a:rPr lang="ru-RU" b="0" i="0" dirty="0">
                <a:solidFill>
                  <a:srgbClr val="2C2D30"/>
                </a:solidFill>
                <a:effectLst/>
                <a:latin typeface="Roboto" panose="02000000000000000000" pitchFamily="2" charset="0"/>
              </a:rPr>
              <a:t>Заказчик оценил результат и риски: насколько нужна пользователям следующая версия продукта — уже с управлением телевизором. Рассчитал сроки, бюджет и заказал разработку. Программисты действовали по каскадной модели и представили заказчику более сложный продукт, разработанный на базе первого.</a:t>
            </a:r>
          </a:p>
          <a:p>
            <a:pPr algn="l">
              <a:buFont typeface="+mj-lt"/>
              <a:buAutoNum type="arabicPeriod"/>
            </a:pPr>
            <a:r>
              <a:rPr lang="ru-RU" b="0" i="0" dirty="0">
                <a:solidFill>
                  <a:srgbClr val="2C2D30"/>
                </a:solidFill>
                <a:effectLst/>
                <a:latin typeface="Roboto" panose="02000000000000000000" pitchFamily="2" charset="0"/>
              </a:rPr>
              <a:t>Заказчик подумал, что пора создать функциональность для управления холодильником с телефона. Но, анализируя риски, понял, что в холодильник сложно встроить </a:t>
            </a:r>
            <a:r>
              <a:rPr lang="ru-RU" b="0" i="0" dirty="0" err="1">
                <a:solidFill>
                  <a:srgbClr val="2C2D30"/>
                </a:solidFill>
                <a:effectLst/>
                <a:latin typeface="Roboto" panose="02000000000000000000" pitchFamily="2" charset="0"/>
              </a:rPr>
              <a:t>Wi</a:t>
            </a:r>
            <a:r>
              <a:rPr lang="ru-RU" b="0" i="0" dirty="0">
                <a:solidFill>
                  <a:srgbClr val="2C2D30"/>
                </a:solidFill>
                <a:effectLst/>
                <a:latin typeface="Roboto" panose="02000000000000000000" pitchFamily="2" charset="0"/>
              </a:rPr>
              <a:t>-Fi-модуль, да и производители не заинтересованы в сотрудничестве по этому вопросу. Следовательно, риски превышают потенциальную выгоду. На основе полученных данных заказчик решил прекратить разработку и совершенствовать имеющуюся функциональность, чтобы со временем понять, как развивать систему «Умный дом».</a:t>
            </a:r>
          </a:p>
          <a:p>
            <a:endParaRPr lang="ru-BY" dirty="0"/>
          </a:p>
        </p:txBody>
      </p:sp>
      <p:sp>
        <p:nvSpPr>
          <p:cNvPr id="4" name="Дата 3">
            <a:extLst>
              <a:ext uri="{FF2B5EF4-FFF2-40B4-BE49-F238E27FC236}">
                <a16:creationId xmlns:a16="http://schemas.microsoft.com/office/drawing/2014/main" id="{9E11E121-D978-4B24-87A0-EFE7ECA6C73D}"/>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86684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385B0-7A1F-4B51-A9AA-B3CC878DC9F7}"/>
              </a:ext>
            </a:extLst>
          </p:cNvPr>
          <p:cNvSpPr>
            <a:spLocks noGrp="1"/>
          </p:cNvSpPr>
          <p:nvPr>
            <p:ph type="title"/>
          </p:nvPr>
        </p:nvSpPr>
        <p:spPr/>
        <p:txBody>
          <a:bodyPr/>
          <a:lstStyle/>
          <a:p>
            <a:r>
              <a:rPr lang="ru-RU" dirty="0"/>
              <a:t>Спиральная модель (преимущества)</a:t>
            </a:r>
            <a:endParaRPr lang="ru-BY" dirty="0"/>
          </a:p>
        </p:txBody>
      </p:sp>
      <p:sp>
        <p:nvSpPr>
          <p:cNvPr id="3" name="Объект 2">
            <a:extLst>
              <a:ext uri="{FF2B5EF4-FFF2-40B4-BE49-F238E27FC236}">
                <a16:creationId xmlns:a16="http://schemas.microsoft.com/office/drawing/2014/main" id="{D806A292-F21D-4F5B-871D-D0F64E3DE14F}"/>
              </a:ext>
            </a:extLst>
          </p:cNvPr>
          <p:cNvSpPr>
            <a:spLocks noGrp="1"/>
          </p:cNvSpPr>
          <p:nvPr>
            <p:ph idx="1"/>
          </p:nvPr>
        </p:nvSpPr>
        <p:spPr/>
        <p:txBody>
          <a:bodyPr/>
          <a:lstStyle/>
          <a:p>
            <a:r>
              <a:rPr lang="ru-RU" b="1" dirty="0"/>
              <a:t>Преимущества:</a:t>
            </a:r>
          </a:p>
          <a:p>
            <a:pPr>
              <a:buFont typeface="Wingdings" panose="05000000000000000000" pitchFamily="2" charset="2"/>
              <a:buChar char="Ø"/>
            </a:pPr>
            <a:r>
              <a:rPr lang="ru-RU" dirty="0"/>
              <a:t>управлению рисками уделяется особое внимание;</a:t>
            </a:r>
          </a:p>
          <a:p>
            <a:pPr>
              <a:buFont typeface="Wingdings" panose="05000000000000000000" pitchFamily="2" charset="2"/>
              <a:buChar char="Ø"/>
            </a:pPr>
            <a:r>
              <a:rPr lang="ru-RU" dirty="0"/>
              <a:t>дополнительные функции могут быть добавлены на поздних этапах;</a:t>
            </a:r>
          </a:p>
          <a:p>
            <a:pPr>
              <a:buFont typeface="Wingdings" panose="05000000000000000000" pitchFamily="2" charset="2"/>
              <a:buChar char="Ø"/>
            </a:pPr>
            <a:r>
              <a:rPr lang="ru-RU" dirty="0"/>
              <a:t>есть возможность гибкого проектирования.</a:t>
            </a:r>
          </a:p>
          <a:p>
            <a:endParaRPr lang="ru-BY" dirty="0"/>
          </a:p>
        </p:txBody>
      </p:sp>
      <p:sp>
        <p:nvSpPr>
          <p:cNvPr id="4" name="Дата 3">
            <a:extLst>
              <a:ext uri="{FF2B5EF4-FFF2-40B4-BE49-F238E27FC236}">
                <a16:creationId xmlns:a16="http://schemas.microsoft.com/office/drawing/2014/main" id="{7720D21D-E93E-4CE2-92B8-493B0FDF6456}"/>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24747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DBD770-C165-4443-B49B-1BF7EB2D7A13}"/>
              </a:ext>
            </a:extLst>
          </p:cNvPr>
          <p:cNvSpPr>
            <a:spLocks noGrp="1"/>
          </p:cNvSpPr>
          <p:nvPr>
            <p:ph type="title"/>
          </p:nvPr>
        </p:nvSpPr>
        <p:spPr/>
        <p:txBody>
          <a:bodyPr/>
          <a:lstStyle/>
          <a:p>
            <a:r>
              <a:rPr lang="ru-RU" dirty="0"/>
              <a:t>Спиральная модель (недостатки)</a:t>
            </a:r>
            <a:endParaRPr lang="ru-BY" dirty="0"/>
          </a:p>
        </p:txBody>
      </p:sp>
      <p:sp>
        <p:nvSpPr>
          <p:cNvPr id="3" name="Объект 2">
            <a:extLst>
              <a:ext uri="{FF2B5EF4-FFF2-40B4-BE49-F238E27FC236}">
                <a16:creationId xmlns:a16="http://schemas.microsoft.com/office/drawing/2014/main" id="{D72D9584-F7C3-4B4B-96A1-B7FF6BCA1FE6}"/>
              </a:ext>
            </a:extLst>
          </p:cNvPr>
          <p:cNvSpPr>
            <a:spLocks noGrp="1"/>
          </p:cNvSpPr>
          <p:nvPr>
            <p:ph idx="1"/>
          </p:nvPr>
        </p:nvSpPr>
        <p:spPr/>
        <p:txBody>
          <a:bodyPr/>
          <a:lstStyle/>
          <a:p>
            <a:r>
              <a:rPr lang="ru-RU" b="1" u="sng" dirty="0"/>
              <a:t>Недостатки:</a:t>
            </a:r>
          </a:p>
          <a:p>
            <a:pPr algn="just">
              <a:buFont typeface="Wingdings" panose="05000000000000000000" pitchFamily="2" charset="2"/>
              <a:buChar char="Ø"/>
            </a:pPr>
            <a:r>
              <a:rPr lang="ru-RU" dirty="0"/>
              <a:t>оценка рисков на каждом этапе является довольно затратной;</a:t>
            </a:r>
          </a:p>
          <a:p>
            <a:pPr algn="just">
              <a:buFont typeface="Wingdings" panose="05000000000000000000" pitchFamily="2" charset="2"/>
              <a:buChar char="Ø"/>
            </a:pPr>
            <a:r>
              <a:rPr lang="ru-RU" dirty="0"/>
              <a:t>постоянные отзывы и реакция заказчика может провоцировать все новые и новые итерации, которые могут приводить к временному затягиванию разработки продукта;</a:t>
            </a:r>
          </a:p>
          <a:p>
            <a:pPr algn="just">
              <a:buFont typeface="Wingdings" panose="05000000000000000000" pitchFamily="2" charset="2"/>
              <a:buChar char="Ø"/>
            </a:pPr>
            <a:r>
              <a:rPr lang="ru-RU" dirty="0"/>
              <a:t>более применима для больших проектов.</a:t>
            </a:r>
            <a:endParaRPr lang="ru-BY" dirty="0"/>
          </a:p>
        </p:txBody>
      </p:sp>
      <p:sp>
        <p:nvSpPr>
          <p:cNvPr id="4" name="Дата 3">
            <a:extLst>
              <a:ext uri="{FF2B5EF4-FFF2-40B4-BE49-F238E27FC236}">
                <a16:creationId xmlns:a16="http://schemas.microsoft.com/office/drawing/2014/main" id="{F070109E-FC5E-4CCA-B7EF-C1056567B076}"/>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36632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Прямоугольник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algn="just" rtl="0"/>
            <a:r>
              <a:rPr lang="ru-RU" sz="3600" i="1" u="sng" dirty="0">
                <a:solidFill>
                  <a:srgbClr val="FF0000"/>
                </a:solidFill>
              </a:rPr>
              <a:t>Жизненный цикл ПО </a:t>
            </a:r>
            <a:r>
              <a:rPr lang="ru-RU" sz="3600" i="1" dirty="0">
                <a:solidFill>
                  <a:srgbClr val="FFFFFF"/>
                </a:solidFill>
              </a:rPr>
              <a:t>– это непрерывный процесс, который начинается с момента </a:t>
            </a:r>
            <a:br>
              <a:rPr lang="ru-RU" sz="3600" i="1" dirty="0">
                <a:solidFill>
                  <a:srgbClr val="FFFFFF"/>
                </a:solidFill>
              </a:rPr>
            </a:br>
            <a:r>
              <a:rPr lang="ru-RU" sz="3600" i="1" dirty="0">
                <a:solidFill>
                  <a:srgbClr val="FFFFFF"/>
                </a:solidFill>
              </a:rPr>
              <a:t>принятия решения о необходимости его создания и заканчивается в момент его полного изъятия из эксплуатации.</a:t>
            </a:r>
            <a:endParaRPr lang="ru" sz="3600" i="1" dirty="0">
              <a:solidFill>
                <a:srgbClr val="FFFFFF"/>
              </a:solidFill>
            </a:endParaRPr>
          </a:p>
        </p:txBody>
      </p:sp>
      <p:sp>
        <p:nvSpPr>
          <p:cNvPr id="49" name="Прямоугольник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Подзаголовок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ru"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7BAFE-6309-42A7-8DF4-B8B810E765DE}"/>
              </a:ext>
            </a:extLst>
          </p:cNvPr>
          <p:cNvSpPr>
            <a:spLocks noGrp="1"/>
          </p:cNvSpPr>
          <p:nvPr>
            <p:ph type="title"/>
          </p:nvPr>
        </p:nvSpPr>
        <p:spPr/>
        <p:txBody>
          <a:bodyPr/>
          <a:lstStyle/>
          <a:p>
            <a:r>
              <a:rPr lang="ru-RU" dirty="0"/>
              <a:t>Инкрементная модель</a:t>
            </a:r>
            <a:endParaRPr lang="ru-BY" dirty="0"/>
          </a:p>
        </p:txBody>
      </p:sp>
      <p:sp>
        <p:nvSpPr>
          <p:cNvPr id="3" name="Объект 2">
            <a:extLst>
              <a:ext uri="{FF2B5EF4-FFF2-40B4-BE49-F238E27FC236}">
                <a16:creationId xmlns:a16="http://schemas.microsoft.com/office/drawing/2014/main" id="{A3F4FCF6-91AC-4C08-ADEE-D498395E38F4}"/>
              </a:ext>
            </a:extLst>
          </p:cNvPr>
          <p:cNvSpPr>
            <a:spLocks noGrp="1"/>
          </p:cNvSpPr>
          <p:nvPr>
            <p:ph idx="1"/>
          </p:nvPr>
        </p:nvSpPr>
        <p:spPr/>
        <p:txBody>
          <a:bodyPr>
            <a:normAutofit fontScale="92500" lnSpcReduction="20000"/>
          </a:bodyPr>
          <a:lstStyle/>
          <a:p>
            <a:pPr algn="just"/>
            <a:r>
              <a:rPr lang="ru-RU" b="0" i="0" dirty="0">
                <a:solidFill>
                  <a:srgbClr val="2C2D30"/>
                </a:solidFill>
                <a:effectLst/>
                <a:latin typeface="Roboto" panose="02000000000000000000" pitchFamily="2" charset="0"/>
              </a:rPr>
              <a:t>Это модель разработки по частям (</a:t>
            </a:r>
            <a:r>
              <a:rPr lang="ru-RU" b="0" i="0" dirty="0" err="1">
                <a:solidFill>
                  <a:srgbClr val="2C2D30"/>
                </a:solidFill>
                <a:effectLst/>
                <a:latin typeface="Roboto" panose="02000000000000000000" pitchFamily="2" charset="0"/>
              </a:rPr>
              <a:t>increment</a:t>
            </a:r>
            <a:r>
              <a:rPr lang="ru-RU" b="0" i="0" dirty="0">
                <a:solidFill>
                  <a:srgbClr val="2C2D30"/>
                </a:solidFill>
                <a:effectLst/>
                <a:latin typeface="Roboto" panose="02000000000000000000" pitchFamily="2" charset="0"/>
              </a:rPr>
              <a:t> в переводе с англ. — приращение) уходит корнями в 1930-е. Рассмотрим её на примере создания социальной сети.</a:t>
            </a:r>
          </a:p>
          <a:p>
            <a:pPr algn="just">
              <a:buFont typeface="+mj-lt"/>
              <a:buAutoNum type="arabicPeriod"/>
            </a:pPr>
            <a:r>
              <a:rPr lang="ru-RU" b="0" i="0" dirty="0">
                <a:solidFill>
                  <a:srgbClr val="2C2D30"/>
                </a:solidFill>
                <a:effectLst/>
                <a:latin typeface="Roboto" panose="02000000000000000000" pitchFamily="2" charset="0"/>
              </a:rPr>
              <a:t>Заказчик решил, что хочет запустить соцсеть, и написал подробное техническое задание. Программисты предложили реализовать основные функции — страницу с личной информацией и чат. А затем протестировать на пользователях, «взлетит или нет».</a:t>
            </a:r>
          </a:p>
          <a:p>
            <a:pPr algn="just">
              <a:buFont typeface="+mj-lt"/>
              <a:buAutoNum type="arabicPeriod"/>
            </a:pPr>
            <a:r>
              <a:rPr lang="ru-RU" b="0" i="0" dirty="0">
                <a:solidFill>
                  <a:srgbClr val="2C2D30"/>
                </a:solidFill>
                <a:effectLst/>
                <a:latin typeface="Roboto" panose="02000000000000000000" pitchFamily="2" charset="0"/>
              </a:rPr>
              <a:t>Команда разработки показывает продукт заказчику и выпускает его на рынок. Если и заказчику, и пользователям социальная сеть нравится, работа над ней продолжается, но уже по частям.</a:t>
            </a:r>
          </a:p>
          <a:p>
            <a:pPr algn="just">
              <a:buFont typeface="+mj-lt"/>
              <a:buAutoNum type="arabicPeriod"/>
            </a:pPr>
            <a:r>
              <a:rPr lang="ru-RU" b="0" i="0" dirty="0">
                <a:solidFill>
                  <a:srgbClr val="2C2D30"/>
                </a:solidFill>
                <a:effectLst/>
                <a:latin typeface="Roboto" panose="02000000000000000000" pitchFamily="2" charset="0"/>
              </a:rPr>
              <a:t>Программисты параллельно создают функциональность для загрузки фотографий, обмена документами, прослушивания музыки и других действий, согласованных с заказчиком. Инкремент за инкрементом они совершенствуют продукт, приближаясь к описанному в техническом задании.</a:t>
            </a:r>
          </a:p>
          <a:p>
            <a:endParaRPr lang="ru-BY" dirty="0"/>
          </a:p>
        </p:txBody>
      </p:sp>
      <p:sp>
        <p:nvSpPr>
          <p:cNvPr id="4" name="Дата 3">
            <a:extLst>
              <a:ext uri="{FF2B5EF4-FFF2-40B4-BE49-F238E27FC236}">
                <a16:creationId xmlns:a16="http://schemas.microsoft.com/office/drawing/2014/main" id="{E9081A31-8454-421F-B122-824D8FA76E59}"/>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157363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6B6DB8-0741-4D03-9CA7-064F5BF8FC23}"/>
              </a:ext>
            </a:extLst>
          </p:cNvPr>
          <p:cNvSpPr>
            <a:spLocks noGrp="1"/>
          </p:cNvSpPr>
          <p:nvPr>
            <p:ph type="title"/>
          </p:nvPr>
        </p:nvSpPr>
        <p:spPr/>
        <p:txBody>
          <a:bodyPr/>
          <a:lstStyle/>
          <a:p>
            <a:r>
              <a:rPr lang="ru-RU" dirty="0"/>
              <a:t>Инкрементная модель</a:t>
            </a:r>
            <a:endParaRPr lang="ru-BY" dirty="0"/>
          </a:p>
        </p:txBody>
      </p:sp>
      <p:sp>
        <p:nvSpPr>
          <p:cNvPr id="4" name="Дата 3">
            <a:extLst>
              <a:ext uri="{FF2B5EF4-FFF2-40B4-BE49-F238E27FC236}">
                <a16:creationId xmlns:a16="http://schemas.microsoft.com/office/drawing/2014/main" id="{D6163274-629C-4FB3-9AE9-08A650E164E2}"/>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pic>
        <p:nvPicPr>
          <p:cNvPr id="9" name="Picture 2" descr="Инкрементная модель">
            <a:extLst>
              <a:ext uri="{FF2B5EF4-FFF2-40B4-BE49-F238E27FC236}">
                <a16:creationId xmlns:a16="http://schemas.microsoft.com/office/drawing/2014/main" id="{ACB5F9E7-BA3D-43AE-9CA6-60F251243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553" y="1945533"/>
            <a:ext cx="7981950" cy="4086225"/>
          </a:xfrm>
          <a:prstGeom prst="rect">
            <a:avLst/>
          </a:prstGeom>
          <a:noFill/>
          <a:extLst>
            <a:ext uri="{909E8E84-426E-40DD-AFC4-6F175D3DCCD1}">
              <a14:hiddenFill xmlns:a14="http://schemas.microsoft.com/office/drawing/2010/main">
                <a:solidFill>
                  <a:srgbClr val="FFFFFF"/>
                </a:solidFill>
              </a14:hiddenFill>
            </a:ext>
          </a:extLst>
        </p:spPr>
      </p:pic>
      <p:sp>
        <p:nvSpPr>
          <p:cNvPr id="11" name="Объект 10">
            <a:extLst>
              <a:ext uri="{FF2B5EF4-FFF2-40B4-BE49-F238E27FC236}">
                <a16:creationId xmlns:a16="http://schemas.microsoft.com/office/drawing/2014/main" id="{774A9194-3AA3-47C2-B096-53B6D8913C48}"/>
              </a:ext>
            </a:extLst>
          </p:cNvPr>
          <p:cNvSpPr>
            <a:spLocks noGrp="1"/>
          </p:cNvSpPr>
          <p:nvPr>
            <p:ph idx="1"/>
          </p:nvPr>
        </p:nvSpPr>
        <p:spPr/>
        <p:txBody>
          <a:bodyPr/>
          <a:lstStyle/>
          <a:p>
            <a:endParaRPr lang="ru-BY" dirty="0"/>
          </a:p>
        </p:txBody>
      </p:sp>
    </p:spTree>
    <p:extLst>
      <p:ext uri="{BB962C8B-B14F-4D97-AF65-F5344CB8AC3E}">
        <p14:creationId xmlns:p14="http://schemas.microsoft.com/office/powerpoint/2010/main" val="205252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FB5919-1327-4B1D-AD86-41E5CBCF3680}"/>
              </a:ext>
            </a:extLst>
          </p:cNvPr>
          <p:cNvSpPr>
            <a:spLocks noGrp="1"/>
          </p:cNvSpPr>
          <p:nvPr>
            <p:ph type="title"/>
          </p:nvPr>
        </p:nvSpPr>
        <p:spPr/>
        <p:txBody>
          <a:bodyPr/>
          <a:lstStyle/>
          <a:p>
            <a:r>
              <a:rPr lang="ru-RU" dirty="0"/>
              <a:t>Инкрементная модель (преимущества)</a:t>
            </a:r>
            <a:endParaRPr lang="ru-BY" dirty="0"/>
          </a:p>
        </p:txBody>
      </p:sp>
      <p:sp>
        <p:nvSpPr>
          <p:cNvPr id="3" name="Объект 2">
            <a:extLst>
              <a:ext uri="{FF2B5EF4-FFF2-40B4-BE49-F238E27FC236}">
                <a16:creationId xmlns:a16="http://schemas.microsoft.com/office/drawing/2014/main" id="{703E62A1-9919-41F9-9DDD-2E5259D54A4D}"/>
              </a:ext>
            </a:extLst>
          </p:cNvPr>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Не нужно вкладывать много денег на начальном этапе.</a:t>
            </a:r>
            <a:r>
              <a:rPr lang="ru-RU" b="0" i="0" dirty="0">
                <a:solidFill>
                  <a:srgbClr val="2C2D30"/>
                </a:solidFill>
                <a:effectLst/>
                <a:latin typeface="Roboto" panose="02000000000000000000" pitchFamily="2" charset="0"/>
              </a:rPr>
              <a:t> Заказчик оплачивает создание основных функций, получает продукт, «выкатывает» его на рынок — и по итогам обратной связи решает, продолжать ли разработку.</a:t>
            </a:r>
          </a:p>
          <a:p>
            <a:pPr algn="l">
              <a:buFont typeface="Arial" panose="020B0604020202020204" pitchFamily="34" charset="0"/>
              <a:buChar char="•"/>
            </a:pPr>
            <a:r>
              <a:rPr lang="ru-RU" b="0" i="1" dirty="0">
                <a:solidFill>
                  <a:srgbClr val="2C2D30"/>
                </a:solidFill>
                <a:effectLst/>
                <a:latin typeface="Roboto" panose="02000000000000000000" pitchFamily="2" charset="0"/>
              </a:rPr>
              <a:t>Можно быстро получить фидбэк от пользователей и оперативно обновить техническое задание.</a:t>
            </a:r>
            <a:r>
              <a:rPr lang="ru-RU" b="0" i="0" dirty="0">
                <a:solidFill>
                  <a:srgbClr val="2C2D30"/>
                </a:solidFill>
                <a:effectLst/>
                <a:latin typeface="Roboto" panose="02000000000000000000" pitchFamily="2" charset="0"/>
              </a:rPr>
              <a:t> Так снижается риск создать продукт, который никому не нужен.</a:t>
            </a:r>
          </a:p>
          <a:p>
            <a:pPr algn="l">
              <a:buFont typeface="Arial" panose="020B0604020202020204" pitchFamily="34" charset="0"/>
              <a:buChar char="•"/>
            </a:pPr>
            <a:r>
              <a:rPr lang="ru-RU" b="0" i="1" dirty="0">
                <a:solidFill>
                  <a:srgbClr val="2C2D30"/>
                </a:solidFill>
                <a:effectLst/>
                <a:latin typeface="Roboto" panose="02000000000000000000" pitchFamily="2" charset="0"/>
              </a:rPr>
              <a:t>Ошибка обходится дешевле.</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Если при разработке архитектуры была допущена ошибка, то исправить её будет стоить не так дорого, как в «водопаде» или V-образной модели.</a:t>
            </a:r>
          </a:p>
          <a:p>
            <a:endParaRPr lang="ru-BY" dirty="0"/>
          </a:p>
        </p:txBody>
      </p:sp>
      <p:sp>
        <p:nvSpPr>
          <p:cNvPr id="4" name="Дата 3">
            <a:extLst>
              <a:ext uri="{FF2B5EF4-FFF2-40B4-BE49-F238E27FC236}">
                <a16:creationId xmlns:a16="http://schemas.microsoft.com/office/drawing/2014/main" id="{E983E773-D70F-45CB-84C3-6991754CBDE9}"/>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74015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C3F53-3E03-48C4-A4FB-40CC6BCA2AE9}"/>
              </a:ext>
            </a:extLst>
          </p:cNvPr>
          <p:cNvSpPr>
            <a:spLocks noGrp="1"/>
          </p:cNvSpPr>
          <p:nvPr>
            <p:ph type="title"/>
          </p:nvPr>
        </p:nvSpPr>
        <p:spPr/>
        <p:txBody>
          <a:bodyPr/>
          <a:lstStyle/>
          <a:p>
            <a:r>
              <a:rPr lang="ru-RU" dirty="0"/>
              <a:t>Инкрементная модель (недостатки)</a:t>
            </a:r>
            <a:endParaRPr lang="ru-BY" dirty="0"/>
          </a:p>
        </p:txBody>
      </p:sp>
      <p:sp>
        <p:nvSpPr>
          <p:cNvPr id="3" name="Объект 2">
            <a:extLst>
              <a:ext uri="{FF2B5EF4-FFF2-40B4-BE49-F238E27FC236}">
                <a16:creationId xmlns:a16="http://schemas.microsoft.com/office/drawing/2014/main" id="{6B315CED-10BB-4F8A-A250-84FB89DDBD6A}"/>
              </a:ext>
            </a:extLst>
          </p:cNvPr>
          <p:cNvSpPr>
            <a:spLocks noGrp="1"/>
          </p:cNvSpPr>
          <p:nvPr>
            <p:ph idx="1"/>
          </p:nvPr>
        </p:nvSpPr>
        <p:spPr/>
        <p:txBody>
          <a:bodyPr>
            <a:normAutofit/>
          </a:bodyPr>
          <a:lstStyle/>
          <a:p>
            <a:pPr algn="l"/>
            <a:r>
              <a:rPr lang="ru-RU" b="1" i="0" dirty="0">
                <a:solidFill>
                  <a:srgbClr val="2C2D30"/>
                </a:solidFill>
                <a:effectLst/>
                <a:latin typeface="Roboto" panose="02000000000000000000" pitchFamily="2" charset="0"/>
              </a:rPr>
              <a:t>Недостатки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Каждая команда программистов разрабатывает свою функциональность и может реализовать интерфейс продукта по-своему.</a:t>
            </a:r>
            <a:r>
              <a:rPr lang="ru-RU" b="0" i="0" dirty="0">
                <a:solidFill>
                  <a:srgbClr val="2C2D30"/>
                </a:solidFill>
                <a:effectLst/>
                <a:latin typeface="Roboto" panose="02000000000000000000" pitchFamily="2" charset="0"/>
              </a:rPr>
              <a:t> Чтобы этого не произошло, важно на этапе обсуждения техзадания объяснить, каким он будет, чтобы у всех участников проекта сложилось единое понимание. </a:t>
            </a:r>
          </a:p>
          <a:p>
            <a:pPr algn="l">
              <a:buFont typeface="Arial" panose="020B0604020202020204" pitchFamily="34" charset="0"/>
              <a:buChar char="•"/>
            </a:pPr>
            <a:r>
              <a:rPr lang="ru-RU" b="0" i="1" dirty="0">
                <a:solidFill>
                  <a:srgbClr val="2C2D30"/>
                </a:solidFill>
                <a:effectLst/>
                <a:latin typeface="Roboto" panose="02000000000000000000" pitchFamily="2" charset="0"/>
              </a:rPr>
              <a:t>Разработчики могут оттягивать доработку основной функциональности и «пилить мелочёвку».</a:t>
            </a:r>
            <a:r>
              <a:rPr lang="ru-RU" b="0" i="0" dirty="0">
                <a:solidFill>
                  <a:srgbClr val="2C2D30"/>
                </a:solidFill>
                <a:effectLst/>
                <a:latin typeface="Roboto" panose="02000000000000000000" pitchFamily="2" charset="0"/>
              </a:rPr>
              <a:t> Чтобы этого не случилось, менеджер проекта должен контролировать, чем занимается каждая команда.</a:t>
            </a:r>
          </a:p>
          <a:p>
            <a:endParaRPr lang="ru-BY" dirty="0"/>
          </a:p>
        </p:txBody>
      </p:sp>
      <p:sp>
        <p:nvSpPr>
          <p:cNvPr id="4" name="Дата 3">
            <a:extLst>
              <a:ext uri="{FF2B5EF4-FFF2-40B4-BE49-F238E27FC236}">
                <a16:creationId xmlns:a16="http://schemas.microsoft.com/office/drawing/2014/main" id="{C76CC13E-A1FA-4275-88EB-E41854D11CCC}"/>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90816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9B859A-561F-4286-BE36-2C8F574004A3}"/>
              </a:ext>
            </a:extLst>
          </p:cNvPr>
          <p:cNvSpPr>
            <a:spLocks noGrp="1"/>
          </p:cNvSpPr>
          <p:nvPr>
            <p:ph type="title"/>
          </p:nvPr>
        </p:nvSpPr>
        <p:spPr/>
        <p:txBody>
          <a:bodyPr/>
          <a:lstStyle/>
          <a:p>
            <a:r>
              <a:rPr lang="ru-RU" dirty="0"/>
              <a:t>Итеративная модель </a:t>
            </a:r>
            <a:endParaRPr lang="ru-BY" dirty="0"/>
          </a:p>
        </p:txBody>
      </p:sp>
      <p:sp>
        <p:nvSpPr>
          <p:cNvPr id="3" name="Объект 2">
            <a:extLst>
              <a:ext uri="{FF2B5EF4-FFF2-40B4-BE49-F238E27FC236}">
                <a16:creationId xmlns:a16="http://schemas.microsoft.com/office/drawing/2014/main" id="{DD742496-E516-4FAE-BF46-AFDB654B3B42}"/>
              </a:ext>
            </a:extLst>
          </p:cNvPr>
          <p:cNvSpPr>
            <a:spLocks noGrp="1"/>
          </p:cNvSpPr>
          <p:nvPr>
            <p:ph idx="1"/>
          </p:nvPr>
        </p:nvSpPr>
        <p:spPr>
          <a:xfrm>
            <a:off x="1097281" y="2129426"/>
            <a:ext cx="10058400" cy="4015240"/>
          </a:xfrm>
        </p:spPr>
        <p:txBody>
          <a:bodyPr>
            <a:normAutofit fontScale="92500"/>
          </a:bodyPr>
          <a:lstStyle/>
          <a:p>
            <a:pPr algn="l"/>
            <a:r>
              <a:rPr lang="ru-RU" b="0" i="0" dirty="0">
                <a:solidFill>
                  <a:srgbClr val="2C2D30"/>
                </a:solidFill>
                <a:effectLst/>
                <a:latin typeface="Roboto" panose="02000000000000000000" pitchFamily="2" charset="0"/>
              </a:rPr>
              <a:t>Это модель, при которой заказчик не обязан понимать, какой продукт хочет получить в итоге, и может не прописывать сразу подробное техзадание.</a:t>
            </a:r>
          </a:p>
          <a:p>
            <a:pPr algn="l"/>
            <a:r>
              <a:rPr lang="ru-RU" b="0" i="0" dirty="0">
                <a:solidFill>
                  <a:srgbClr val="2C2D30"/>
                </a:solidFill>
                <a:effectLst/>
                <a:latin typeface="Roboto" panose="02000000000000000000" pitchFamily="2" charset="0"/>
              </a:rPr>
              <a:t>Не требует для начала полной спецификации требований. Создание начинается с реализации части функционала, становящейся базой для определения дальнейших требований. </a:t>
            </a:r>
          </a:p>
          <a:p>
            <a:pPr marL="0" indent="0" algn="l">
              <a:buNone/>
            </a:pPr>
            <a:endParaRPr lang="ru-RU" b="0" i="0" dirty="0">
              <a:solidFill>
                <a:srgbClr val="2C2D30"/>
              </a:solidFill>
              <a:effectLst/>
              <a:latin typeface="Roboto" panose="02000000000000000000" pitchFamily="2" charset="0"/>
            </a:endParaRPr>
          </a:p>
          <a:p>
            <a:pPr algn="l"/>
            <a:r>
              <a:rPr lang="ru-RU" b="0" i="0" dirty="0">
                <a:solidFill>
                  <a:srgbClr val="2C2D30"/>
                </a:solidFill>
                <a:effectLst/>
                <a:latin typeface="Roboto" panose="02000000000000000000" pitchFamily="2" charset="0"/>
              </a:rPr>
              <a:t>Этот процесс повторяется. Версия может быть неидеальна, главное, чтобы она работала. </a:t>
            </a:r>
          </a:p>
          <a:p>
            <a:pPr algn="l"/>
            <a:endParaRPr lang="ru-RU" b="0" i="0" dirty="0">
              <a:solidFill>
                <a:srgbClr val="2C2D30"/>
              </a:solidFill>
              <a:effectLst/>
              <a:latin typeface="Roboto" panose="02000000000000000000" pitchFamily="2" charset="0"/>
            </a:endParaRPr>
          </a:p>
          <a:p>
            <a:br>
              <a:rPr lang="ru-RU" dirty="0"/>
            </a:br>
            <a:endParaRPr lang="ru-BY" dirty="0"/>
          </a:p>
        </p:txBody>
      </p:sp>
      <p:sp>
        <p:nvSpPr>
          <p:cNvPr id="4" name="Дата 3">
            <a:extLst>
              <a:ext uri="{FF2B5EF4-FFF2-40B4-BE49-F238E27FC236}">
                <a16:creationId xmlns:a16="http://schemas.microsoft.com/office/drawing/2014/main" id="{8C8C22F7-C535-4731-908E-B04CED77DBF0}"/>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02977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9632AB-55A6-47EB-AF64-F9E3FF195634}"/>
              </a:ext>
            </a:extLst>
          </p:cNvPr>
          <p:cNvSpPr>
            <a:spLocks noGrp="1"/>
          </p:cNvSpPr>
          <p:nvPr>
            <p:ph type="title"/>
          </p:nvPr>
        </p:nvSpPr>
        <p:spPr/>
        <p:txBody>
          <a:bodyPr/>
          <a:lstStyle/>
          <a:p>
            <a:r>
              <a:rPr lang="ru-RU" dirty="0"/>
              <a:t>Итеративная модель </a:t>
            </a:r>
            <a:endParaRPr lang="ru-BY" dirty="0"/>
          </a:p>
        </p:txBody>
      </p:sp>
      <p:pic>
        <p:nvPicPr>
          <p:cNvPr id="6" name="Объект 5">
            <a:extLst>
              <a:ext uri="{FF2B5EF4-FFF2-40B4-BE49-F238E27FC236}">
                <a16:creationId xmlns:a16="http://schemas.microsoft.com/office/drawing/2014/main" id="{5ECA9E1F-D240-45A2-95EE-4CED73B3E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5595" y="2108200"/>
            <a:ext cx="3301136" cy="3760788"/>
          </a:xfrm>
        </p:spPr>
      </p:pic>
      <p:sp>
        <p:nvSpPr>
          <p:cNvPr id="4" name="Дата 3">
            <a:extLst>
              <a:ext uri="{FF2B5EF4-FFF2-40B4-BE49-F238E27FC236}">
                <a16:creationId xmlns:a16="http://schemas.microsoft.com/office/drawing/2014/main" id="{70D6F4A1-6D96-4FB3-9D2F-3040C5F63C7B}"/>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50843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D156DF-B740-4EBA-AB3A-ECB33FB4DB6B}"/>
              </a:ext>
            </a:extLst>
          </p:cNvPr>
          <p:cNvSpPr>
            <a:spLocks noGrp="1"/>
          </p:cNvSpPr>
          <p:nvPr>
            <p:ph type="title"/>
          </p:nvPr>
        </p:nvSpPr>
        <p:spPr/>
        <p:txBody>
          <a:bodyPr/>
          <a:lstStyle/>
          <a:p>
            <a:r>
              <a:rPr lang="ru-RU" dirty="0"/>
              <a:t>Итеративная модель </a:t>
            </a:r>
            <a:endParaRPr lang="ru-BY" dirty="0"/>
          </a:p>
        </p:txBody>
      </p:sp>
      <p:sp>
        <p:nvSpPr>
          <p:cNvPr id="3" name="Объект 2">
            <a:extLst>
              <a:ext uri="{FF2B5EF4-FFF2-40B4-BE49-F238E27FC236}">
                <a16:creationId xmlns:a16="http://schemas.microsoft.com/office/drawing/2014/main" id="{ECD2B793-5140-47B8-8E44-D342A50F91CA}"/>
              </a:ext>
            </a:extLst>
          </p:cNvPr>
          <p:cNvSpPr>
            <a:spLocks noGrp="1"/>
          </p:cNvSpPr>
          <p:nvPr>
            <p:ph idx="1"/>
          </p:nvPr>
        </p:nvSpPr>
        <p:spPr/>
        <p:txBody>
          <a:bodyPr/>
          <a:lstStyle/>
          <a:p>
            <a:r>
              <a:rPr lang="ru-RU" dirty="0"/>
              <a:t>Рассмотрим на примере создания мессенджера, как эта модель работает.</a:t>
            </a:r>
          </a:p>
          <a:p>
            <a:pPr marL="457200" indent="-457200" algn="just">
              <a:buFont typeface="+mj-lt"/>
              <a:buAutoNum type="arabicPeriod"/>
            </a:pPr>
            <a:r>
              <a:rPr lang="ru-RU" dirty="0"/>
              <a:t>Заказчик решил, что хочет создать мессенджер. Разработчики сделали приложение, в котором можно добавить друга и запустить чат на двоих.</a:t>
            </a:r>
          </a:p>
          <a:p>
            <a:pPr marL="457200" indent="-457200" algn="just">
              <a:buFont typeface="+mj-lt"/>
              <a:buAutoNum type="arabicPeriod"/>
            </a:pPr>
            <a:r>
              <a:rPr lang="ru-RU" dirty="0"/>
              <a:t>Мессенджер «выкатили» в магазин приложений, пользователи начали его скачивать и активно использовать. Заказчик понял, что продукт пользуется популярностью, и решил его доработать.</a:t>
            </a:r>
          </a:p>
          <a:p>
            <a:pPr marL="457200" indent="-457200" algn="just">
              <a:buFont typeface="+mj-lt"/>
              <a:buAutoNum type="arabicPeriod"/>
            </a:pPr>
            <a:r>
              <a:rPr lang="ru-RU" dirty="0"/>
              <a:t>Программисты добавили в мессенджер возможность просмотра видео, загрузки фотографий, записи аудиосообщений. Они постепенно улучшают функциональность приложения, адаптируют его к требованиям рынка.</a:t>
            </a:r>
            <a:endParaRPr lang="ru-BY" dirty="0"/>
          </a:p>
        </p:txBody>
      </p:sp>
      <p:sp>
        <p:nvSpPr>
          <p:cNvPr id="4" name="Дата 3">
            <a:extLst>
              <a:ext uri="{FF2B5EF4-FFF2-40B4-BE49-F238E27FC236}">
                <a16:creationId xmlns:a16="http://schemas.microsoft.com/office/drawing/2014/main" id="{C59F874B-5223-4539-A37B-D23BD06933DA}"/>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76880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26F7D9-FD9C-4925-A88B-A5388C788136}"/>
              </a:ext>
            </a:extLst>
          </p:cNvPr>
          <p:cNvSpPr>
            <a:spLocks noGrp="1"/>
          </p:cNvSpPr>
          <p:nvPr>
            <p:ph type="title"/>
          </p:nvPr>
        </p:nvSpPr>
        <p:spPr/>
        <p:txBody>
          <a:bodyPr/>
          <a:lstStyle/>
          <a:p>
            <a:r>
              <a:rPr lang="ru-RU" dirty="0"/>
              <a:t>Итеративная модель (преимущества) </a:t>
            </a:r>
            <a:endParaRPr lang="ru-BY" dirty="0"/>
          </a:p>
        </p:txBody>
      </p:sp>
      <p:sp>
        <p:nvSpPr>
          <p:cNvPr id="3" name="Объект 2">
            <a:extLst>
              <a:ext uri="{FF2B5EF4-FFF2-40B4-BE49-F238E27FC236}">
                <a16:creationId xmlns:a16="http://schemas.microsoft.com/office/drawing/2014/main" id="{15AE07AF-EA81-4890-AD95-28286903AA44}"/>
              </a:ext>
            </a:extLst>
          </p:cNvPr>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итеративной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Быстрый выпуск минимального продукта</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даёт возможность оперативно получать обратную связь от заказчика и пользователей. А значит, фокусироваться на наиболее важных функциях ПО и улучшать их в соответствии с требованиями рынка и пожеланиями клиента.</a:t>
            </a:r>
          </a:p>
          <a:p>
            <a:pPr algn="l">
              <a:buFont typeface="Arial" panose="020B0604020202020204" pitchFamily="34" charset="0"/>
              <a:buChar char="•"/>
            </a:pPr>
            <a:r>
              <a:rPr lang="ru-RU" b="0" i="1" dirty="0">
                <a:solidFill>
                  <a:srgbClr val="2C2D30"/>
                </a:solidFill>
                <a:effectLst/>
                <a:latin typeface="Roboto" panose="02000000000000000000" pitchFamily="2" charset="0"/>
              </a:rPr>
              <a:t>Постоянное тестирование пользователями</a:t>
            </a:r>
            <a:r>
              <a:rPr lang="ru-RU" b="0" i="0" dirty="0">
                <a:solidFill>
                  <a:srgbClr val="2C2D30"/>
                </a:solidFill>
                <a:effectLst/>
                <a:latin typeface="Roboto" panose="02000000000000000000" pitchFamily="2" charset="0"/>
              </a:rPr>
              <a:t> позволяет быстро обнаруживать и устранять ошибки.</a:t>
            </a:r>
          </a:p>
          <a:p>
            <a:pPr marL="0" indent="0" algn="l">
              <a:buNone/>
            </a:pPr>
            <a:endParaRPr lang="ru-RU" b="0" i="0" dirty="0">
              <a:solidFill>
                <a:srgbClr val="2C2D30"/>
              </a:solidFill>
              <a:effectLst/>
              <a:latin typeface="Roboto" panose="02000000000000000000" pitchFamily="2" charset="0"/>
            </a:endParaRPr>
          </a:p>
          <a:p>
            <a:endParaRPr lang="ru-BY" dirty="0"/>
          </a:p>
        </p:txBody>
      </p:sp>
      <p:sp>
        <p:nvSpPr>
          <p:cNvPr id="4" name="Дата 3">
            <a:extLst>
              <a:ext uri="{FF2B5EF4-FFF2-40B4-BE49-F238E27FC236}">
                <a16:creationId xmlns:a16="http://schemas.microsoft.com/office/drawing/2014/main" id="{22F6AB2A-7251-4049-BDE6-05E761EA45D3}"/>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9081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D12D90-06E4-4904-BB7C-9A1D7ED11B4F}"/>
              </a:ext>
            </a:extLst>
          </p:cNvPr>
          <p:cNvSpPr>
            <a:spLocks noGrp="1"/>
          </p:cNvSpPr>
          <p:nvPr>
            <p:ph type="title"/>
          </p:nvPr>
        </p:nvSpPr>
        <p:spPr/>
        <p:txBody>
          <a:bodyPr/>
          <a:lstStyle/>
          <a:p>
            <a:r>
              <a:rPr lang="ru-RU" dirty="0"/>
              <a:t>Итеративная модель (недостатки)</a:t>
            </a:r>
            <a:endParaRPr lang="ru-BY" dirty="0"/>
          </a:p>
        </p:txBody>
      </p:sp>
      <p:sp>
        <p:nvSpPr>
          <p:cNvPr id="3" name="Объект 2">
            <a:extLst>
              <a:ext uri="{FF2B5EF4-FFF2-40B4-BE49-F238E27FC236}">
                <a16:creationId xmlns:a16="http://schemas.microsoft.com/office/drawing/2014/main" id="{A0271805-40B9-45C7-9C97-0DCC4EEC3E01}"/>
              </a:ext>
            </a:extLst>
          </p:cNvPr>
          <p:cNvSpPr>
            <a:spLocks noGrp="1"/>
          </p:cNvSpPr>
          <p:nvPr>
            <p:ph idx="1"/>
          </p:nvPr>
        </p:nvSpPr>
        <p:spPr/>
        <p:txBody>
          <a:bodyPr/>
          <a:lstStyle/>
          <a:p>
            <a:pPr marL="0" indent="0" algn="l">
              <a:buNone/>
            </a:pPr>
            <a:r>
              <a:rPr lang="ru-RU" b="1" u="sng" dirty="0">
                <a:solidFill>
                  <a:srgbClr val="2C2D30"/>
                </a:solidFill>
                <a:effectLst/>
                <a:latin typeface="Roboto" panose="02000000000000000000" pitchFamily="2" charset="0"/>
              </a:rPr>
              <a:t>Недостатки итеративной модели:</a:t>
            </a:r>
          </a:p>
          <a:p>
            <a:pPr algn="l">
              <a:buFont typeface="Arial" panose="020B0604020202020204" pitchFamily="34" charset="0"/>
              <a:buChar char="•"/>
            </a:pPr>
            <a:r>
              <a:rPr lang="ru-RU" b="0" i="1" dirty="0">
                <a:solidFill>
                  <a:srgbClr val="2C2D30"/>
                </a:solidFill>
                <a:effectLst/>
                <a:latin typeface="Roboto" panose="02000000000000000000" pitchFamily="2" charset="0"/>
              </a:rPr>
              <a:t>Использование на начальном этапе баз данных или серверов</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 первые сложно масштабировать, а вторые не выдерживают нагрузку. Возможно, придётся переписывать большую часть приложения.</a:t>
            </a:r>
          </a:p>
          <a:p>
            <a:pPr algn="l">
              <a:buFont typeface="Arial" panose="020B0604020202020204" pitchFamily="34" charset="0"/>
              <a:buChar char="•"/>
            </a:pPr>
            <a:r>
              <a:rPr lang="ru-RU" b="0" i="1" dirty="0">
                <a:solidFill>
                  <a:srgbClr val="2C2D30"/>
                </a:solidFill>
                <a:effectLst/>
                <a:latin typeface="Roboto" panose="02000000000000000000" pitchFamily="2" charset="0"/>
              </a:rPr>
              <a:t>Отсутствие фиксированного бюджета и сроков.</a:t>
            </a:r>
            <a:r>
              <a:rPr lang="ru-RU" b="0" i="0" dirty="0">
                <a:solidFill>
                  <a:srgbClr val="2C2D30"/>
                </a:solidFill>
                <a:effectLst/>
                <a:latin typeface="Roboto" panose="02000000000000000000" pitchFamily="2" charset="0"/>
              </a:rPr>
              <a:t> Заказчик не знает, как выглядит конечная цель и когда закончится разработка.</a:t>
            </a:r>
          </a:p>
          <a:p>
            <a:endParaRPr lang="ru-BY" dirty="0"/>
          </a:p>
        </p:txBody>
      </p:sp>
      <p:sp>
        <p:nvSpPr>
          <p:cNvPr id="4" name="Дата 3">
            <a:extLst>
              <a:ext uri="{FF2B5EF4-FFF2-40B4-BE49-F238E27FC236}">
                <a16:creationId xmlns:a16="http://schemas.microsoft.com/office/drawing/2014/main" id="{D7E4D7EF-F155-4442-94A0-88B65A5C43E9}"/>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30871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FB194D-7E54-47DE-AA2E-744E49C10298}"/>
              </a:ext>
            </a:extLst>
          </p:cNvPr>
          <p:cNvSpPr>
            <a:spLocks noGrp="1"/>
          </p:cNvSpPr>
          <p:nvPr>
            <p:ph type="title"/>
          </p:nvPr>
        </p:nvSpPr>
        <p:spPr/>
        <p:txBody>
          <a:bodyPr/>
          <a:lstStyle/>
          <a:p>
            <a:r>
              <a:rPr lang="ru-RU" dirty="0"/>
              <a:t>Инкрементная </a:t>
            </a:r>
            <a:r>
              <a:rPr lang="en-US" dirty="0"/>
              <a:t>vs </a:t>
            </a:r>
            <a:r>
              <a:rPr lang="ru-RU" dirty="0"/>
              <a:t>Итеративная</a:t>
            </a:r>
            <a:endParaRPr lang="ru-BY" dirty="0"/>
          </a:p>
        </p:txBody>
      </p:sp>
      <p:sp>
        <p:nvSpPr>
          <p:cNvPr id="4" name="Дата 3">
            <a:extLst>
              <a:ext uri="{FF2B5EF4-FFF2-40B4-BE49-F238E27FC236}">
                <a16:creationId xmlns:a16="http://schemas.microsoft.com/office/drawing/2014/main" id="{E26880DE-3DE5-455A-8895-5BB0033C8776}"/>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pic>
        <p:nvPicPr>
          <p:cNvPr id="5" name="Picture 2">
            <a:extLst>
              <a:ext uri="{FF2B5EF4-FFF2-40B4-BE49-F238E27FC236}">
                <a16:creationId xmlns:a16="http://schemas.microsoft.com/office/drawing/2014/main" id="{713B5AF4-5885-4481-A74B-0AAAB53116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402" y="1938256"/>
            <a:ext cx="6601217" cy="430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4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829FD1-9A8E-4DC2-B8AC-5F65FAEFEFA8}"/>
              </a:ext>
            </a:extLst>
          </p:cNvPr>
          <p:cNvSpPr>
            <a:spLocks noGrp="1"/>
          </p:cNvSpPr>
          <p:nvPr>
            <p:ph type="title"/>
          </p:nvPr>
        </p:nvSpPr>
        <p:spPr/>
        <p:txBody>
          <a:bodyPr/>
          <a:lstStyle/>
          <a:p>
            <a:r>
              <a:rPr lang="ru-RU" dirty="0"/>
              <a:t>Стандарты, регламентирующие ЖЦ ПО (1/2)</a:t>
            </a:r>
            <a:endParaRPr lang="ru-BY" dirty="0"/>
          </a:p>
        </p:txBody>
      </p:sp>
      <p:sp>
        <p:nvSpPr>
          <p:cNvPr id="3" name="Объект 2">
            <a:extLst>
              <a:ext uri="{FF2B5EF4-FFF2-40B4-BE49-F238E27FC236}">
                <a16:creationId xmlns:a16="http://schemas.microsoft.com/office/drawing/2014/main" id="{CA32B75B-5614-4A9C-ABF2-8D6491231C90}"/>
              </a:ext>
            </a:extLst>
          </p:cNvPr>
          <p:cNvSpPr>
            <a:spLocks noGrp="1"/>
          </p:cNvSpPr>
          <p:nvPr>
            <p:ph idx="1"/>
          </p:nvPr>
        </p:nvSpPr>
        <p:spPr/>
        <p:txBody>
          <a:bodyPr>
            <a:normAutofit fontScale="92500" lnSpcReduction="10000"/>
          </a:bodyPr>
          <a:lstStyle/>
          <a:p>
            <a:r>
              <a:rPr lang="ru-RU" b="1" dirty="0"/>
              <a:t>ГОСТ 34.601-90 </a:t>
            </a:r>
            <a:r>
              <a:rPr lang="ru-RU" dirty="0"/>
              <a:t>- распространяется на автоматизированные системы и устанавливает стадии и этапы их создания. Кроме того, в стандарте содержится описание содержания работ на каждом этапе. Стадии и этапы работы, закрепленные в стандарте, в большей степени соответствуют каскадной модели жизненного цикла. </a:t>
            </a:r>
          </a:p>
          <a:p>
            <a:r>
              <a:rPr lang="ru-RU" b="1" dirty="0"/>
              <a:t> ISO/IEC 12207:1995 </a:t>
            </a:r>
            <a:r>
              <a:rPr lang="ru-RU" dirty="0"/>
              <a:t>- стандарт на процессы и организацию жизненного цикла. Распространяется на все виды заказного ПО. Стандарт не содержит описания фаз, стадий и этапов. </a:t>
            </a:r>
          </a:p>
          <a:p>
            <a:r>
              <a:rPr lang="ru-RU" b="1" dirty="0" err="1"/>
              <a:t>Custom</a:t>
            </a:r>
            <a:r>
              <a:rPr lang="ru-RU" b="1" dirty="0"/>
              <a:t> Development </a:t>
            </a:r>
            <a:r>
              <a:rPr lang="ru-RU" b="1" dirty="0" err="1"/>
              <a:t>Method</a:t>
            </a:r>
            <a:r>
              <a:rPr lang="ru-RU" b="1" dirty="0"/>
              <a:t> </a:t>
            </a:r>
            <a:r>
              <a:rPr lang="ru-RU" dirty="0"/>
              <a:t>(методика Oracle) по разработке прикладных информационных систем - технологический материал, детализированный до уровня заготовок проектных документов, рассчитанных на использование в проектах с применением Oracle. Применяется CDM для классической модели ЖЦ (предусмотрены все работы/задачи и этапы), а также для технологий "быстрой разработки" (Fast Track) или "облегченного подхода", рекомендуемых в случае малых проектов. </a:t>
            </a:r>
          </a:p>
        </p:txBody>
      </p:sp>
      <p:sp>
        <p:nvSpPr>
          <p:cNvPr id="4" name="Дата 3">
            <a:extLst>
              <a:ext uri="{FF2B5EF4-FFF2-40B4-BE49-F238E27FC236}">
                <a16:creationId xmlns:a16="http://schemas.microsoft.com/office/drawing/2014/main" id="{3184F4BA-C674-45E3-A933-7F3DDD72C9F1}"/>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241487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604644-6837-4B53-84AC-2B1A6B177A5B}"/>
              </a:ext>
            </a:extLst>
          </p:cNvPr>
          <p:cNvSpPr>
            <a:spLocks noGrp="1"/>
          </p:cNvSpPr>
          <p:nvPr>
            <p:ph type="title"/>
          </p:nvPr>
        </p:nvSpPr>
        <p:spPr/>
        <p:txBody>
          <a:bodyPr/>
          <a:lstStyle/>
          <a:p>
            <a:r>
              <a:rPr lang="en-US" dirty="0"/>
              <a:t>Agile (</a:t>
            </a:r>
            <a:r>
              <a:rPr lang="ru-RU" dirty="0"/>
              <a:t>«гибкие методологии»)</a:t>
            </a:r>
            <a:endParaRPr lang="ru-BY" dirty="0"/>
          </a:p>
        </p:txBody>
      </p:sp>
      <p:sp>
        <p:nvSpPr>
          <p:cNvPr id="3" name="Объект 2">
            <a:extLst>
              <a:ext uri="{FF2B5EF4-FFF2-40B4-BE49-F238E27FC236}">
                <a16:creationId xmlns:a16="http://schemas.microsoft.com/office/drawing/2014/main" id="{CDD32A39-AFC3-49A1-8E8C-86AEABD6B776}"/>
              </a:ext>
            </a:extLst>
          </p:cNvPr>
          <p:cNvSpPr>
            <a:spLocks noGrp="1"/>
          </p:cNvSpPr>
          <p:nvPr>
            <p:ph idx="1"/>
          </p:nvPr>
        </p:nvSpPr>
        <p:spPr>
          <a:xfrm>
            <a:off x="1097280" y="2108201"/>
            <a:ext cx="10058400" cy="3760891"/>
          </a:xfrm>
        </p:spPr>
        <p:txBody>
          <a:bodyPr>
            <a:normAutofit fontScale="77500" lnSpcReduction="20000"/>
          </a:bodyPr>
          <a:lstStyle/>
          <a:p>
            <a:pPr algn="just">
              <a:buFont typeface="Arial" panose="020B0604020202020204" pitchFamily="34" charset="0"/>
              <a:buChar char="•"/>
            </a:pPr>
            <a:br>
              <a:rPr lang="ru-RU" dirty="0"/>
            </a:br>
            <a:r>
              <a:rPr lang="ru-RU" b="1" i="0" dirty="0">
                <a:solidFill>
                  <a:srgbClr val="111111"/>
                </a:solidFill>
                <a:effectLst/>
                <a:latin typeface="-apple-system"/>
              </a:rPr>
              <a:t>Ускорение вывода продукта на рынок</a:t>
            </a:r>
            <a:r>
              <a:rPr lang="ru-RU" b="0" i="0" dirty="0">
                <a:solidFill>
                  <a:srgbClr val="111111"/>
                </a:solidFill>
                <a:effectLst/>
                <a:latin typeface="-apple-system"/>
              </a:rPr>
              <a:t>. Если вы хотите что-то сделать быстрее, нужно делать это в соответствии с </a:t>
            </a:r>
            <a:r>
              <a:rPr lang="ru-RU" b="0" i="0" dirty="0" err="1">
                <a:solidFill>
                  <a:srgbClr val="111111"/>
                </a:solidFill>
                <a:effectLst/>
                <a:latin typeface="-apple-system"/>
              </a:rPr>
              <a:t>Agile</a:t>
            </a:r>
            <a:r>
              <a:rPr lang="ru-RU" b="0" i="0" dirty="0">
                <a:solidFill>
                  <a:srgbClr val="111111"/>
                </a:solidFill>
                <a:effectLst/>
                <a:latin typeface="-apple-system"/>
              </a:rPr>
              <a:t>. Очень простой пример. Есть две компании, у них примерно одинаковый бизнес. Одна пишет ТЗ, затем проектирует систему и рисует дизайн — это водопадная модель, на разработку которой может уйти несколько месяцев. Во второй компании, работающей по </a:t>
            </a:r>
            <a:r>
              <a:rPr lang="ru-RU" b="0" i="0" dirty="0" err="1">
                <a:solidFill>
                  <a:srgbClr val="111111"/>
                </a:solidFill>
                <a:effectLst/>
                <a:latin typeface="-apple-system"/>
              </a:rPr>
              <a:t>Agile</a:t>
            </a:r>
            <a:r>
              <a:rPr lang="ru-RU" b="0" i="0" dirty="0">
                <a:solidFill>
                  <a:srgbClr val="111111"/>
                </a:solidFill>
                <a:effectLst/>
                <a:latin typeface="-apple-system"/>
              </a:rPr>
              <a:t>, к этому времени может быть уже запущен сайт, выпущено ПО, она начнет зарабатывать деньги и захватывать рынок, что самое главное.</a:t>
            </a:r>
          </a:p>
          <a:p>
            <a:pPr algn="just">
              <a:buFont typeface="Arial" panose="020B0604020202020204" pitchFamily="34" charset="0"/>
              <a:buChar char="•"/>
            </a:pPr>
            <a:r>
              <a:rPr lang="ru-RU" b="1" i="0" dirty="0">
                <a:solidFill>
                  <a:srgbClr val="111111"/>
                </a:solidFill>
                <a:effectLst/>
                <a:latin typeface="-apple-system"/>
              </a:rPr>
              <a:t>Управление изменениями в приоритетах</a:t>
            </a:r>
            <a:r>
              <a:rPr lang="ru-RU" b="0" i="0" dirty="0">
                <a:solidFill>
                  <a:srgbClr val="111111"/>
                </a:solidFill>
                <a:effectLst/>
                <a:latin typeface="-apple-system"/>
              </a:rPr>
              <a:t>. Это, пожалуй, весьма болезненная проблема практически для всех компаний. Если вы делаете проект, который длится хотя бы несколько месяцев, то у вас обязательно поменяются требования. Конечно, если это не софт, например, для спутника или марсохода. Хотя даже спутникам и марсоходам обычно заливают свежую версию софта, когда они прилетают в точку назначения. Если говорить про коммерческую разработку, то проблема в том, что мы, программисты, аналитики и дизайнеры, никогда не знаем, что нужно не только заказчику, который нам платит, но и пользователям. Обычно все подходят к вопросу так: пока пользователь не попробует функционал сайта или приложения, вы не знаете, нужен он или нет.</a:t>
            </a:r>
          </a:p>
          <a:p>
            <a:pPr algn="just">
              <a:buFont typeface="Arial" panose="020B0604020202020204" pitchFamily="34" charset="0"/>
              <a:buChar char="•"/>
            </a:pPr>
            <a:r>
              <a:rPr lang="ru-RU" b="1" i="0" dirty="0">
                <a:solidFill>
                  <a:srgbClr val="111111"/>
                </a:solidFill>
                <a:effectLst/>
                <a:latin typeface="-apple-system"/>
              </a:rPr>
              <a:t>Улучшение взаимодействия между IT и бизнесом</a:t>
            </a:r>
            <a:r>
              <a:rPr lang="ru-RU" b="0" i="0" dirty="0">
                <a:solidFill>
                  <a:srgbClr val="111111"/>
                </a:solidFill>
                <a:effectLst/>
                <a:latin typeface="-apple-system"/>
              </a:rPr>
              <a:t>. Это головная боль, особенно для крупных компаний, ведь у бизнеса периодически меняются требования, каждый говорит на своем языке. В результате стороны друг друга не понимают.</a:t>
            </a:r>
          </a:p>
          <a:p>
            <a:endParaRPr lang="ru-BY" dirty="0"/>
          </a:p>
        </p:txBody>
      </p:sp>
      <p:sp>
        <p:nvSpPr>
          <p:cNvPr id="4" name="Дата 3">
            <a:extLst>
              <a:ext uri="{FF2B5EF4-FFF2-40B4-BE49-F238E27FC236}">
                <a16:creationId xmlns:a16="http://schemas.microsoft.com/office/drawing/2014/main" id="{742F6379-57B9-4452-8960-9F9665E4165F}"/>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314033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CCF978-D2B5-4559-9953-2E1D4EACA55A}"/>
              </a:ext>
            </a:extLst>
          </p:cNvPr>
          <p:cNvSpPr>
            <a:spLocks noGrp="1"/>
          </p:cNvSpPr>
          <p:nvPr>
            <p:ph type="title"/>
          </p:nvPr>
        </p:nvSpPr>
        <p:spPr/>
        <p:txBody>
          <a:bodyPr/>
          <a:lstStyle/>
          <a:p>
            <a:r>
              <a:rPr lang="en-US" dirty="0"/>
              <a:t>Agile</a:t>
            </a:r>
            <a:r>
              <a:rPr lang="ru-RU" dirty="0"/>
              <a:t> (ценности)</a:t>
            </a:r>
            <a:endParaRPr lang="ru-BY" dirty="0"/>
          </a:p>
        </p:txBody>
      </p:sp>
      <p:sp>
        <p:nvSpPr>
          <p:cNvPr id="3" name="Объект 2">
            <a:extLst>
              <a:ext uri="{FF2B5EF4-FFF2-40B4-BE49-F238E27FC236}">
                <a16:creationId xmlns:a16="http://schemas.microsoft.com/office/drawing/2014/main" id="{42661461-D28C-472A-8DEB-E5BD8CDA37AB}"/>
              </a:ext>
            </a:extLst>
          </p:cNvPr>
          <p:cNvSpPr>
            <a:spLocks noGrp="1"/>
          </p:cNvSpPr>
          <p:nvPr>
            <p:ph idx="1"/>
          </p:nvPr>
        </p:nvSpPr>
        <p:spPr/>
        <p:txBody>
          <a:bodyPr>
            <a:normAutofit/>
          </a:bodyPr>
          <a:lstStyle/>
          <a:p>
            <a:pPr marL="457200" indent="-457200" algn="l">
              <a:buFont typeface="+mj-lt"/>
              <a:buAutoNum type="arabicPeriod"/>
            </a:pPr>
            <a:r>
              <a:rPr lang="ru-RU" b="0" i="0" dirty="0">
                <a:solidFill>
                  <a:srgbClr val="111111"/>
                </a:solidFill>
                <a:effectLst/>
                <a:latin typeface="-apple-system"/>
              </a:rPr>
              <a:t>Если вы хотите построить гибкий процесс, вам нужно взаимодействовать и общаться между собой</a:t>
            </a:r>
          </a:p>
          <a:p>
            <a:pPr marL="457200" indent="-457200" algn="l">
              <a:buFont typeface="+mj-lt"/>
              <a:buAutoNum type="arabicPeriod"/>
            </a:pPr>
            <a:r>
              <a:rPr lang="ru-RU" b="0" i="0" dirty="0">
                <a:solidFill>
                  <a:srgbClr val="111111"/>
                </a:solidFill>
                <a:effectLst/>
                <a:latin typeface="-apple-system"/>
              </a:rPr>
              <a:t>Работающий продукт, который мы делаем, намного важнее, чем документация по нему.</a:t>
            </a:r>
          </a:p>
          <a:p>
            <a:pPr marL="457200" indent="-457200" algn="l">
              <a:buFont typeface="+mj-lt"/>
              <a:buAutoNum type="arabicPeriod"/>
            </a:pPr>
            <a:r>
              <a:rPr lang="ru-RU" b="0" i="0" dirty="0">
                <a:solidFill>
                  <a:srgbClr val="111111"/>
                </a:solidFill>
                <a:effectLst/>
                <a:latin typeface="-apple-system"/>
              </a:rPr>
              <a:t>Сотрудничество и взаимодействие с заказчиком важнее жестких контрактных ограничений.</a:t>
            </a:r>
          </a:p>
          <a:p>
            <a:pPr marL="457200" indent="-457200" algn="l">
              <a:buFont typeface="+mj-lt"/>
              <a:buAutoNum type="arabicPeriod"/>
            </a:pPr>
            <a:r>
              <a:rPr lang="ru-RU" b="0" i="0" dirty="0">
                <a:solidFill>
                  <a:srgbClr val="111111"/>
                </a:solidFill>
                <a:effectLst/>
                <a:latin typeface="-apple-system"/>
              </a:rPr>
              <a:t> Готовность к изменениям во взвешивании со следованием первоначальному плану.</a:t>
            </a:r>
          </a:p>
          <a:p>
            <a:endParaRPr lang="ru-BY" dirty="0"/>
          </a:p>
        </p:txBody>
      </p:sp>
      <p:sp>
        <p:nvSpPr>
          <p:cNvPr id="4" name="Дата 3">
            <a:extLst>
              <a:ext uri="{FF2B5EF4-FFF2-40B4-BE49-F238E27FC236}">
                <a16:creationId xmlns:a16="http://schemas.microsoft.com/office/drawing/2014/main" id="{662D15D2-6CFE-472E-898C-7D959A8EF54F}"/>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824154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E52AB-FA6B-4664-BC69-82FB235C9546}"/>
              </a:ext>
            </a:extLst>
          </p:cNvPr>
          <p:cNvSpPr>
            <a:spLocks noGrp="1"/>
          </p:cNvSpPr>
          <p:nvPr>
            <p:ph type="title"/>
          </p:nvPr>
        </p:nvSpPr>
        <p:spPr/>
        <p:txBody>
          <a:bodyPr/>
          <a:lstStyle/>
          <a:p>
            <a:r>
              <a:rPr lang="en-US" dirty="0"/>
              <a:t>Agile (</a:t>
            </a:r>
            <a:r>
              <a:rPr lang="ru-RU" dirty="0"/>
              <a:t>методологии)</a:t>
            </a:r>
            <a:endParaRPr lang="ru-BY" dirty="0"/>
          </a:p>
        </p:txBody>
      </p:sp>
      <p:sp>
        <p:nvSpPr>
          <p:cNvPr id="3" name="Объект 2">
            <a:extLst>
              <a:ext uri="{FF2B5EF4-FFF2-40B4-BE49-F238E27FC236}">
                <a16:creationId xmlns:a16="http://schemas.microsoft.com/office/drawing/2014/main" id="{EA56BEC4-24E0-45C7-AABC-B97DDAE73FA7}"/>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ru-RU" b="0" i="0" dirty="0">
                <a:solidFill>
                  <a:srgbClr val="2C2D30"/>
                </a:solidFill>
                <a:effectLst/>
                <a:latin typeface="Roboto" panose="02000000000000000000" pitchFamily="2" charset="0"/>
              </a:rPr>
              <a:t>экстремальное программирование (</a:t>
            </a:r>
            <a:r>
              <a:rPr lang="en-US" b="0" i="0" dirty="0">
                <a:solidFill>
                  <a:srgbClr val="2C2D30"/>
                </a:solidFill>
                <a:effectLst/>
                <a:latin typeface="Roboto" panose="02000000000000000000" pitchFamily="2" charset="0"/>
              </a:rPr>
              <a:t>Extreme Programming, XP);</a:t>
            </a:r>
          </a:p>
          <a:p>
            <a:pPr algn="l">
              <a:buFont typeface="Arial" panose="020B0604020202020204" pitchFamily="34" charset="0"/>
              <a:buChar char="•"/>
            </a:pPr>
            <a:r>
              <a:rPr lang="ru-RU" b="0" i="0" dirty="0">
                <a:solidFill>
                  <a:srgbClr val="2C2D30"/>
                </a:solidFill>
                <a:effectLst/>
                <a:latin typeface="Roboto" panose="02000000000000000000" pitchFamily="2" charset="0"/>
              </a:rPr>
              <a:t>бережливую разработку программного обеспечения (</a:t>
            </a:r>
            <a:r>
              <a:rPr lang="en-US" b="0" i="0" dirty="0">
                <a:solidFill>
                  <a:srgbClr val="2C2D30"/>
                </a:solidFill>
                <a:effectLst/>
                <a:latin typeface="Roboto" panose="02000000000000000000" pitchFamily="2" charset="0"/>
              </a:rPr>
              <a:t>Lean);</a:t>
            </a:r>
          </a:p>
          <a:p>
            <a:pPr algn="l">
              <a:buFont typeface="Arial" panose="020B0604020202020204" pitchFamily="34" charset="0"/>
              <a:buChar char="•"/>
            </a:pPr>
            <a:r>
              <a:rPr lang="ru-RU" b="1" i="0" u="sng" dirty="0">
                <a:solidFill>
                  <a:srgbClr val="2C2D30"/>
                </a:solidFill>
                <a:effectLst/>
                <a:latin typeface="Roboto" panose="02000000000000000000" pitchFamily="2" charset="0"/>
              </a:rPr>
              <a:t>фреймворк для управления проектами </a:t>
            </a:r>
            <a:r>
              <a:rPr lang="en-US" b="1" i="0" u="sng" dirty="0">
                <a:solidFill>
                  <a:srgbClr val="2C2D30"/>
                </a:solidFill>
                <a:effectLst/>
                <a:latin typeface="Roboto" panose="02000000000000000000" pitchFamily="2" charset="0"/>
              </a:rPr>
              <a:t>Scrum;</a:t>
            </a: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управляемую функциональностью (</a:t>
            </a:r>
            <a:r>
              <a:rPr lang="en-US" b="0" i="0" dirty="0">
                <a:solidFill>
                  <a:srgbClr val="2C2D30"/>
                </a:solidFill>
                <a:effectLst/>
                <a:latin typeface="Roboto" panose="02000000000000000000" pitchFamily="2" charset="0"/>
              </a:rPr>
              <a:t>Feature-driven development, FDD);</a:t>
            </a: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через тестирование (</a:t>
            </a:r>
            <a:r>
              <a:rPr lang="en-US" b="0" i="0" dirty="0">
                <a:solidFill>
                  <a:srgbClr val="2C2D30"/>
                </a:solidFill>
                <a:effectLst/>
                <a:latin typeface="Roboto" panose="02000000000000000000" pitchFamily="2" charset="0"/>
              </a:rPr>
              <a:t>Test-driven development, TDD);</a:t>
            </a: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a:t>
            </a:r>
            <a:r>
              <a:rPr lang="ru-RU" b="0" i="0" dirty="0" err="1">
                <a:solidFill>
                  <a:srgbClr val="2C2D30"/>
                </a:solidFill>
                <a:effectLst/>
                <a:latin typeface="Roboto" panose="02000000000000000000" pitchFamily="2" charset="0"/>
              </a:rPr>
              <a:t>чистои</a:t>
            </a:r>
            <a:r>
              <a:rPr lang="ru-RU" b="0" i="0" dirty="0">
                <a:solidFill>
                  <a:srgbClr val="2C2D30"/>
                </a:solidFill>
                <a:effectLst/>
                <a:latin typeface="Roboto" panose="02000000000000000000" pitchFamily="2" charset="0"/>
              </a:rPr>
              <a:t>̆ комнаты» (</a:t>
            </a:r>
            <a:r>
              <a:rPr lang="en-US" b="0" i="0" dirty="0">
                <a:solidFill>
                  <a:srgbClr val="2C2D30"/>
                </a:solidFill>
                <a:effectLst/>
                <a:latin typeface="Roboto" panose="02000000000000000000" pitchFamily="2" charset="0"/>
              </a:rPr>
              <a:t>Cleanroom Software Engineering);</a:t>
            </a:r>
          </a:p>
          <a:p>
            <a:pPr algn="l">
              <a:buFont typeface="Arial" panose="020B0604020202020204" pitchFamily="34" charset="0"/>
              <a:buChar char="•"/>
            </a:pPr>
            <a:r>
              <a:rPr lang="ru-RU" b="0" i="0" dirty="0">
                <a:solidFill>
                  <a:srgbClr val="2C2D30"/>
                </a:solidFill>
                <a:effectLst/>
                <a:latin typeface="Roboto" panose="02000000000000000000" pitchFamily="2" charset="0"/>
              </a:rPr>
              <a:t>итеративно-инкрементальный метод разработки (</a:t>
            </a:r>
            <a:r>
              <a:rPr lang="en-US" b="0" i="0" dirty="0" err="1">
                <a:solidFill>
                  <a:srgbClr val="2C2D30"/>
                </a:solidFill>
                <a:effectLst/>
                <a:latin typeface="Roboto" panose="02000000000000000000" pitchFamily="2" charset="0"/>
              </a:rPr>
              <a:t>OpenUP</a:t>
            </a:r>
            <a:r>
              <a:rPr lang="en-US" b="0" i="0" dirty="0">
                <a:solidFill>
                  <a:srgbClr val="2C2D30"/>
                </a:solidFill>
                <a:effectLst/>
                <a:latin typeface="Roboto" panose="02000000000000000000" pitchFamily="2" charset="0"/>
              </a:rPr>
              <a:t>);</a:t>
            </a: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разработки </a:t>
            </a:r>
            <a:r>
              <a:rPr lang="en-US" b="0" i="0" dirty="0">
                <a:solidFill>
                  <a:srgbClr val="2C2D30"/>
                </a:solidFill>
                <a:effectLst/>
                <a:latin typeface="Roboto" panose="02000000000000000000" pitchFamily="2" charset="0"/>
              </a:rPr>
              <a:t>Microsoft Solutions Framework (MSF);</a:t>
            </a:r>
          </a:p>
          <a:p>
            <a:pPr algn="l">
              <a:buFont typeface="Arial" panose="020B0604020202020204" pitchFamily="34" charset="0"/>
              <a:buChar char="•"/>
            </a:pPr>
            <a:r>
              <a:rPr lang="ru-RU" b="0" i="0" dirty="0">
                <a:solidFill>
                  <a:srgbClr val="2C2D30"/>
                </a:solidFill>
                <a:effectLst/>
                <a:latin typeface="Roboto" panose="02000000000000000000" pitchFamily="2" charset="0"/>
              </a:rPr>
              <a:t>метод разработки динамических систем (</a:t>
            </a:r>
            <a:r>
              <a:rPr lang="en-US" b="0" i="0" dirty="0">
                <a:solidFill>
                  <a:srgbClr val="2C2D30"/>
                </a:solidFill>
                <a:effectLst/>
                <a:latin typeface="Roboto" panose="02000000000000000000" pitchFamily="2" charset="0"/>
              </a:rPr>
              <a:t>Dynamic Systems Development Method, DSDM);</a:t>
            </a:r>
          </a:p>
          <a:p>
            <a:pPr algn="l">
              <a:buFont typeface="Arial" panose="020B0604020202020204" pitchFamily="34" charset="0"/>
              <a:buChar char="•"/>
            </a:pPr>
            <a:r>
              <a:rPr lang="ru-RU" b="1" i="0" u="sng" dirty="0">
                <a:solidFill>
                  <a:srgbClr val="2C2D30"/>
                </a:solidFill>
                <a:effectLst/>
                <a:latin typeface="Roboto" panose="02000000000000000000" pitchFamily="2" charset="0"/>
              </a:rPr>
              <a:t>метод управления разработкой </a:t>
            </a:r>
            <a:r>
              <a:rPr lang="en-US" b="1" i="0" u="sng" dirty="0">
                <a:solidFill>
                  <a:srgbClr val="2C2D30"/>
                </a:solidFill>
                <a:effectLst/>
                <a:latin typeface="Roboto" panose="02000000000000000000" pitchFamily="2" charset="0"/>
              </a:rPr>
              <a:t>Kanban.</a:t>
            </a:r>
          </a:p>
          <a:p>
            <a:endParaRPr lang="ru-BY" dirty="0"/>
          </a:p>
        </p:txBody>
      </p:sp>
      <p:sp>
        <p:nvSpPr>
          <p:cNvPr id="4" name="Дата 3">
            <a:extLst>
              <a:ext uri="{FF2B5EF4-FFF2-40B4-BE49-F238E27FC236}">
                <a16:creationId xmlns:a16="http://schemas.microsoft.com/office/drawing/2014/main" id="{CE0419DB-7985-49A1-9F19-E02496A11637}"/>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531212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E789E-5449-47F1-B127-90ADA0B68A09}"/>
              </a:ext>
            </a:extLst>
          </p:cNvPr>
          <p:cNvSpPr>
            <a:spLocks noGrp="1"/>
          </p:cNvSpPr>
          <p:nvPr>
            <p:ph type="title"/>
          </p:nvPr>
        </p:nvSpPr>
        <p:spPr/>
        <p:txBody>
          <a:bodyPr/>
          <a:lstStyle/>
          <a:p>
            <a:r>
              <a:rPr lang="en-US" dirty="0"/>
              <a:t>SCRUM</a:t>
            </a:r>
            <a:endParaRPr lang="ru-BY" dirty="0"/>
          </a:p>
        </p:txBody>
      </p:sp>
      <p:pic>
        <p:nvPicPr>
          <p:cNvPr id="6" name="Объект 5">
            <a:extLst>
              <a:ext uri="{FF2B5EF4-FFF2-40B4-BE49-F238E27FC236}">
                <a16:creationId xmlns:a16="http://schemas.microsoft.com/office/drawing/2014/main" id="{009D5CF5-1B1F-4363-B939-82B39CEC1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21" y="2108199"/>
            <a:ext cx="8292229" cy="3954397"/>
          </a:xfrm>
        </p:spPr>
      </p:pic>
      <p:sp>
        <p:nvSpPr>
          <p:cNvPr id="4" name="Дата 3">
            <a:extLst>
              <a:ext uri="{FF2B5EF4-FFF2-40B4-BE49-F238E27FC236}">
                <a16:creationId xmlns:a16="http://schemas.microsoft.com/office/drawing/2014/main" id="{BAAC7E83-5EA6-4155-98E2-967418E15ABF}"/>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641644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359DE-2256-4457-B965-382A0C4FA787}"/>
              </a:ext>
            </a:extLst>
          </p:cNvPr>
          <p:cNvSpPr>
            <a:spLocks noGrp="1"/>
          </p:cNvSpPr>
          <p:nvPr>
            <p:ph type="title"/>
          </p:nvPr>
        </p:nvSpPr>
        <p:spPr/>
        <p:txBody>
          <a:bodyPr/>
          <a:lstStyle/>
          <a:p>
            <a:r>
              <a:rPr lang="en-US" dirty="0"/>
              <a:t>SCRUM</a:t>
            </a:r>
            <a:endParaRPr lang="ru-BY" dirty="0"/>
          </a:p>
        </p:txBody>
      </p:sp>
      <p:pic>
        <p:nvPicPr>
          <p:cNvPr id="6" name="Объект 5">
            <a:extLst>
              <a:ext uri="{FF2B5EF4-FFF2-40B4-BE49-F238E27FC236}">
                <a16:creationId xmlns:a16="http://schemas.microsoft.com/office/drawing/2014/main" id="{8537F336-778C-4264-9585-6F531F339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477" y="2242159"/>
            <a:ext cx="8104339" cy="3770333"/>
          </a:xfrm>
        </p:spPr>
      </p:pic>
      <p:sp>
        <p:nvSpPr>
          <p:cNvPr id="4" name="Дата 3">
            <a:extLst>
              <a:ext uri="{FF2B5EF4-FFF2-40B4-BE49-F238E27FC236}">
                <a16:creationId xmlns:a16="http://schemas.microsoft.com/office/drawing/2014/main" id="{F84452D3-9CF8-4320-A575-A32F8EEC8670}"/>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196034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7565E-286B-41B9-8043-DB848F34C79C}"/>
              </a:ext>
            </a:extLst>
          </p:cNvPr>
          <p:cNvSpPr>
            <a:spLocks noGrp="1"/>
          </p:cNvSpPr>
          <p:nvPr>
            <p:ph type="title"/>
          </p:nvPr>
        </p:nvSpPr>
        <p:spPr/>
        <p:txBody>
          <a:bodyPr/>
          <a:lstStyle/>
          <a:p>
            <a:r>
              <a:rPr lang="en-US" dirty="0"/>
              <a:t>Kanban</a:t>
            </a:r>
            <a:endParaRPr lang="ru-BY" dirty="0"/>
          </a:p>
        </p:txBody>
      </p:sp>
      <p:sp>
        <p:nvSpPr>
          <p:cNvPr id="3" name="Объект 2">
            <a:extLst>
              <a:ext uri="{FF2B5EF4-FFF2-40B4-BE49-F238E27FC236}">
                <a16:creationId xmlns:a16="http://schemas.microsoft.com/office/drawing/2014/main" id="{5D49E59E-42CA-4427-96C7-4BACA14CD558}"/>
              </a:ext>
            </a:extLst>
          </p:cNvPr>
          <p:cNvSpPr>
            <a:spLocks noGrp="1"/>
          </p:cNvSpPr>
          <p:nvPr>
            <p:ph idx="1"/>
          </p:nvPr>
        </p:nvSpPr>
        <p:spPr/>
        <p:txBody>
          <a:bodyPr/>
          <a:lstStyle/>
          <a:p>
            <a:r>
              <a:rPr lang="ru-RU" b="0" i="0" dirty="0">
                <a:solidFill>
                  <a:srgbClr val="2C2D30"/>
                </a:solidFill>
                <a:effectLst/>
                <a:latin typeface="Roboto" panose="02000000000000000000" pitchFamily="2" charset="0"/>
              </a:rPr>
              <a:t>Сегодня это одна из наиболее популярных методологий разработки ПО. Команда ведёт работу с помощью виртуальной доски, которая разбита на этапы проекта. Каждый участник видит, какие задачи находятся в работе, какие — застряли на одном из этапов, а какие уже дошли до его столбца и требуют внимания. </a:t>
            </a:r>
            <a:endParaRPr lang="en-US" b="0" i="0" dirty="0">
              <a:solidFill>
                <a:srgbClr val="2C2D30"/>
              </a:solidFill>
              <a:effectLst/>
              <a:latin typeface="Roboto" panose="02000000000000000000" pitchFamily="2" charset="0"/>
            </a:endParaRPr>
          </a:p>
          <a:p>
            <a:r>
              <a:rPr lang="ru-RU" b="0" i="0" dirty="0">
                <a:solidFill>
                  <a:srgbClr val="2C2D30"/>
                </a:solidFill>
                <a:effectLst/>
                <a:latin typeface="Roboto" panose="02000000000000000000" pitchFamily="2" charset="0"/>
              </a:rPr>
              <a:t>В отличие от </a:t>
            </a:r>
            <a:r>
              <a:rPr lang="ru-RU" b="0" i="0" dirty="0" err="1">
                <a:solidFill>
                  <a:srgbClr val="2C2D30"/>
                </a:solidFill>
                <a:effectLst/>
                <a:latin typeface="Roboto" panose="02000000000000000000" pitchFamily="2" charset="0"/>
              </a:rPr>
              <a:t>скрама</a:t>
            </a:r>
            <a:r>
              <a:rPr lang="ru-RU" b="0" i="0" dirty="0">
                <a:solidFill>
                  <a:srgbClr val="2C2D30"/>
                </a:solidFill>
                <a:effectLst/>
                <a:latin typeface="Roboto" panose="02000000000000000000" pitchFamily="2" charset="0"/>
              </a:rPr>
              <a:t>, в </a:t>
            </a:r>
            <a:r>
              <a:rPr lang="ru-RU" b="0" i="0" dirty="0" err="1">
                <a:solidFill>
                  <a:srgbClr val="2C2D30"/>
                </a:solidFill>
                <a:effectLst/>
                <a:latin typeface="Roboto" panose="02000000000000000000" pitchFamily="2" charset="0"/>
              </a:rPr>
              <a:t>канбане</a:t>
            </a:r>
            <a:r>
              <a:rPr lang="ru-RU" b="0" i="0" dirty="0">
                <a:solidFill>
                  <a:srgbClr val="2C2D30"/>
                </a:solidFill>
                <a:effectLst/>
                <a:latin typeface="Roboto" panose="02000000000000000000" pitchFamily="2" charset="0"/>
              </a:rPr>
              <a:t> можно взять срочные задачи в разработку сразу, не дожидаясь начала следующего спринта. </a:t>
            </a:r>
            <a:r>
              <a:rPr lang="ru-RU" b="0" i="0" dirty="0" err="1">
                <a:solidFill>
                  <a:srgbClr val="2C2D30"/>
                </a:solidFill>
                <a:effectLst/>
                <a:latin typeface="Roboto" panose="02000000000000000000" pitchFamily="2" charset="0"/>
              </a:rPr>
              <a:t>Канбан</a:t>
            </a:r>
            <a:r>
              <a:rPr lang="ru-RU" b="0" i="0">
                <a:solidFill>
                  <a:srgbClr val="2C2D30"/>
                </a:solidFill>
                <a:effectLst/>
                <a:latin typeface="Roboto" panose="02000000000000000000" pitchFamily="2" charset="0"/>
              </a:rPr>
              <a:t> удобно использовать не только в работе, но и в личных целях — распределять собственные планы или задачи семьи на выходные, наглядно отслеживать прогресс.</a:t>
            </a:r>
            <a:endParaRPr lang="ru-BY"/>
          </a:p>
        </p:txBody>
      </p:sp>
      <p:sp>
        <p:nvSpPr>
          <p:cNvPr id="4" name="Дата 3">
            <a:extLst>
              <a:ext uri="{FF2B5EF4-FFF2-40B4-BE49-F238E27FC236}">
                <a16:creationId xmlns:a16="http://schemas.microsoft.com/office/drawing/2014/main" id="{9E55E610-50D1-42E2-84E3-6E9AC7BBF0AF}"/>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211336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22EFB-CA05-462D-8EF9-2328321B922E}"/>
              </a:ext>
            </a:extLst>
          </p:cNvPr>
          <p:cNvSpPr>
            <a:spLocks noGrp="1"/>
          </p:cNvSpPr>
          <p:nvPr>
            <p:ph type="title"/>
          </p:nvPr>
        </p:nvSpPr>
        <p:spPr/>
        <p:txBody>
          <a:bodyPr/>
          <a:lstStyle/>
          <a:p>
            <a:r>
              <a:rPr lang="ru-RU" dirty="0"/>
              <a:t>Стандарты, регламентирующие ЖЦ ПО (2/2)</a:t>
            </a:r>
            <a:endParaRPr lang="ru-BY" dirty="0"/>
          </a:p>
        </p:txBody>
      </p:sp>
      <p:sp>
        <p:nvSpPr>
          <p:cNvPr id="3" name="Объект 2">
            <a:extLst>
              <a:ext uri="{FF2B5EF4-FFF2-40B4-BE49-F238E27FC236}">
                <a16:creationId xmlns:a16="http://schemas.microsoft.com/office/drawing/2014/main" id="{C07A145F-64A8-4669-B778-18510D5665DF}"/>
              </a:ext>
            </a:extLst>
          </p:cNvPr>
          <p:cNvSpPr>
            <a:spLocks noGrp="1"/>
          </p:cNvSpPr>
          <p:nvPr>
            <p:ph idx="1"/>
          </p:nvPr>
        </p:nvSpPr>
        <p:spPr/>
        <p:txBody>
          <a:bodyPr>
            <a:normAutofit fontScale="85000" lnSpcReduction="10000"/>
          </a:bodyPr>
          <a:lstStyle/>
          <a:p>
            <a:r>
              <a:rPr lang="ru-RU" b="1" dirty="0" err="1"/>
              <a:t>Rational</a:t>
            </a:r>
            <a:r>
              <a:rPr lang="ru-RU" b="1" dirty="0"/>
              <a:t> Unified Process (RUP) </a:t>
            </a:r>
            <a:r>
              <a:rPr lang="ru-RU" dirty="0"/>
              <a:t>предлагает итеративную модель разработки, включающую четыре фазы: начало, исследование, построение и внедрение. Каждая фаза может быть разбита на этапы (итерации), в результате которых выпускается версия для внутреннего или внешнего использования. Прохождение через четыре основные фазы называется циклом разработки, каждый цикл завершается генерацией версии системы. Если после этого работа над проектом не прекращается, то полученный продукт продолжает развиваться и снова минует те же фазы. Суть работы в рамках RUP - это создание и сопровождение моделей на базе UML.</a:t>
            </a:r>
          </a:p>
          <a:p>
            <a:r>
              <a:rPr lang="ru-RU" dirty="0"/>
              <a:t> </a:t>
            </a:r>
            <a:r>
              <a:rPr lang="ru-RU" b="1" dirty="0"/>
              <a:t>Microsoft Solution Framework (MSF) </a:t>
            </a:r>
            <a:r>
              <a:rPr lang="ru-RU" dirty="0"/>
              <a:t>сходна с RUP, так же включает четыре фазы: анализ, проектирование, разработка, стабилизация, является итерационной, предполагает использование объектно-ориентированного моделирования. MSF в сравнении с RUP в большей степени ориентирована на разработку </a:t>
            </a:r>
            <a:r>
              <a:rPr lang="ru-RU" dirty="0" err="1"/>
              <a:t>бизнесприложений</a:t>
            </a:r>
            <a:r>
              <a:rPr lang="ru-RU" dirty="0"/>
              <a:t>. </a:t>
            </a:r>
          </a:p>
          <a:p>
            <a:r>
              <a:rPr lang="ru-RU" b="1" dirty="0"/>
              <a:t>Extreme </a:t>
            </a:r>
            <a:r>
              <a:rPr lang="ru-RU" b="1" dirty="0" err="1"/>
              <a:t>Programming</a:t>
            </a:r>
            <a:r>
              <a:rPr lang="ru-RU" b="1" dirty="0"/>
              <a:t> (XP). </a:t>
            </a:r>
            <a:r>
              <a:rPr lang="ru-RU" dirty="0"/>
              <a:t>Экстремальное программирование (самая новая среди рассматриваемых методологий) сформировалось в 1996 году. В основе 3 методологии командная работа, эффективная коммуникация между заказчиком и исполнителем в течение всего проекта по разработке ИС, а разработка ведется с использованием последовательно дорабатываемых прототипов.</a:t>
            </a:r>
            <a:endParaRPr lang="ru-BY" dirty="0"/>
          </a:p>
        </p:txBody>
      </p:sp>
      <p:sp>
        <p:nvSpPr>
          <p:cNvPr id="4" name="Дата 3">
            <a:extLst>
              <a:ext uri="{FF2B5EF4-FFF2-40B4-BE49-F238E27FC236}">
                <a16:creationId xmlns:a16="http://schemas.microsoft.com/office/drawing/2014/main" id="{FC151A78-0C4C-4EE0-8497-4B521565C1B0}"/>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3605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1E7BA1-3D29-498D-A530-24BEEF43D798}"/>
              </a:ext>
            </a:extLst>
          </p:cNvPr>
          <p:cNvSpPr>
            <a:spLocks noGrp="1"/>
          </p:cNvSpPr>
          <p:nvPr>
            <p:ph type="title"/>
          </p:nvPr>
        </p:nvSpPr>
        <p:spPr/>
        <p:txBody>
          <a:bodyPr/>
          <a:lstStyle/>
          <a:p>
            <a:r>
              <a:rPr lang="ru-RU" dirty="0"/>
              <a:t>Основные этапы жизненного цикла ПО</a:t>
            </a:r>
            <a:endParaRPr lang="ru-BY" dirty="0"/>
          </a:p>
        </p:txBody>
      </p:sp>
      <p:sp>
        <p:nvSpPr>
          <p:cNvPr id="4" name="Дата 3">
            <a:extLst>
              <a:ext uri="{FF2B5EF4-FFF2-40B4-BE49-F238E27FC236}">
                <a16:creationId xmlns:a16="http://schemas.microsoft.com/office/drawing/2014/main" id="{76D9CDEA-A7BA-4916-B38D-093282E391E6}"/>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pic>
        <p:nvPicPr>
          <p:cNvPr id="5" name="Объект 4">
            <a:extLst>
              <a:ext uri="{FF2B5EF4-FFF2-40B4-BE49-F238E27FC236}">
                <a16:creationId xmlns:a16="http://schemas.microsoft.com/office/drawing/2014/main" id="{C6F88FA1-C293-4C9F-A2F0-A602DCADE529}"/>
              </a:ext>
            </a:extLst>
          </p:cNvPr>
          <p:cNvPicPr>
            <a:picLocks noGrp="1" noChangeAspect="1"/>
          </p:cNvPicPr>
          <p:nvPr>
            <p:ph idx="1"/>
          </p:nvPr>
        </p:nvPicPr>
        <p:blipFill>
          <a:blip r:embed="rId2">
            <a:lum/>
            <a:alphaModFix/>
          </a:blip>
          <a:srcRect/>
          <a:stretch>
            <a:fillRect/>
          </a:stretch>
        </p:blipFill>
        <p:spPr>
          <a:xfrm>
            <a:off x="1817608" y="2108200"/>
            <a:ext cx="8617109" cy="3760788"/>
          </a:xfrm>
          <a:prstGeom prst="rect">
            <a:avLst/>
          </a:prstGeom>
          <a:noFill/>
          <a:ln>
            <a:noFill/>
          </a:ln>
        </p:spPr>
      </p:pic>
    </p:spTree>
    <p:extLst>
      <p:ext uri="{BB962C8B-B14F-4D97-AF65-F5344CB8AC3E}">
        <p14:creationId xmlns:p14="http://schemas.microsoft.com/office/powerpoint/2010/main" val="136145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32870C-E0F4-49C6-A440-BBC096FA65D5}"/>
              </a:ext>
            </a:extLst>
          </p:cNvPr>
          <p:cNvSpPr>
            <a:spLocks noGrp="1"/>
          </p:cNvSpPr>
          <p:nvPr>
            <p:ph type="title"/>
          </p:nvPr>
        </p:nvSpPr>
        <p:spPr/>
        <p:txBody>
          <a:bodyPr/>
          <a:lstStyle/>
          <a:p>
            <a:r>
              <a:rPr lang="ru-RU" dirty="0"/>
              <a:t>Что такое проект?</a:t>
            </a:r>
            <a:endParaRPr lang="ru-BY" dirty="0"/>
          </a:p>
        </p:txBody>
      </p:sp>
      <p:sp>
        <p:nvSpPr>
          <p:cNvPr id="3" name="Объект 2">
            <a:extLst>
              <a:ext uri="{FF2B5EF4-FFF2-40B4-BE49-F238E27FC236}">
                <a16:creationId xmlns:a16="http://schemas.microsoft.com/office/drawing/2014/main" id="{A706A4F6-88D7-49AF-A0E8-A550BF9D4AC5}"/>
              </a:ext>
            </a:extLst>
          </p:cNvPr>
          <p:cNvSpPr>
            <a:spLocks noGrp="1"/>
          </p:cNvSpPr>
          <p:nvPr>
            <p:ph idx="1"/>
          </p:nvPr>
        </p:nvSpPr>
        <p:spPr>
          <a:xfrm>
            <a:off x="861134" y="2108201"/>
            <a:ext cx="10294546" cy="4265966"/>
          </a:xfrm>
        </p:spPr>
        <p:txBody>
          <a:bodyPr/>
          <a:lstStyle/>
          <a:p>
            <a:endParaRPr lang="ru-BY" dirty="0"/>
          </a:p>
        </p:txBody>
      </p:sp>
      <p:sp>
        <p:nvSpPr>
          <p:cNvPr id="4" name="Дата 3">
            <a:extLst>
              <a:ext uri="{FF2B5EF4-FFF2-40B4-BE49-F238E27FC236}">
                <a16:creationId xmlns:a16="http://schemas.microsoft.com/office/drawing/2014/main" id="{73006E0C-5E1B-4E9F-89DA-44F35D4BCB23}"/>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cxnSp>
        <p:nvCxnSpPr>
          <p:cNvPr id="8" name="Прямая со стрелкой 7">
            <a:extLst>
              <a:ext uri="{FF2B5EF4-FFF2-40B4-BE49-F238E27FC236}">
                <a16:creationId xmlns:a16="http://schemas.microsoft.com/office/drawing/2014/main" id="{98C12484-ED4F-4451-B272-07D511011983}"/>
              </a:ext>
            </a:extLst>
          </p:cNvPr>
          <p:cNvCxnSpPr>
            <a:cxnSpLocks/>
          </p:cNvCxnSpPr>
          <p:nvPr/>
        </p:nvCxnSpPr>
        <p:spPr>
          <a:xfrm flipV="1">
            <a:off x="2392471" y="2229634"/>
            <a:ext cx="0" cy="334554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a:extLst>
              <a:ext uri="{FF2B5EF4-FFF2-40B4-BE49-F238E27FC236}">
                <a16:creationId xmlns:a16="http://schemas.microsoft.com/office/drawing/2014/main" id="{7A6951A0-C3F8-43F0-9AA5-C3DCE06A4E9C}"/>
              </a:ext>
            </a:extLst>
          </p:cNvPr>
          <p:cNvCxnSpPr>
            <a:cxnSpLocks/>
          </p:cNvCxnSpPr>
          <p:nvPr/>
        </p:nvCxnSpPr>
        <p:spPr>
          <a:xfrm>
            <a:off x="2352583" y="5584054"/>
            <a:ext cx="6498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ED2648D7-5065-42E7-943B-6C031236DD75}"/>
              </a:ext>
            </a:extLst>
          </p:cNvPr>
          <p:cNvCxnSpPr>
            <a:cxnSpLocks/>
          </p:cNvCxnSpPr>
          <p:nvPr/>
        </p:nvCxnSpPr>
        <p:spPr>
          <a:xfrm>
            <a:off x="5362113" y="2396971"/>
            <a:ext cx="0" cy="318708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7F915AB8-00FF-4324-BA79-DFD29496282B}"/>
              </a:ext>
            </a:extLst>
          </p:cNvPr>
          <p:cNvCxnSpPr>
            <a:cxnSpLocks/>
          </p:cNvCxnSpPr>
          <p:nvPr/>
        </p:nvCxnSpPr>
        <p:spPr>
          <a:xfrm flipH="1">
            <a:off x="2392471" y="3959441"/>
            <a:ext cx="594366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AA230A0-C50D-459B-848A-B0B42FC4493C}"/>
              </a:ext>
            </a:extLst>
          </p:cNvPr>
          <p:cNvSpPr txBox="1"/>
          <p:nvPr/>
        </p:nvSpPr>
        <p:spPr>
          <a:xfrm>
            <a:off x="1189608" y="4332303"/>
            <a:ext cx="985419" cy="369332"/>
          </a:xfrm>
          <a:prstGeom prst="rect">
            <a:avLst/>
          </a:prstGeom>
          <a:noFill/>
        </p:spPr>
        <p:txBody>
          <a:bodyPr wrap="square" rtlCol="0">
            <a:spAutoFit/>
          </a:bodyPr>
          <a:lstStyle/>
          <a:p>
            <a:r>
              <a:rPr lang="ru-RU" dirty="0"/>
              <a:t>Тип.</a:t>
            </a:r>
            <a:endParaRPr lang="ru-BY" dirty="0"/>
          </a:p>
        </p:txBody>
      </p:sp>
      <p:sp>
        <p:nvSpPr>
          <p:cNvPr id="28" name="TextBox 27">
            <a:extLst>
              <a:ext uri="{FF2B5EF4-FFF2-40B4-BE49-F238E27FC236}">
                <a16:creationId xmlns:a16="http://schemas.microsoft.com/office/drawing/2014/main" id="{A5957F28-C808-4134-8811-C76AED7CE1F0}"/>
              </a:ext>
            </a:extLst>
          </p:cNvPr>
          <p:cNvSpPr txBox="1"/>
          <p:nvPr/>
        </p:nvSpPr>
        <p:spPr>
          <a:xfrm>
            <a:off x="1313894" y="2789353"/>
            <a:ext cx="656945" cy="369332"/>
          </a:xfrm>
          <a:prstGeom prst="rect">
            <a:avLst/>
          </a:prstGeom>
          <a:noFill/>
        </p:spPr>
        <p:txBody>
          <a:bodyPr wrap="square" rtlCol="0">
            <a:spAutoFit/>
          </a:bodyPr>
          <a:lstStyle/>
          <a:p>
            <a:r>
              <a:rPr lang="ru-RU" dirty="0"/>
              <a:t>Нов.</a:t>
            </a:r>
            <a:endParaRPr lang="ru-BY" dirty="0"/>
          </a:p>
        </p:txBody>
      </p:sp>
      <p:sp>
        <p:nvSpPr>
          <p:cNvPr id="30" name="TextBox 29">
            <a:extLst>
              <a:ext uri="{FF2B5EF4-FFF2-40B4-BE49-F238E27FC236}">
                <a16:creationId xmlns:a16="http://schemas.microsoft.com/office/drawing/2014/main" id="{579C7B5C-C331-4BA8-9216-49B7E56CE137}"/>
              </a:ext>
            </a:extLst>
          </p:cNvPr>
          <p:cNvSpPr txBox="1"/>
          <p:nvPr/>
        </p:nvSpPr>
        <p:spPr>
          <a:xfrm>
            <a:off x="3417903" y="5592932"/>
            <a:ext cx="1162975" cy="369332"/>
          </a:xfrm>
          <a:prstGeom prst="rect">
            <a:avLst/>
          </a:prstGeom>
          <a:noFill/>
        </p:spPr>
        <p:txBody>
          <a:bodyPr wrap="square" rtlCol="0">
            <a:spAutoFit/>
          </a:bodyPr>
          <a:lstStyle/>
          <a:p>
            <a:r>
              <a:rPr lang="ru-RU" dirty="0"/>
              <a:t>Простой</a:t>
            </a:r>
            <a:endParaRPr lang="ru-BY" dirty="0"/>
          </a:p>
        </p:txBody>
      </p:sp>
      <p:sp>
        <p:nvSpPr>
          <p:cNvPr id="32" name="TextBox 31">
            <a:extLst>
              <a:ext uri="{FF2B5EF4-FFF2-40B4-BE49-F238E27FC236}">
                <a16:creationId xmlns:a16="http://schemas.microsoft.com/office/drawing/2014/main" id="{9DD1551B-C729-45F4-B45B-062CDD2496F2}"/>
              </a:ext>
            </a:extLst>
          </p:cNvPr>
          <p:cNvSpPr txBox="1"/>
          <p:nvPr/>
        </p:nvSpPr>
        <p:spPr>
          <a:xfrm>
            <a:off x="6027938" y="5592932"/>
            <a:ext cx="1775534" cy="369332"/>
          </a:xfrm>
          <a:prstGeom prst="rect">
            <a:avLst/>
          </a:prstGeom>
          <a:noFill/>
        </p:spPr>
        <p:txBody>
          <a:bodyPr wrap="square" rtlCol="0">
            <a:spAutoFit/>
          </a:bodyPr>
          <a:lstStyle/>
          <a:p>
            <a:r>
              <a:rPr lang="ru-RU" dirty="0"/>
              <a:t>Сложный</a:t>
            </a:r>
            <a:endParaRPr lang="ru-BY" dirty="0"/>
          </a:p>
        </p:txBody>
      </p:sp>
      <p:sp>
        <p:nvSpPr>
          <p:cNvPr id="33" name="TextBox 32">
            <a:extLst>
              <a:ext uri="{FF2B5EF4-FFF2-40B4-BE49-F238E27FC236}">
                <a16:creationId xmlns:a16="http://schemas.microsoft.com/office/drawing/2014/main" id="{330A6DB4-3D98-4545-972F-BCCA1EBD8682}"/>
              </a:ext>
            </a:extLst>
          </p:cNvPr>
          <p:cNvSpPr txBox="1"/>
          <p:nvPr/>
        </p:nvSpPr>
        <p:spPr>
          <a:xfrm>
            <a:off x="5850384" y="2974019"/>
            <a:ext cx="2059620" cy="369332"/>
          </a:xfrm>
          <a:prstGeom prst="rect">
            <a:avLst/>
          </a:prstGeom>
          <a:noFill/>
        </p:spPr>
        <p:txBody>
          <a:bodyPr wrap="square" rtlCol="0">
            <a:spAutoFit/>
          </a:bodyPr>
          <a:lstStyle/>
          <a:p>
            <a:r>
              <a:rPr lang="ru-RU" dirty="0">
                <a:solidFill>
                  <a:srgbClr val="FF0000"/>
                </a:solidFill>
              </a:rPr>
              <a:t>Проект</a:t>
            </a:r>
            <a:endParaRPr lang="ru-BY" dirty="0">
              <a:solidFill>
                <a:srgbClr val="FF0000"/>
              </a:solidFill>
            </a:endParaRPr>
          </a:p>
        </p:txBody>
      </p:sp>
      <p:sp>
        <p:nvSpPr>
          <p:cNvPr id="36" name="TextBox 35">
            <a:extLst>
              <a:ext uri="{FF2B5EF4-FFF2-40B4-BE49-F238E27FC236}">
                <a16:creationId xmlns:a16="http://schemas.microsoft.com/office/drawing/2014/main" id="{0B1F169F-12FA-4610-B4F7-46824FE6E3D3}"/>
              </a:ext>
            </a:extLst>
          </p:cNvPr>
          <p:cNvSpPr txBox="1"/>
          <p:nvPr/>
        </p:nvSpPr>
        <p:spPr>
          <a:xfrm flipH="1">
            <a:off x="5814873" y="4435252"/>
            <a:ext cx="2237174" cy="369332"/>
          </a:xfrm>
          <a:prstGeom prst="rect">
            <a:avLst/>
          </a:prstGeom>
          <a:noFill/>
        </p:spPr>
        <p:txBody>
          <a:bodyPr wrap="square" rtlCol="0">
            <a:spAutoFit/>
          </a:bodyPr>
          <a:lstStyle/>
          <a:p>
            <a:r>
              <a:rPr lang="ru-RU" dirty="0"/>
              <a:t>Бизнес-процесс</a:t>
            </a:r>
            <a:endParaRPr lang="ru-BY" dirty="0"/>
          </a:p>
        </p:txBody>
      </p:sp>
      <p:sp>
        <p:nvSpPr>
          <p:cNvPr id="39" name="TextBox 38">
            <a:extLst>
              <a:ext uri="{FF2B5EF4-FFF2-40B4-BE49-F238E27FC236}">
                <a16:creationId xmlns:a16="http://schemas.microsoft.com/office/drawing/2014/main" id="{00D75A0B-22FF-460C-AF4E-E345090DEED6}"/>
              </a:ext>
            </a:extLst>
          </p:cNvPr>
          <p:cNvSpPr txBox="1"/>
          <p:nvPr/>
        </p:nvSpPr>
        <p:spPr>
          <a:xfrm>
            <a:off x="2920753" y="4435252"/>
            <a:ext cx="1740024" cy="369323"/>
          </a:xfrm>
          <a:prstGeom prst="rect">
            <a:avLst/>
          </a:prstGeom>
          <a:noFill/>
        </p:spPr>
        <p:txBody>
          <a:bodyPr wrap="square" rtlCol="0">
            <a:spAutoFit/>
          </a:bodyPr>
          <a:lstStyle/>
          <a:p>
            <a:r>
              <a:rPr lang="ru-RU" dirty="0"/>
              <a:t>Операция</a:t>
            </a:r>
            <a:endParaRPr lang="ru-BY" dirty="0"/>
          </a:p>
        </p:txBody>
      </p:sp>
      <p:sp>
        <p:nvSpPr>
          <p:cNvPr id="40" name="TextBox 39">
            <a:extLst>
              <a:ext uri="{FF2B5EF4-FFF2-40B4-BE49-F238E27FC236}">
                <a16:creationId xmlns:a16="http://schemas.microsoft.com/office/drawing/2014/main" id="{8B8A93CF-29F9-483C-B513-94A1F5B3202E}"/>
              </a:ext>
            </a:extLst>
          </p:cNvPr>
          <p:cNvSpPr txBox="1"/>
          <p:nvPr/>
        </p:nvSpPr>
        <p:spPr>
          <a:xfrm>
            <a:off x="5637320" y="2974019"/>
            <a:ext cx="914400" cy="914400"/>
          </a:xfrm>
          <a:prstGeom prst="rect">
            <a:avLst/>
          </a:prstGeom>
          <a:noFill/>
        </p:spPr>
        <p:txBody>
          <a:bodyPr wrap="square" rtlCol="0">
            <a:spAutoFit/>
          </a:bodyPr>
          <a:lstStyle/>
          <a:p>
            <a:endParaRPr lang="ru-BY" dirty="0"/>
          </a:p>
        </p:txBody>
      </p:sp>
      <p:sp>
        <p:nvSpPr>
          <p:cNvPr id="41" name="TextBox 40">
            <a:extLst>
              <a:ext uri="{FF2B5EF4-FFF2-40B4-BE49-F238E27FC236}">
                <a16:creationId xmlns:a16="http://schemas.microsoft.com/office/drawing/2014/main" id="{2240AB76-48FE-487E-B1BC-D815A7EA3673}"/>
              </a:ext>
            </a:extLst>
          </p:cNvPr>
          <p:cNvSpPr txBox="1"/>
          <p:nvPr/>
        </p:nvSpPr>
        <p:spPr>
          <a:xfrm>
            <a:off x="2920754" y="2931728"/>
            <a:ext cx="1890940" cy="369332"/>
          </a:xfrm>
          <a:prstGeom prst="rect">
            <a:avLst/>
          </a:prstGeom>
          <a:noFill/>
        </p:spPr>
        <p:txBody>
          <a:bodyPr wrap="square" rtlCol="0">
            <a:spAutoFit/>
          </a:bodyPr>
          <a:lstStyle/>
          <a:p>
            <a:r>
              <a:rPr lang="ru-RU"/>
              <a:t>Оптимизация</a:t>
            </a:r>
            <a:endParaRPr lang="ru-BY" dirty="0"/>
          </a:p>
        </p:txBody>
      </p:sp>
    </p:spTree>
    <p:extLst>
      <p:ext uri="{BB962C8B-B14F-4D97-AF65-F5344CB8AC3E}">
        <p14:creationId xmlns:p14="http://schemas.microsoft.com/office/powerpoint/2010/main" val="2192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03D558-09CD-4455-B5A0-1EA4F3927E36}"/>
              </a:ext>
            </a:extLst>
          </p:cNvPr>
          <p:cNvSpPr>
            <a:spLocks noGrp="1"/>
          </p:cNvSpPr>
          <p:nvPr>
            <p:ph type="title"/>
          </p:nvPr>
        </p:nvSpPr>
        <p:spPr/>
        <p:txBody>
          <a:bodyPr/>
          <a:lstStyle/>
          <a:p>
            <a:r>
              <a:rPr lang="ru-RU" dirty="0"/>
              <a:t>Основные методологии</a:t>
            </a:r>
            <a:endParaRPr lang="ru-BY" dirty="0"/>
          </a:p>
        </p:txBody>
      </p:sp>
      <p:sp>
        <p:nvSpPr>
          <p:cNvPr id="3" name="Объект 2">
            <a:extLst>
              <a:ext uri="{FF2B5EF4-FFF2-40B4-BE49-F238E27FC236}">
                <a16:creationId xmlns:a16="http://schemas.microsoft.com/office/drawing/2014/main" id="{BB60927C-22A4-4976-A247-D8C0E51E2FED}"/>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u="sng" dirty="0"/>
              <a:t>Waterfall Model</a:t>
            </a:r>
            <a:r>
              <a:rPr lang="en-US" dirty="0"/>
              <a:t> — </a:t>
            </a:r>
            <a:r>
              <a:rPr lang="ru-RU" dirty="0"/>
              <a:t>каскадная модель, или «водопад»;</a:t>
            </a:r>
          </a:p>
          <a:p>
            <a:pPr>
              <a:buFont typeface="Wingdings" panose="05000000000000000000" pitchFamily="2" charset="2"/>
              <a:buChar char="Ø"/>
            </a:pPr>
            <a:r>
              <a:rPr lang="en-US" b="1" u="sng" dirty="0"/>
              <a:t>V-model</a:t>
            </a:r>
            <a:r>
              <a:rPr lang="en-US" dirty="0"/>
              <a:t> — V-</a:t>
            </a:r>
            <a:r>
              <a:rPr lang="ru-RU" dirty="0"/>
              <a:t>образная модель, разработка через тестирование</a:t>
            </a:r>
            <a:r>
              <a:rPr lang="en-US" dirty="0"/>
              <a:t> (Verification and Validation)</a:t>
            </a:r>
            <a:r>
              <a:rPr lang="ru-RU" dirty="0"/>
              <a:t>;</a:t>
            </a:r>
          </a:p>
          <a:p>
            <a:pPr>
              <a:buFont typeface="Wingdings" panose="05000000000000000000" pitchFamily="2" charset="2"/>
              <a:buChar char="Ø"/>
            </a:pPr>
            <a:r>
              <a:rPr lang="en-US" b="1" u="sng" dirty="0"/>
              <a:t>Incremental Model </a:t>
            </a:r>
            <a:r>
              <a:rPr lang="en-US" dirty="0"/>
              <a:t>— </a:t>
            </a:r>
            <a:r>
              <a:rPr lang="ru-RU" dirty="0"/>
              <a:t>инкрементная модель;</a:t>
            </a:r>
          </a:p>
          <a:p>
            <a:pPr>
              <a:buFont typeface="Wingdings" panose="05000000000000000000" pitchFamily="2" charset="2"/>
              <a:buChar char="Ø"/>
            </a:pPr>
            <a:r>
              <a:rPr lang="en-US" b="1" u="sng" dirty="0"/>
              <a:t>Iterative Model </a:t>
            </a:r>
            <a:r>
              <a:rPr lang="en-US" dirty="0"/>
              <a:t>— </a:t>
            </a:r>
            <a:r>
              <a:rPr lang="ru-RU" dirty="0"/>
              <a:t>итеративная (или итерационная) модель;</a:t>
            </a:r>
          </a:p>
          <a:p>
            <a:pPr>
              <a:buFont typeface="Wingdings" panose="05000000000000000000" pitchFamily="2" charset="2"/>
              <a:buChar char="Ø"/>
            </a:pPr>
            <a:r>
              <a:rPr lang="en-US" b="1" u="sng" dirty="0"/>
              <a:t>Spiral Model </a:t>
            </a:r>
            <a:r>
              <a:rPr lang="en-US" dirty="0"/>
              <a:t>— </a:t>
            </a:r>
            <a:r>
              <a:rPr lang="ru-RU" dirty="0"/>
              <a:t>спиральная модель;</a:t>
            </a:r>
          </a:p>
          <a:p>
            <a:pPr>
              <a:buFont typeface="Wingdings" panose="05000000000000000000" pitchFamily="2" charset="2"/>
              <a:buChar char="Ø"/>
            </a:pPr>
            <a:r>
              <a:rPr lang="en-US" b="1" u="sng" dirty="0"/>
              <a:t>Chaos model </a:t>
            </a:r>
            <a:r>
              <a:rPr lang="en-US" dirty="0"/>
              <a:t>— </a:t>
            </a:r>
            <a:r>
              <a:rPr lang="ru-RU" dirty="0"/>
              <a:t>модель хаоса;</a:t>
            </a:r>
            <a:endParaRPr lang="en-US" dirty="0"/>
          </a:p>
          <a:p>
            <a:pPr>
              <a:buFont typeface="Wingdings" panose="05000000000000000000" pitchFamily="2" charset="2"/>
              <a:buChar char="Ø"/>
            </a:pPr>
            <a:r>
              <a:rPr lang="en-US" b="1" u="sng" dirty="0"/>
              <a:t>AGILE</a:t>
            </a:r>
            <a:r>
              <a:rPr lang="en-US" dirty="0"/>
              <a:t> – “</a:t>
            </a:r>
            <a:r>
              <a:rPr lang="ru-RU" dirty="0"/>
              <a:t>гибкие методологии</a:t>
            </a:r>
            <a:r>
              <a:rPr lang="en-US" dirty="0"/>
              <a:t>”</a:t>
            </a:r>
            <a:r>
              <a:rPr lang="ru-RU" dirty="0"/>
              <a:t>:</a:t>
            </a:r>
          </a:p>
          <a:p>
            <a:pPr lvl="1">
              <a:buFont typeface="Wingdings" panose="05000000000000000000" pitchFamily="2" charset="2"/>
              <a:buChar char="Ø"/>
            </a:pPr>
            <a:r>
              <a:rPr lang="en-US" b="1" u="sng" dirty="0"/>
              <a:t>SCRUM</a:t>
            </a:r>
          </a:p>
          <a:p>
            <a:pPr lvl="1">
              <a:buFont typeface="Wingdings" panose="05000000000000000000" pitchFamily="2" charset="2"/>
              <a:buChar char="Ø"/>
            </a:pPr>
            <a:r>
              <a:rPr lang="en-US" b="1" u="sng" dirty="0"/>
              <a:t>KANBAN</a:t>
            </a:r>
            <a:endParaRPr lang="ru-BY" b="1" u="sng" dirty="0"/>
          </a:p>
        </p:txBody>
      </p:sp>
      <p:sp>
        <p:nvSpPr>
          <p:cNvPr id="4" name="Дата 3">
            <a:extLst>
              <a:ext uri="{FF2B5EF4-FFF2-40B4-BE49-F238E27FC236}">
                <a16:creationId xmlns:a16="http://schemas.microsoft.com/office/drawing/2014/main" id="{34DC922D-BD5B-4ED8-BD2C-274F77F28A9E}"/>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404371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D8310F-E444-4D17-81F0-1E15F4690975}"/>
              </a:ext>
            </a:extLst>
          </p:cNvPr>
          <p:cNvSpPr>
            <a:spLocks noGrp="1"/>
          </p:cNvSpPr>
          <p:nvPr>
            <p:ph type="title"/>
          </p:nvPr>
        </p:nvSpPr>
        <p:spPr/>
        <p:txBody>
          <a:bodyPr/>
          <a:lstStyle/>
          <a:p>
            <a:r>
              <a:rPr lang="en-US" dirty="0"/>
              <a:t>Waterfall</a:t>
            </a:r>
            <a:r>
              <a:rPr lang="ru-RU" dirty="0"/>
              <a:t> («каскадная», «водопад»)</a:t>
            </a:r>
            <a:endParaRPr lang="ru-BY" dirty="0"/>
          </a:p>
        </p:txBody>
      </p:sp>
      <p:sp>
        <p:nvSpPr>
          <p:cNvPr id="3" name="Объект 2">
            <a:extLst>
              <a:ext uri="{FF2B5EF4-FFF2-40B4-BE49-F238E27FC236}">
                <a16:creationId xmlns:a16="http://schemas.microsoft.com/office/drawing/2014/main" id="{C9B8901D-E8C4-496B-A50F-CB3CE85CF793}"/>
              </a:ext>
            </a:extLst>
          </p:cNvPr>
          <p:cNvSpPr>
            <a:spLocks noGrp="1"/>
          </p:cNvSpPr>
          <p:nvPr>
            <p:ph idx="1"/>
          </p:nvPr>
        </p:nvSpPr>
        <p:spPr/>
        <p:txBody>
          <a:bodyPr/>
          <a:lstStyle/>
          <a:p>
            <a:r>
              <a:rPr lang="ru-RU" b="0" i="0" dirty="0">
                <a:solidFill>
                  <a:srgbClr val="2C2D30"/>
                </a:solidFill>
                <a:effectLst/>
                <a:latin typeface="Roboto" panose="02000000000000000000" pitchFamily="2" charset="0"/>
              </a:rPr>
              <a:t>В этой модели разработка осуществляется поэтапно: каждая следующая стадия начинается только после того, как заканчивается предыдущая. Если всё делать правильно, «водопад» будет наиболее быстрой и простой моделью. Применяется уже почти полвека, с 1970-х.</a:t>
            </a:r>
            <a:endParaRPr lang="ru-BY" dirty="0"/>
          </a:p>
        </p:txBody>
      </p:sp>
      <p:sp>
        <p:nvSpPr>
          <p:cNvPr id="4" name="Дата 3">
            <a:extLst>
              <a:ext uri="{FF2B5EF4-FFF2-40B4-BE49-F238E27FC236}">
                <a16:creationId xmlns:a16="http://schemas.microsoft.com/office/drawing/2014/main" id="{D6560671-16C1-4E6A-856F-21C2AAB398F6}"/>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pic>
        <p:nvPicPr>
          <p:cNvPr id="6" name="Рисунок 5">
            <a:extLst>
              <a:ext uri="{FF2B5EF4-FFF2-40B4-BE49-F238E27FC236}">
                <a16:creationId xmlns:a16="http://schemas.microsoft.com/office/drawing/2014/main" id="{2EF438F7-1FA2-40F8-A99C-C338D3F7A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427" y="3150394"/>
            <a:ext cx="4109889" cy="3182365"/>
          </a:xfrm>
          <a:prstGeom prst="rect">
            <a:avLst/>
          </a:prstGeom>
        </p:spPr>
      </p:pic>
    </p:spTree>
    <p:extLst>
      <p:ext uri="{BB962C8B-B14F-4D97-AF65-F5344CB8AC3E}">
        <p14:creationId xmlns:p14="http://schemas.microsoft.com/office/powerpoint/2010/main" val="258008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C0F58-43FE-4FD1-B796-23C9FDC807F0}"/>
              </a:ext>
            </a:extLst>
          </p:cNvPr>
          <p:cNvSpPr>
            <a:spLocks noGrp="1"/>
          </p:cNvSpPr>
          <p:nvPr>
            <p:ph type="title"/>
          </p:nvPr>
        </p:nvSpPr>
        <p:spPr/>
        <p:txBody>
          <a:bodyPr/>
          <a:lstStyle/>
          <a:p>
            <a:r>
              <a:rPr lang="en-US" dirty="0"/>
              <a:t>Waterfall (</a:t>
            </a:r>
            <a:r>
              <a:rPr lang="ru-RU" dirty="0"/>
              <a:t>преимущества)</a:t>
            </a:r>
            <a:endParaRPr lang="ru-BY" dirty="0"/>
          </a:p>
        </p:txBody>
      </p:sp>
      <p:sp>
        <p:nvSpPr>
          <p:cNvPr id="3" name="Объект 2">
            <a:extLst>
              <a:ext uri="{FF2B5EF4-FFF2-40B4-BE49-F238E27FC236}">
                <a16:creationId xmlns:a16="http://schemas.microsoft.com/office/drawing/2014/main" id="{40972DDE-A1DD-42FC-BEEF-7148FE9CBBFA}"/>
              </a:ext>
            </a:extLst>
          </p:cNvPr>
          <p:cNvSpPr>
            <a:spLocks noGrp="1"/>
          </p:cNvSpPr>
          <p:nvPr>
            <p:ph idx="1"/>
          </p:nvPr>
        </p:nvSpPr>
        <p:spPr/>
        <p:txBody>
          <a:bodyPr/>
          <a:lstStyle/>
          <a:p>
            <a:r>
              <a:rPr lang="ru-RU" b="1" u="sng" dirty="0"/>
              <a:t>Преимущества «водопада»:</a:t>
            </a:r>
          </a:p>
          <a:p>
            <a:pPr>
              <a:buFont typeface="Wingdings" panose="05000000000000000000" pitchFamily="2" charset="2"/>
              <a:buChar char="ü"/>
            </a:pPr>
            <a:r>
              <a:rPr lang="ru-RU" b="1" i="1" u="sng" dirty="0"/>
              <a:t>Разработку просто контролировать</a:t>
            </a:r>
            <a:r>
              <a:rPr lang="ru-RU" dirty="0"/>
              <a:t>. Заказчик всегда знает, чем сейчас заняты программисты, может управлять сроками и стоимостью.</a:t>
            </a:r>
          </a:p>
          <a:p>
            <a:pPr>
              <a:buFont typeface="Wingdings" panose="05000000000000000000" pitchFamily="2" charset="2"/>
              <a:buChar char="ü"/>
            </a:pPr>
            <a:r>
              <a:rPr lang="ru-RU" b="1" i="1" u="sng" dirty="0"/>
              <a:t>Стоимость проекта определяется на начальном этапе.</a:t>
            </a:r>
            <a:r>
              <a:rPr lang="ru-RU" dirty="0"/>
              <a:t> Все шаги запланированы уже на этапе согласования договора, ПО пишется непрерывно «от и до».</a:t>
            </a:r>
          </a:p>
          <a:p>
            <a:pPr>
              <a:buFont typeface="Wingdings" panose="05000000000000000000" pitchFamily="2" charset="2"/>
              <a:buChar char="ü"/>
            </a:pPr>
            <a:r>
              <a:rPr lang="ru-RU" b="1" i="1" u="sng" dirty="0"/>
              <a:t>Не нужно нанимать тестировщиков с серьёзной технической подготовкой</a:t>
            </a:r>
            <a:r>
              <a:rPr lang="ru-RU" dirty="0"/>
              <a:t>. Тестировщики смогут опираться на подробную техническую документацию.</a:t>
            </a:r>
            <a:endParaRPr lang="ru-BY" dirty="0"/>
          </a:p>
        </p:txBody>
      </p:sp>
      <p:sp>
        <p:nvSpPr>
          <p:cNvPr id="4" name="Дата 3">
            <a:extLst>
              <a:ext uri="{FF2B5EF4-FFF2-40B4-BE49-F238E27FC236}">
                <a16:creationId xmlns:a16="http://schemas.microsoft.com/office/drawing/2014/main" id="{9FE1CC63-D0CA-45E3-8600-C49AC8199F84}"/>
              </a:ext>
            </a:extLst>
          </p:cNvPr>
          <p:cNvSpPr>
            <a:spLocks noGrp="1"/>
          </p:cNvSpPr>
          <p:nvPr>
            <p:ph type="dt" sz="half" idx="10"/>
          </p:nvPr>
        </p:nvSpPr>
        <p:spPr/>
        <p:txBody>
          <a:bodyPr/>
          <a:lstStyle/>
          <a:p>
            <a:pPr rtl="0"/>
            <a:fld id="{BE289488-0C23-4DC8-A9FA-240659547385}" type="datetime1">
              <a:rPr lang="ru-RU" smtClean="0"/>
              <a:t>13.04.2022</a:t>
            </a:fld>
            <a:endParaRPr lang="en-US" dirty="0"/>
          </a:p>
        </p:txBody>
      </p:sp>
    </p:spTree>
    <p:extLst>
      <p:ext uri="{BB962C8B-B14F-4D97-AF65-F5344CB8AC3E}">
        <p14:creationId xmlns:p14="http://schemas.microsoft.com/office/powerpoint/2010/main" val="3951389182"/>
      </p:ext>
    </p:extLst>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95_TF56160789" id="{E9416FAF-F856-40AC-9675-C9B0760B1290}" vid="{1EEFFE07-2D5A-4CA5-A479-4D088CDD8AD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419</TotalTime>
  <Words>2266</Words>
  <Application>Microsoft Office PowerPoint</Application>
  <PresentationFormat>Широкоэкранный</PresentationFormat>
  <Paragraphs>179</Paragraphs>
  <Slides>35</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35</vt:i4>
      </vt:variant>
    </vt:vector>
  </HeadingPairs>
  <TitlesOfParts>
    <vt:vector size="43" baseType="lpstr">
      <vt:lpstr>-apple-system</vt:lpstr>
      <vt:lpstr>Arial</vt:lpstr>
      <vt:lpstr>Bookman Old Style</vt:lpstr>
      <vt:lpstr>Calibri</vt:lpstr>
      <vt:lpstr>Franklin Gothic Book</vt:lpstr>
      <vt:lpstr>Roboto</vt:lpstr>
      <vt:lpstr>Wingdings</vt:lpstr>
      <vt:lpstr>1_РетроспективаVTI</vt:lpstr>
      <vt:lpstr>Жизненный цикл ПО</vt:lpstr>
      <vt:lpstr>Жизненный цикл ПО – это непрерывный процесс, который начинается с момента  принятия решения о необходимости его создания и заканчивается в момент его полного изъятия из эксплуатации.</vt:lpstr>
      <vt:lpstr>Стандарты, регламентирующие ЖЦ ПО (1/2)</vt:lpstr>
      <vt:lpstr>Стандарты, регламентирующие ЖЦ ПО (2/2)</vt:lpstr>
      <vt:lpstr>Основные этапы жизненного цикла ПО</vt:lpstr>
      <vt:lpstr>Что такое проект?</vt:lpstr>
      <vt:lpstr>Основные методологии</vt:lpstr>
      <vt:lpstr>Waterfall («каскадная», «водопад»)</vt:lpstr>
      <vt:lpstr>Waterfall (преимущества)</vt:lpstr>
      <vt:lpstr>Waterfall (недостатки)</vt:lpstr>
      <vt:lpstr>V-образная модель</vt:lpstr>
      <vt:lpstr>V-образная модель (преимущества)</vt:lpstr>
      <vt:lpstr>V-образная модель (недостатки)</vt:lpstr>
      <vt:lpstr>Верификация и Валидация</vt:lpstr>
      <vt:lpstr>Спиральная модель</vt:lpstr>
      <vt:lpstr>Спиральная модель</vt:lpstr>
      <vt:lpstr>Спиральная модель (пример)</vt:lpstr>
      <vt:lpstr>Спиральная модель (преимущества)</vt:lpstr>
      <vt:lpstr>Спиральная модель (недостатки)</vt:lpstr>
      <vt:lpstr>Инкрементная модель</vt:lpstr>
      <vt:lpstr>Инкрементная модель</vt:lpstr>
      <vt:lpstr>Инкрементная модель (преимущества)</vt:lpstr>
      <vt:lpstr>Инкрементная модель (недостатки)</vt:lpstr>
      <vt:lpstr>Итеративная модель </vt:lpstr>
      <vt:lpstr>Итеративная модель </vt:lpstr>
      <vt:lpstr>Итеративная модель </vt:lpstr>
      <vt:lpstr>Итеративная модель (преимущества) </vt:lpstr>
      <vt:lpstr>Итеративная модель (недостатки)</vt:lpstr>
      <vt:lpstr>Инкрементная vs Итеративная</vt:lpstr>
      <vt:lpstr>Agile («гибкие методологии»)</vt:lpstr>
      <vt:lpstr>Agile (ценности)</vt:lpstr>
      <vt:lpstr>Agile (методологии)</vt:lpstr>
      <vt:lpstr>SCRUM</vt:lpstr>
      <vt:lpstr>SCRUM</vt:lpstr>
      <vt:lpstr>Kanban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Жизненный цикл ПО</dc:title>
  <dc:creator>Voskobojnikova Kristina</dc:creator>
  <cp:lastModifiedBy>Voskobojnikova Kristina</cp:lastModifiedBy>
  <cp:revision>18</cp:revision>
  <dcterms:created xsi:type="dcterms:W3CDTF">2022-04-11T06:02:15Z</dcterms:created>
  <dcterms:modified xsi:type="dcterms:W3CDTF">2022-04-13T11:42:56Z</dcterms:modified>
</cp:coreProperties>
</file>