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D080-0FA4-452C-BE9C-57B885F95115}" type="datetime1">
              <a:rPr lang="ru-RU" smtClean="0"/>
              <a:t>26.04.2022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8A2903-BD5A-4833-B0CA-AB5B8165171B}" type="datetime1">
              <a:rPr lang="ru-RU" smtClean="0"/>
              <a:t>26.04.2022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  <a:cs typeface="FreesiaUPC" panose="020B0502040204020203" pitchFamily="34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DAEB3-2211-4CA3-9D23-0143FCF3926F}" type="datetime1">
              <a:rPr lang="ru-RU" smtClean="0"/>
              <a:t>26.04.2022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E9B35-0826-45CC-9C2C-707B22DFAA83}" type="datetime1">
              <a:rPr lang="ru-RU" smtClean="0"/>
              <a:t>26.04.2022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0063D-EDF2-4190-A726-B9B651F864E7}" type="datetime1">
              <a:rPr lang="ru-RU" smtClean="0"/>
              <a:t>26.04.2022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289488-0C23-4DC8-A9FA-240659547385}" type="datetime1">
              <a:rPr lang="ru-RU" smtClean="0"/>
              <a:t>26.04.2022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A117-2261-4A1D-8BE7-0B7E6A1366C0}" type="datetime1">
              <a:rPr lang="ru-RU" smtClean="0"/>
              <a:t>26.04.2022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279E9-B6DA-4AB3-A7CE-B748E56BEA69}" type="datetime1">
              <a:rPr lang="ru-RU" smtClean="0"/>
              <a:t>26.04.2022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F7452-61A3-4CDC-ACAB-74E5B4A7EF57}" type="datetime1">
              <a:rPr lang="ru-RU" smtClean="0"/>
              <a:t>26.04.2022</a:t>
            </a:fld>
            <a:endParaRPr lang="en-US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00952-BE77-47A2-BE29-2226E2D6BB12}" type="datetime1">
              <a:rPr lang="ru-RU" smtClean="0"/>
              <a:t>26.04.2022</a:t>
            </a:fld>
            <a:endParaRPr lang="en-US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5EF43-AECB-4459-AE90-3AFB54138C76}" type="datetime1">
              <a:rPr lang="ru-RU" smtClean="0"/>
              <a:t>26.04.2022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D0FAC8F-653F-479B-B209-9F30C9091843}" type="datetime1">
              <a:rPr lang="ru-RU" smtClean="0"/>
              <a:t>26.04.2022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6FD9FC9-5FD1-4E3B-B719-212F55599717}" type="datetime1">
              <a:rPr lang="ru-RU" smtClean="0"/>
              <a:t>26.04.2022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428A7F57-8526-4A03-89D8-FFB0245E6649}" type="datetime1">
              <a:rPr lang="ru-RU" smtClean="0"/>
              <a:t>26.04.2022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ru-RU" sz="6600" dirty="0"/>
              <a:t>Тестовая документация</a:t>
            </a:r>
            <a:endParaRPr lang="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Lection 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pic>
        <p:nvPicPr>
          <p:cNvPr id="5" name="Рисунок 4" descr="Изображение здания, места для сидения, скамейки, вид сбоку&#10;&#10;Автоматически созданное описание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C6C93-E84A-4476-83E2-13977036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Traceability Matrix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CC6154-DFC7-44A7-9A6A-8FEA292FB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117475" algn="just" rtl="0">
              <a:spcBef>
                <a:spcPts val="0"/>
              </a:spcBef>
              <a:spcAft>
                <a:spcPts val="980"/>
              </a:spcAft>
            </a:pP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RTM (</a:t>
            </a:r>
            <a:r>
              <a:rPr lang="ru-RU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Requirements</a:t>
            </a: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Traceability</a:t>
            </a: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Matrix)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​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это двумерная таблица, содержащая соответствие функциональных требований (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functional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requirements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продукта и подготовленных тестовых сценариев (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cases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 В заголовках колонок таблицы расположены требования, а в заголовках строк - тестовые сценарии. На пересечении - отметка, означающая, что требование текущей колонки покрыто тестовым сценарием текущей строки. </a:t>
            </a:r>
          </a:p>
          <a:p>
            <a:pPr marR="117475" rtl="0">
              <a:spcBef>
                <a:spcPts val="0"/>
              </a:spcBef>
              <a:spcAft>
                <a:spcPts val="980"/>
              </a:spcAft>
            </a:pPr>
            <a:endParaRPr lang="ru-RU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R="117475" algn="just" rtl="0">
              <a:spcBef>
                <a:spcPts val="0"/>
              </a:spcBef>
              <a:spcAft>
                <a:spcPts val="980"/>
              </a:spcAft>
            </a:pPr>
            <a:r>
              <a:rPr lang="ru-RU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Требования, не связанные с тестами - это "белые пятна", т.е. выполнив все созданные тест кейсы, нельзя дать ответ реализовано данное требование в продукте или нет.</a:t>
            </a:r>
            <a:endParaRPr lang="ru-RU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E92AEF-AE92-466E-AF4F-D91C2EBB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26.04.2022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70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38D3D-B448-4626-839C-F51A822C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входных данных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51F976-4705-42DA-96F4-ADF2C560F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117475" algn="just" rtl="0">
              <a:spcBef>
                <a:spcPts val="0"/>
              </a:spcBef>
              <a:spcAft>
                <a:spcPts val="1080"/>
              </a:spcAft>
            </a:pPr>
            <a:r>
              <a:rPr lang="ru-RU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TestData</a:t>
            </a: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(Примеры входных данных).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​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Призваны определять наборы (обычно формальных) входных данных для тестов, для них также возможны ожидаемые результаты или признак – позитивные данные или негативные. Тестовые данные должны храниться в одном месте, желательно в центральном хранилище данных. Очень рекомендуется собирать вместе данные для каждой определенной группы тестов. </a:t>
            </a:r>
            <a:endParaRPr lang="ru-RU" b="0" dirty="0">
              <a:effectLst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A92F9C-00DA-4ECB-8B5F-1FC942A6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26.04.2022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5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2CC16-DA0D-4AD7-982D-AD0973B1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Тест-план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2B89CF-C834-4F8F-91EF-F5E8B8ABE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117475" indent="0" algn="just" rtl="0">
              <a:spcBef>
                <a:spcPts val="0"/>
              </a:spcBef>
              <a:spcAft>
                <a:spcPts val="980"/>
              </a:spcAft>
              <a:buNone/>
            </a:pPr>
            <a:r>
              <a:rPr lang="ru-RU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Тест План / План Тестирования (Test Plan)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​​</a:t>
            </a:r>
            <a:r>
              <a:rPr lang="ru-RU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это документ, описывающий весь объем работ по тестированию, начиная с описания тестируемых объектов, стратегии, расписания, критериев начала и окончания тестирования, до необходимого в процессе работы оборудования, специальных знаний, а также оценки рисков с вариантами их разрешения.  </a:t>
            </a:r>
            <a:endParaRPr lang="ru-RU" b="0" dirty="0">
              <a:effectLst/>
            </a:endParaRPr>
          </a:p>
          <a:p>
            <a:pPr marR="117475" rtl="0">
              <a:spcBef>
                <a:spcPts val="0"/>
              </a:spcBef>
              <a:spcAft>
                <a:spcPts val="980"/>
              </a:spcAft>
            </a:pPr>
            <a:r>
              <a:rPr lang="ru-RU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Документ должен как минимум отвечать на следующие вопросы: </a:t>
            </a:r>
            <a:endParaRPr lang="ru-RU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R="117475" rtl="0">
              <a:spcBef>
                <a:spcPts val="0"/>
              </a:spcBef>
              <a:spcAft>
                <a:spcPts val="980"/>
              </a:spcAft>
            </a:pPr>
            <a:r>
              <a:rPr lang="ru-RU" sz="11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что надо тестировать</a:t>
            </a:r>
            <a:r>
              <a:rPr lang="ru-RU" sz="1150" b="0" i="0" u="none" strike="noStrike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​</a:t>
            </a:r>
            <a:r>
              <a:rPr lang="ru-RU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(объект тестирования: система, приложение, оборудование) </a:t>
            </a:r>
            <a:endParaRPr lang="ru-RU" b="0" dirty="0">
              <a:effectLst/>
            </a:endParaRPr>
          </a:p>
          <a:p>
            <a:pPr marR="117475" rtl="0" fontAlgn="base">
              <a:spcBef>
                <a:spcPts val="0"/>
              </a:spcBef>
              <a:spcAft>
                <a:spcPts val="980"/>
              </a:spcAft>
              <a:buFont typeface="Arial" panose="020B0604020202020204" pitchFamily="34" charset="0"/>
              <a:buChar char="•"/>
            </a:pPr>
            <a:r>
              <a:rPr lang="ru-RU" sz="11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что будете тестировать </a:t>
            </a:r>
            <a:r>
              <a:rPr lang="ru-RU" sz="1150" b="0" i="0" u="none" strike="noStrike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​</a:t>
            </a:r>
            <a:r>
              <a:rPr lang="ru-RU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(список функций и компонент тестируемой системы) </a:t>
            </a:r>
          </a:p>
          <a:p>
            <a:pPr marR="117475" rtl="0" fontAlgn="base">
              <a:spcBef>
                <a:spcPts val="0"/>
              </a:spcBef>
              <a:spcAft>
                <a:spcPts val="645"/>
              </a:spcAft>
              <a:buFont typeface="Arial" panose="020B0604020202020204" pitchFamily="34" charset="0"/>
              <a:buChar char="•"/>
            </a:pPr>
            <a:r>
              <a:rPr lang="ru-RU" sz="11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как будете тестировать</a:t>
            </a:r>
            <a:r>
              <a:rPr lang="ru-RU" sz="1150" b="0" i="0" u="none" strike="noStrike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​</a:t>
            </a:r>
            <a:r>
              <a:rPr lang="ru-RU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(стратегия тестирования – виды тестирования и их применение по отношению к тестируемому объекту) </a:t>
            </a:r>
          </a:p>
          <a:p>
            <a:pPr marR="117475" rtl="0" fontAlgn="base">
              <a:spcBef>
                <a:spcPts val="0"/>
              </a:spcBef>
              <a:spcAft>
                <a:spcPts val="980"/>
              </a:spcAft>
              <a:buFont typeface="Arial" panose="020B0604020202020204" pitchFamily="34" charset="0"/>
              <a:buChar char="•"/>
            </a:pPr>
            <a:r>
              <a:rPr lang="ru-RU" sz="11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тестовые окружения</a:t>
            </a:r>
            <a:r>
              <a:rPr lang="ru-RU" sz="1150" b="0" i="0" u="none" strike="noStrike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​</a:t>
            </a:r>
            <a:r>
              <a:rPr lang="ru-RU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на которых необходимо проверять программный продукт </a:t>
            </a:r>
          </a:p>
          <a:p>
            <a:pPr marR="117475" rtl="0" fontAlgn="base">
              <a:spcBef>
                <a:spcPts val="0"/>
              </a:spcBef>
              <a:spcAft>
                <a:spcPts val="20"/>
              </a:spcAft>
              <a:buFont typeface="Arial" panose="020B0604020202020204" pitchFamily="34" charset="0"/>
              <a:buChar char="•"/>
            </a:pPr>
            <a:r>
              <a:rPr lang="ru-RU" sz="11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когда будете тестировать</a:t>
            </a:r>
            <a:r>
              <a:rPr lang="ru-RU" sz="1150" b="0" i="0" u="none" strike="noStrike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​</a:t>
            </a:r>
            <a:r>
              <a:rPr lang="ru-RU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(последовательность проведения работ)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23DFA6-2ACD-401F-BBC4-03D30D8F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26.04.2022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90A37-9993-40AA-A2A1-ED82B02C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тестирования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DEB0D9-8691-44B8-96E1-932FEFC01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72745" indent="0" rtl="0">
              <a:spcBef>
                <a:spcPts val="0"/>
              </a:spcBef>
              <a:spcAft>
                <a:spcPts val="1360"/>
              </a:spcAft>
              <a:buNone/>
            </a:pP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Стратегия тестирования (Test Strategy) </a:t>
            </a:r>
            <a:endParaRPr lang="ru-RU" b="0" dirty="0">
              <a:effectLst/>
            </a:endParaRPr>
          </a:p>
          <a:p>
            <a:pPr marR="117475" rtl="0">
              <a:spcBef>
                <a:spcPts val="0"/>
              </a:spcBef>
              <a:spcAft>
                <a:spcPts val="98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Различие задач и целей тестирования на протяжении жизненного цикла продукта приводит к необходимости разрабатывать и реализовывать различные стратегии тестирования. Стратегия тестирования — это план проведения работ по тестированию системы или ее модуля, учитывающий специфику функциональности и зависимости с другими компонентами системы и платформы. </a:t>
            </a:r>
            <a:endParaRPr lang="ru-RU" b="0" dirty="0">
              <a:effectLst/>
            </a:endParaRPr>
          </a:p>
          <a:p>
            <a:pPr marR="117475" rtl="0">
              <a:spcBef>
                <a:spcPts val="0"/>
              </a:spcBef>
              <a:spcAft>
                <a:spcPts val="1485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Каждая такая стратегия определяет: </a:t>
            </a:r>
            <a:endParaRPr lang="ru-RU" b="0" dirty="0">
              <a:effectLst/>
            </a:endParaRPr>
          </a:p>
          <a:p>
            <a:pPr marR="117475" rtl="0" fontAlgn="base">
              <a:spcBef>
                <a:spcPts val="0"/>
              </a:spcBef>
              <a:spcAft>
                <a:spcPts val="865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итерации, на которых используются стратегия тестирования и цели тестирования на каждой итерации; </a:t>
            </a:r>
          </a:p>
          <a:p>
            <a:pPr marR="117475" rtl="0" fontAlgn="base">
              <a:spcBef>
                <a:spcPts val="0"/>
              </a:spcBef>
              <a:spcAft>
                <a:spcPts val="122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стадии тестирования для каждой итерации; </a:t>
            </a:r>
          </a:p>
          <a:p>
            <a:pPr marR="117475" rtl="0" fontAlgn="base">
              <a:spcBef>
                <a:spcPts val="0"/>
              </a:spcBef>
              <a:spcAft>
                <a:spcPts val="122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критерий успешного завершения тестирования; </a:t>
            </a:r>
          </a:p>
          <a:p>
            <a:pPr marR="117475" rtl="0" fontAlgn="base">
              <a:spcBef>
                <a:spcPts val="0"/>
              </a:spcBef>
              <a:spcAft>
                <a:spcPts val="122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типы используемых тестов; </a:t>
            </a:r>
          </a:p>
          <a:p>
            <a:pPr marR="117475" rtl="0" fontAlgn="base">
              <a:spcBef>
                <a:spcPts val="0"/>
              </a:spcBef>
              <a:spcAft>
                <a:spcPts val="865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набор методов и инструментальных средств, необходимых для проведения тестирования и оценки качества; </a:t>
            </a:r>
          </a:p>
          <a:p>
            <a:pPr marR="117475" rtl="0" fontAlgn="base">
              <a:spcBef>
                <a:spcPts val="0"/>
              </a:spcBef>
              <a:spcAft>
                <a:spcPts val="122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критерии оценки тестов. </a:t>
            </a:r>
          </a:p>
          <a:p>
            <a:pPr marR="117475" rtl="0">
              <a:spcBef>
                <a:spcPts val="0"/>
              </a:spcBef>
              <a:spcAft>
                <a:spcPts val="98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Стратегии тестирования должны разрабатываться на этапе планирования тестирования. </a:t>
            </a:r>
            <a:endParaRPr lang="ru-RU" b="0" dirty="0">
              <a:effectLst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FF1A7D-4C48-46ED-904F-5CFD7A33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26.04.2022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9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964CDE-0126-4FB8-A5A9-932560A8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Чек-лист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8D9EDB-E9D9-415B-B4C8-93E0FE9E1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Чек Лист (Check List)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​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один из фундаментальных инструментов тестирования. Они позволяют не забывать о важных тестах, фиксировать результаты своей работы и отслеживать статистику о статусе программного продукта. Иногда чек-листами называют подробные инструкции о тестируемом продукте, содержащие последовательность действий, множество деталей и т.д. </a:t>
            </a:r>
          </a:p>
          <a:p>
            <a:r>
              <a:rPr lang="ru-RU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Это не так! </a:t>
            </a:r>
            <a:r>
              <a:rPr lang="ru-RU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Главный</a:t>
            </a:r>
            <a:r>
              <a:rPr lang="ru-RU" sz="1800" b="0" i="0" u="none" strike="noStrike" dirty="0">
                <a:solidFill>
                  <a:srgbClr val="FF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​ </a:t>
            </a:r>
            <a:r>
              <a:rPr lang="ru-RU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принцип </a:t>
            </a:r>
            <a:r>
              <a:rPr lang="ru-RU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чек-листов заключается в том, что каждый тестировщик по-своему проходит</a:t>
            </a:r>
            <a:r>
              <a:rPr lang="ru-RU" sz="1800" b="0" i="0" u="none" strike="noStrike" dirty="0">
                <a:solidFill>
                  <a:srgbClr val="FF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​ </a:t>
            </a:r>
            <a:r>
              <a:rPr lang="ru-RU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их, расширяя тестовый набор своей экспертизой.  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021B67-E5EA-4F68-8C26-B5176BC9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26.04.2022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4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BAC76-E3F0-4765-BD9E-41ED442B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чек-листов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A66C78-0996-4DB6-AF62-E627A1896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R="117475" rtl="0" fontAlgn="base">
              <a:spcBef>
                <a:spcPts val="0"/>
              </a:spcBef>
              <a:spcAft>
                <a:spcPts val="98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нивелирование “эффекта пестицида” в регрессионном тестировании</a:t>
            </a:r>
          </a:p>
          <a:p>
            <a:pPr marR="117475" rtl="0" fontAlgn="base">
              <a:spcBef>
                <a:spcPts val="0"/>
              </a:spcBef>
              <a:spcAft>
                <a:spcPts val="98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расширение тестового покрытия за счет отличий при прохождении </a:t>
            </a:r>
            <a:endParaRPr lang="ru-RU" b="0" dirty="0">
              <a:effectLst/>
            </a:endParaRPr>
          </a:p>
          <a:p>
            <a:pPr marR="117475" rtl="0" fontAlgn="base">
              <a:spcBef>
                <a:spcPts val="0"/>
              </a:spcBef>
              <a:spcAft>
                <a:spcPts val="865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сокращение затрат на содержание и поддержку тестов: не надо писать много буковок! </a:t>
            </a:r>
          </a:p>
          <a:p>
            <a:pPr marR="117475" rtl="0" fontAlgn="base">
              <a:spcBef>
                <a:spcPts val="0"/>
              </a:spcBef>
              <a:spcAft>
                <a:spcPts val="121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отсутствие рутины, которую так не любят квалифицированные тестировщики </a:t>
            </a:r>
          </a:p>
          <a:p>
            <a:pPr marR="117475" rtl="0" fontAlgn="base">
              <a:spcBef>
                <a:spcPts val="0"/>
              </a:spcBef>
              <a:spcAft>
                <a:spcPts val="98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возможность проходить и комбинировать тесты по-разному, в зависимости от предпочтений сотрудников </a:t>
            </a:r>
          </a:p>
          <a:p>
            <a:pPr marR="117475" rtl="0" fontAlgn="base">
              <a:spcBef>
                <a:spcPts val="0"/>
              </a:spcBef>
              <a:spcAft>
                <a:spcPts val="865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статистика: кто, когда, что проходил (с детализацией по сборке продукта и окружению, на котором проводилось тестирование) </a:t>
            </a:r>
          </a:p>
          <a:p>
            <a:pPr marR="117475" rtl="0" fontAlgn="base">
              <a:spcBef>
                <a:spcPts val="0"/>
              </a:spcBef>
              <a:spcAft>
                <a:spcPts val="122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памятка, которая помогает не забыть важные тесты  </a:t>
            </a:r>
          </a:p>
          <a:p>
            <a:pPr marR="117475" rtl="0" fontAlgn="base">
              <a:spcBef>
                <a:spcPts val="0"/>
              </a:spcBef>
              <a:spcAft>
                <a:spcPts val="122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возможность оценить состояние продукта, его готовность к выпуску </a:t>
            </a:r>
          </a:p>
          <a:p>
            <a:pPr marR="117475" rtl="0" fontAlgn="base">
              <a:spcBef>
                <a:spcPts val="0"/>
              </a:spcBef>
              <a:spcAft>
                <a:spcPts val="980"/>
              </a:spcAft>
              <a:buFont typeface="Arial" panose="020B0604020202020204" pitchFamily="34" charset="0"/>
              <a:buChar char="•"/>
            </a:pPr>
            <a:endParaRPr lang="ru-RU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A88925-8422-45AF-BD5E-B33C10D7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26.04.2022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4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ED4A2-0C27-458E-B5A3-107D0398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 чек-листов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D8AB1-666A-464B-838C-8E4BB61C1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117475" rtl="0" fontAlgn="base">
              <a:spcBef>
                <a:spcPts val="0"/>
              </a:spcBef>
              <a:spcAft>
                <a:spcPts val="98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начинающие тестировщики не всегда эффективно проводят тесты без достаточно подробной документации </a:t>
            </a:r>
          </a:p>
          <a:p>
            <a:pPr marR="117475" rtl="0" fontAlgn="base">
              <a:spcBef>
                <a:spcPts val="0"/>
              </a:spcBef>
              <a:spcAft>
                <a:spcPts val="98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чек-листы невозможно использовать для обучения начинающих сотрудников, так как в них недостаточно подробной информации </a:t>
            </a:r>
          </a:p>
          <a:p>
            <a:pPr marR="117475" rtl="0" fontAlgn="base">
              <a:spcBef>
                <a:spcPts val="0"/>
              </a:spcBef>
              <a:spcAft>
                <a:spcPts val="865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заказчику или руководству может быть недостаточно того уровня детализации, который предлагают чек-листы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D8158A-6EFB-448D-81B6-AF0CBBD6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26.04.2022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5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BE432-8AB8-432C-9E47-9AF98A6F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Test-cases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7EB40E-5386-4901-8B0C-0A4C42DE4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117475" rtl="0">
              <a:spcBef>
                <a:spcPts val="0"/>
              </a:spcBef>
              <a:spcAft>
                <a:spcPts val="98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Еще одной обязательной сущностью, с которой столкнется каждый тестировщик, является Test Case (Тестовый случай). Test Case – это тестовый артефакт, суть которого заключается в выполнении некоторого количества действий и/или условий, необходимых для проверки определенной функциональности разрабатываемой программной системы. </a:t>
            </a:r>
            <a:endParaRPr lang="ru-RU" b="0" dirty="0">
              <a:effectLst/>
            </a:endParaRPr>
          </a:p>
          <a:p>
            <a:pPr marR="117475" rtl="0">
              <a:spcBef>
                <a:spcPts val="0"/>
              </a:spcBef>
              <a:spcAft>
                <a:spcPts val="1485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Структура данного артефакта заключается в «троице»:  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070"/>
              </a:spcAft>
            </a:pPr>
            <a:r>
              <a:rPr lang="ru-R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Выполняемое действие (Action) - Ожидаемый результат (</a:t>
            </a:r>
            <a:r>
              <a:rPr lang="ru-RU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Expected</a:t>
            </a:r>
            <a:r>
              <a:rPr lang="ru-R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</a:t>
            </a:r>
            <a:r>
              <a:rPr lang="ru-R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  - </a:t>
            </a:r>
            <a:r>
              <a:rPr lang="ru-RU" sz="1800" i="1" dirty="0">
                <a:solidFill>
                  <a:srgbClr val="000000"/>
                </a:solidFill>
                <a:latin typeface="Arial" panose="020B0604020202020204" pitchFamily="34" charset="0"/>
              </a:rPr>
              <a:t>Статус</a:t>
            </a:r>
            <a:r>
              <a:rPr lang="en-US" sz="1800" i="1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ru-RU" sz="1800" i="1" dirty="0">
                <a:solidFill>
                  <a:srgbClr val="000000"/>
                </a:solidFill>
                <a:latin typeface="Arial" panose="020B0604020202020204" pitchFamily="34" charset="0"/>
              </a:rPr>
              <a:t>Результат теста</a:t>
            </a:r>
            <a:r>
              <a:rPr lang="ru-R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(Test </a:t>
            </a:r>
            <a:r>
              <a:rPr lang="ru-RU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</a:t>
            </a:r>
            <a:r>
              <a:rPr lang="ru-R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Status</a:t>
            </a:r>
            <a:r>
              <a:rPr lang="ru-R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Pass/Failed/Blocked/Skipped)</a:t>
            </a:r>
            <a:r>
              <a:rPr lang="ru-R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 </a:t>
            </a:r>
            <a:endParaRPr lang="ru-RU" b="0" dirty="0">
              <a:effectLst/>
            </a:endParaRPr>
          </a:p>
          <a:p>
            <a:pPr marL="0" indent="0">
              <a:buNone/>
            </a:pP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0DC1A7-6E23-40CB-8624-89845E4B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26.04.2022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3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7BD39-DF7D-4B97-9D12-0083E1EE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Тестовый набор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DF9199-6FF8-49A8-90C7-57B09F367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117475" indent="0" algn="just" rtl="0">
              <a:spcBef>
                <a:spcPts val="0"/>
              </a:spcBef>
              <a:spcAft>
                <a:spcPts val="980"/>
              </a:spcAft>
              <a:buNone/>
            </a:pP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Тестовый набор (Test Suite)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​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это комбинация тестовых сценариев, для проверки определенной части программного обеспечения, объединенной общей функциональностью или целями,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преследумыми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запуском данного набора. </a:t>
            </a:r>
            <a:endParaRPr lang="ru-RU" b="0" dirty="0">
              <a:effectLst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D9820D-B99A-40E2-8C49-DFD64E23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26.04.2022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5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AA5ED-E4E0-478F-A9CE-7E0D0878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 Report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B4CDE8-C97D-45CC-AEAB-040E743BE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Test Result Report (TRR, </a:t>
            </a:r>
            <a:r>
              <a:rPr lang="ru-RU" b="1" u="sng" dirty="0"/>
              <a:t>отчет о результатах тестирования)​ </a:t>
            </a:r>
            <a:r>
              <a:rPr lang="ru-RU" dirty="0"/>
              <a:t>представляет собой суммарную информацию о прохождении тестов, на основе анализа которых и сравнения с ожидаемыми результатами выполняется детальная оценка качества тестируемого продукта и текущего статуса процесса тестирования. Рекомендуется записывать и сохранять результаты тестирования для каждого этапа как один из важнейших артефактов тестирования. 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E7DC05-FF0F-4A12-A1F5-3C133C15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26.04.2022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07840"/>
      </p:ext>
    </p:extLst>
  </p:cSld>
  <p:clrMapOvr>
    <a:masterClrMapping/>
  </p:clrMapOvr>
</p:sld>
</file>

<file path=ppt/theme/theme1.xml><?xml version="1.0" encoding="utf-8"?>
<a:theme xmlns:a="http://schemas.openxmlformats.org/drawingml/2006/main" name="1_Ретроспектива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5_TF56160789" id="{E9416FAF-F856-40AC-9675-C9B0760B1290}" vid="{1EEFFE07-2D5A-4CA5-A479-4D088CDD8AD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{0BD7D36F-713C-4C2D-9A36-485AABEC2857}tf56160789_win32</Template>
  <TotalTime>142</TotalTime>
  <Words>812</Words>
  <Application>Microsoft Office PowerPoint</Application>
  <PresentationFormat>Широкоэкранный</PresentationFormat>
  <Paragraphs>61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MS Gothic</vt:lpstr>
      <vt:lpstr>Arial</vt:lpstr>
      <vt:lpstr>Bookman Old Style</vt:lpstr>
      <vt:lpstr>Calibri</vt:lpstr>
      <vt:lpstr>Franklin Gothic Book</vt:lpstr>
      <vt:lpstr>1_РетроспективаVTI</vt:lpstr>
      <vt:lpstr>Тестовая документация</vt:lpstr>
      <vt:lpstr>Тест-план</vt:lpstr>
      <vt:lpstr>Стратегия тестирования</vt:lpstr>
      <vt:lpstr>Чек-лист</vt:lpstr>
      <vt:lpstr>Преимущества чек-листов</vt:lpstr>
      <vt:lpstr>Минусы чек-листов</vt:lpstr>
      <vt:lpstr>Test-cases</vt:lpstr>
      <vt:lpstr>Тестовый набор</vt:lpstr>
      <vt:lpstr>Test Result Report</vt:lpstr>
      <vt:lpstr>Requirements Traceability Matrix</vt:lpstr>
      <vt:lpstr>Примеры входных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Дефекты</dc:title>
  <dc:creator>Voskobojnikova Kristina</dc:creator>
  <cp:lastModifiedBy>Voskobojnikova Kristina</cp:lastModifiedBy>
  <cp:revision>8</cp:revision>
  <dcterms:created xsi:type="dcterms:W3CDTF">2022-04-13T06:50:40Z</dcterms:created>
  <dcterms:modified xsi:type="dcterms:W3CDTF">2022-04-26T06:26:17Z</dcterms:modified>
</cp:coreProperties>
</file>